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9" r:id="rId2"/>
    <p:sldId id="262" r:id="rId3"/>
    <p:sldId id="306" r:id="rId4"/>
    <p:sldId id="260" r:id="rId5"/>
    <p:sldId id="305" r:id="rId6"/>
    <p:sldId id="291" r:id="rId7"/>
    <p:sldId id="284" r:id="rId8"/>
    <p:sldId id="266" r:id="rId9"/>
    <p:sldId id="267" r:id="rId10"/>
    <p:sldId id="264" r:id="rId11"/>
    <p:sldId id="282" r:id="rId12"/>
    <p:sldId id="280" r:id="rId13"/>
    <p:sldId id="294" r:id="rId14"/>
    <p:sldId id="283" r:id="rId15"/>
    <p:sldId id="278" r:id="rId16"/>
    <p:sldId id="258" r:id="rId17"/>
    <p:sldId id="296" r:id="rId18"/>
    <p:sldId id="261" r:id="rId19"/>
    <p:sldId id="304" r:id="rId20"/>
    <p:sldId id="297" r:id="rId21"/>
    <p:sldId id="300" r:id="rId22"/>
    <p:sldId id="270" r:id="rId23"/>
    <p:sldId id="302" r:id="rId24"/>
    <p:sldId id="303" r:id="rId2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OWzdVF2mIP1K3U8faqeEOA==" hashData="AFcffOLGSEyr0FVWfG2Yq8ThFpD5plM+JF0kFENsg9BpErCSNNJVuNqBCJLTQDdhs7qHX+jsruP7JC35GD+Keg=="/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1644" y="-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A748E-D2ED-4D17-94BB-3A13C46B83A9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8E9B3-D15F-4EF9-9A92-62FDA3871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66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Καλημέρα σας.</a:t>
            </a:r>
          </a:p>
          <a:p>
            <a:endParaRPr lang="el-GR" dirty="0"/>
          </a:p>
          <a:p>
            <a:r>
              <a:rPr lang="el-GR" dirty="0"/>
              <a:t>Πρώτα από όλα να σας συστηθώ. Ονομάζομαι Κώστας Ζαχαριάδης και έχω σαν δουλειά και υποχρέωση μου να διατηρώ τα δυο αεροδρόμια της Κύπρου σε σωστή </a:t>
            </a:r>
            <a:r>
              <a:rPr lang="el-GR" dirty="0" err="1"/>
              <a:t>λειτουργίσιμη</a:t>
            </a:r>
            <a:r>
              <a:rPr lang="el-GR" dirty="0"/>
              <a:t> κατάσταση.</a:t>
            </a:r>
          </a:p>
          <a:p>
            <a:r>
              <a:rPr lang="el-GR" dirty="0"/>
              <a:t>Θα προσπαθήσω σήμερα να μοιραστώ μαζί σας καλές πρακτικές που έχουμε χρησιμοποιήσει στα αεροδρόμια με σκοπό την βελτιστοποίηση της χρήσης ενέργειας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8E9B3-D15F-4EF9-9A92-62FDA3871A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331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8E9B3-D15F-4EF9-9A92-62FDA3871A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78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8E9B3-D15F-4EF9-9A92-62FDA3871AB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601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8E9B3-D15F-4EF9-9A92-62FDA3871AB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96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8E9B3-D15F-4EF9-9A92-62FDA3871AB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07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8E9B3-D15F-4EF9-9A92-62FDA3871AB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92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8E9B3-D15F-4EF9-9A92-62FDA3871AB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42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err="1"/>
              <a:t>Συστηματα</a:t>
            </a:r>
            <a:r>
              <a:rPr lang="el-GR" dirty="0"/>
              <a:t> </a:t>
            </a:r>
            <a:r>
              <a:rPr lang="el-GR" dirty="0" err="1"/>
              <a:t>διαχειρισης</a:t>
            </a:r>
            <a:endParaRPr lang="el-GR" dirty="0"/>
          </a:p>
          <a:p>
            <a:r>
              <a:rPr lang="el-GR" dirty="0" err="1"/>
              <a:t>Οφελος</a:t>
            </a:r>
            <a:r>
              <a:rPr lang="el-GR" dirty="0"/>
              <a:t> προς την </a:t>
            </a:r>
            <a:r>
              <a:rPr lang="el-GR" dirty="0" err="1"/>
              <a:t>επιχειρηση</a:t>
            </a:r>
            <a:endParaRPr lang="el-GR" dirty="0"/>
          </a:p>
          <a:p>
            <a:r>
              <a:rPr lang="el-GR" dirty="0" err="1"/>
              <a:t>Καλες</a:t>
            </a:r>
            <a:r>
              <a:rPr lang="el-GR" dirty="0"/>
              <a:t> </a:t>
            </a:r>
            <a:r>
              <a:rPr lang="el-GR" dirty="0" err="1"/>
              <a:t>πρακτικες</a:t>
            </a:r>
            <a:endParaRPr lang="el-GR" dirty="0"/>
          </a:p>
          <a:p>
            <a:r>
              <a:rPr lang="el-GR" dirty="0" err="1"/>
              <a:t>Διαφορα</a:t>
            </a:r>
            <a:r>
              <a:rPr lang="el-GR" dirty="0"/>
              <a:t> </a:t>
            </a:r>
            <a:r>
              <a:rPr lang="el-GR" dirty="0" err="1"/>
              <a:t>προτυπα</a:t>
            </a:r>
            <a:endParaRPr lang="el-GR" dirty="0"/>
          </a:p>
          <a:p>
            <a:r>
              <a:rPr lang="el-GR" dirty="0" err="1"/>
              <a:t>Ποιοτητα</a:t>
            </a:r>
            <a:endParaRPr lang="el-G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8E9B3-D15F-4EF9-9A92-62FDA3871AB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2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Τα αεροδρόμια είναι πολυμορφικοί οργανισμοί, με πολλούς διάφορους άλλους οργανισμούς, εταιρείες να συνυπάρχουν στον ίδιο χώρο.</a:t>
            </a:r>
          </a:p>
          <a:p>
            <a:r>
              <a:rPr lang="el-GR" dirty="0"/>
              <a:t>Η χρήση ενέργειας σίγουρα επηρεάζει και επηρεάζετε από όλους τους εμπλεκόμενους στην χρήση και λειτουργία …..αεροπορικές εταιρείες,</a:t>
            </a:r>
            <a:r>
              <a:rPr lang="en-GB" dirty="0"/>
              <a:t> </a:t>
            </a:r>
            <a:r>
              <a:rPr lang="el-GR" dirty="0" err="1"/>
              <a:t>κυβερνιτικές</a:t>
            </a:r>
            <a:r>
              <a:rPr lang="el-GR" dirty="0"/>
              <a:t> υπηρεσίες, κοινό.</a:t>
            </a:r>
          </a:p>
          <a:p>
            <a:r>
              <a:rPr lang="el-GR" dirty="0"/>
              <a:t>Σίγουρα έχει άμεση σχέση με Λειτουργικό κόστος, Συνθήκες Χώρου, Νομοθεσίες, Περιβάλλον.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8E9B3-D15F-4EF9-9A92-62FDA3871A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84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8E9B3-D15F-4EF9-9A92-62FDA3871A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62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Ναι χρειάζεται πολιτική, χρειάζεται προκαθορισμένη διαδρομή καθαρός στόχος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8E9B3-D15F-4EF9-9A92-62FDA3871AB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11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dirty="0"/>
              <a:t>Μείωση κατά 10% 2014-2020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dirty="0"/>
              <a:t>Διατήρηση αποδοτικότητάς συστημάτων ψύξης/χτιρίου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dirty="0"/>
              <a:t>Εγκατάσταση συστημάτων ανανεώσιμων πηγών ενέργειας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dirty="0"/>
              <a:t>Χρήση λογισμικού για την παρακολούθηση αποδοτικότητας και στόχων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dirty="0"/>
              <a:t>Χρησιμοποίηση εργαλείων /συστημάτων ποιότητας για σωστή παρακολούθηση </a:t>
            </a:r>
            <a:r>
              <a:rPr lang="en-GB" dirty="0"/>
              <a:t>ISO 50001/ACA Level II-III</a:t>
            </a:r>
            <a:endParaRPr lang="el-G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8E9B3-D15F-4EF9-9A92-62FDA3871A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7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Στόχος σε ξεκάθαρα νούμερα.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8E9B3-D15F-4EF9-9A92-62FDA3871AB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80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Ανάλυση Χρήσης, πρωταρχική ανάγκη για επίτευξη στόχων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8E9B3-D15F-4EF9-9A92-62FDA3871A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13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8E9B3-D15F-4EF9-9A92-62FDA3871A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70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8E9B3-D15F-4EF9-9A92-62FDA3871A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14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1700A-DC91-45CD-9FBD-171ADAA2C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33CCC1-6F63-4338-BB17-40843761C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6B10E-1595-4BB1-A6F7-1B9CFC4BB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7C7C-40DD-40A8-A4FB-211993303635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74894-876E-44A8-94F4-773E667C9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1F354-DAB6-4B62-8565-D8F11119B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F9DD3-4AEC-4314-9FB4-8B660073A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17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C2AB1-0B39-44FA-AA98-47355EFE5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DBC20C-A554-4D63-BDA6-47F51EAC61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D5850-6C6B-4C68-851E-306BD637C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7C7C-40DD-40A8-A4FB-211993303635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84454-FC54-4521-8E88-36304488A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83B91-372C-479E-B6EB-E4924CB8A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F9DD3-4AEC-4314-9FB4-8B660073A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78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A5B22D-2187-4864-9120-402176D721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BF5A1B-0510-4720-A124-CF1B5612C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245D2-41F5-45E8-8C11-FE35A1D80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7C7C-40DD-40A8-A4FB-211993303635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CAA39-6704-46A7-B6E5-36034DFB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0A039-3050-44EF-9F55-27D957C9D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F9DD3-4AEC-4314-9FB4-8B660073A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38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55DA9-B84B-4B2D-B81A-8FEFC14CC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69FC6-749B-4B96-A9D8-F9E954D02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A7DF2-FEBC-4CFB-A83A-A918AF60A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7C7C-40DD-40A8-A4FB-211993303635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733C3-8D91-40D8-8DF9-787AB594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6DA52-B979-4337-87FC-33A47699C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F9DD3-4AEC-4314-9FB4-8B660073A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86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0250C-CD25-4795-87A4-49092D126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AE1F5-1620-4F1C-A425-4CF25568E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6B9A4-D94A-4F95-BA2A-DB886B67D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7C7C-40DD-40A8-A4FB-211993303635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E94A7-50CE-4F29-BCB3-DFA868583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D283B-4A39-4633-8853-B41574BE8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F9DD3-4AEC-4314-9FB4-8B660073A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88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8B48F-01D2-4581-9D25-6236C799A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8D1FE-350A-48BA-8302-9E9B562474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A127F2-6A82-4040-B9B1-452B0A62FD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884690-BF53-4DB2-AF13-40C1D1675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7C7C-40DD-40A8-A4FB-211993303635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FA2BC-3A04-4717-82AC-228ACF93A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FAD484-A3A1-4B94-A8B7-B5B378C57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F9DD3-4AEC-4314-9FB4-8B660073A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00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81FF7-5717-4648-B041-9F1474EBE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C6AF0-FFED-4689-945D-B653B84BE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E19A6-C736-4CAB-BEA0-5C344EA9B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23368-1E5E-45E7-A970-76EDEA73C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0AFB46-B719-4F4C-87E6-8C98FF485B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055BCC-3D70-4D40-BD35-495422ED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7C7C-40DD-40A8-A4FB-211993303635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64712-412E-4600-B8AD-F90D41361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04940D-56D8-4B2C-AF41-F52CE328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F9DD3-4AEC-4314-9FB4-8B660073A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8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CCEB2-7CC7-4930-85B4-E5723AA7A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B1E333-15FA-42EB-9968-042713E63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7C7C-40DD-40A8-A4FB-211993303635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0C737F-25CE-4FB4-9D1E-34FA2D961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D4B62-910C-4B95-BCFE-17C191728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F9DD3-4AEC-4314-9FB4-8B660073A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45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EBEDBB-75ED-436B-9F23-6FFB3F389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7C7C-40DD-40A8-A4FB-211993303635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1871F4-527E-4133-8466-CDA28FE4E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453D86-B193-4CEB-B9CB-58BC0430B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F9DD3-4AEC-4314-9FB4-8B660073A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17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DAF59-254C-410A-989A-12B4B18E6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06972-550D-47D2-9EC4-FF6805B2C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93A539-125F-47C0-B578-D7377B7F8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F50609-4FA1-4AEA-874F-3389B31E1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7C7C-40DD-40A8-A4FB-211993303635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88899-C261-409E-A031-DA1CA00B7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C349D-08D5-431D-9DF6-70367B27F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F9DD3-4AEC-4314-9FB4-8B660073A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7B82A-AD00-4B50-8CD4-7896C2BDF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741DC4-3239-4B25-A915-6E000AC9C3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13E383-9713-400D-A7E0-60BF4DCFA0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311E4-A678-4F88-89BB-3D54C18D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7C7C-40DD-40A8-A4FB-211993303635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D4931A-5E04-45C9-9538-314AB17A5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BD163C-05BF-40EB-8DDF-90800A6E7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F9DD3-4AEC-4314-9FB4-8B660073A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87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F58144-32C7-4A60-9939-10106BDB1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1C1A1-92C6-41AA-A1D3-4BE3A989F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C7464-4BD1-42A4-9D3F-0DE1D58225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27C7C-40DD-40A8-A4FB-211993303635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D8C6B-6DBF-4D8A-93C8-F7B2F3527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DA4B5-FEC5-4375-80F9-9A3896943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F9DD3-4AEC-4314-9FB4-8B660073A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1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on the side of a road&#10;&#10;Description generated with high confidence">
            <a:extLst>
              <a:ext uri="{FF2B5EF4-FFF2-40B4-BE49-F238E27FC236}">
                <a16:creationId xmlns:a16="http://schemas.microsoft.com/office/drawing/2014/main" id="{D3263FB8-E1D2-4C61-9428-774E403C50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5" t="9091" r="20574"/>
          <a:stretch/>
        </p:blipFill>
        <p:spPr>
          <a:xfrm>
            <a:off x="5115786" y="-208712"/>
            <a:ext cx="7373112" cy="6857989"/>
          </a:xfrm>
          <a:prstGeom prst="rect">
            <a:avLst/>
          </a:prstGeom>
        </p:spPr>
      </p:pic>
      <p:sp>
        <p:nvSpPr>
          <p:cNvPr id="10" name="Freeform 8">
            <a:extLst>
              <a:ext uri="{FF2B5EF4-FFF2-40B4-BE49-F238E27FC236}">
                <a16:creationId xmlns:a16="http://schemas.microsoft.com/office/drawing/2014/main" id="{9225B0D8-E56E-4ACC-A464-81F4062765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1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F5D1B28-3976-4367-807C-CAD629CDD8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2" y="-479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51D08A-DC61-49E1-8D24-735CD4927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1300450"/>
            <a:ext cx="5639260" cy="3918531"/>
          </a:xfrm>
        </p:spPr>
        <p:txBody>
          <a:bodyPr anchor="b">
            <a:normAutofit/>
          </a:bodyPr>
          <a:lstStyle/>
          <a:p>
            <a:r>
              <a:rPr lang="el-GR" sz="5400" dirty="0"/>
              <a:t>Καλές πρακτικές</a:t>
            </a:r>
            <a:r>
              <a:rPr lang="en-GB" sz="5400" dirty="0"/>
              <a:t> </a:t>
            </a:r>
            <a:r>
              <a:rPr lang="el-GR" sz="5400" dirty="0"/>
              <a:t>διαχείρισης ενέργειας σε </a:t>
            </a:r>
            <a:br>
              <a:rPr lang="el-GR" sz="5400" dirty="0"/>
            </a:br>
            <a:r>
              <a:rPr lang="el-GR" sz="5400" dirty="0"/>
              <a:t>Διεθνή Αεροδρόμια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818161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C8A775-92FC-402F-BDC6-8E5A5074B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184" y="0"/>
            <a:ext cx="6868911" cy="6731000"/>
          </a:xfrm>
          <a:prstGeom prst="rect">
            <a:avLst/>
          </a:prstGeom>
        </p:spPr>
      </p:pic>
      <p:sp>
        <p:nvSpPr>
          <p:cNvPr id="15" name="Freeform: Shape 8">
            <a:extLst>
              <a:ext uri="{FF2B5EF4-FFF2-40B4-BE49-F238E27FC236}">
                <a16:creationId xmlns:a16="http://schemas.microsoft.com/office/drawing/2014/main" id="{64965EAE-E41A-435F-B993-07E824B6C9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0">
            <a:extLst>
              <a:ext uri="{FF2B5EF4-FFF2-40B4-BE49-F238E27FC236}">
                <a16:creationId xmlns:a16="http://schemas.microsoft.com/office/drawing/2014/main" id="{152F8994-E6D4-4311-9548-C3607BC4364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CC0B5-28EB-4C2F-822E-3A465A839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55608"/>
            <a:ext cx="5529943" cy="1170016"/>
          </a:xfrm>
        </p:spPr>
        <p:txBody>
          <a:bodyPr>
            <a:normAutofit fontScale="90000"/>
          </a:bodyPr>
          <a:lstStyle/>
          <a:p>
            <a:br>
              <a:rPr lang="el-GR" dirty="0">
                <a:solidFill>
                  <a:schemeClr val="bg1"/>
                </a:solidFill>
              </a:rPr>
            </a:br>
            <a:r>
              <a:rPr lang="el-GR" dirty="0">
                <a:solidFill>
                  <a:schemeClr val="bg1"/>
                </a:solidFill>
              </a:rPr>
              <a:t>Πρακτικές Μείωσης Ενέργειας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l-GR" dirty="0">
                <a:solidFill>
                  <a:schemeClr val="bg1"/>
                </a:solidFill>
              </a:rPr>
            </a:br>
            <a:r>
              <a:rPr lang="el-GR" dirty="0">
                <a:solidFill>
                  <a:schemeClr val="bg1"/>
                </a:solidFill>
              </a:rPr>
              <a:t>Κύριες κατηγορίες</a:t>
            </a:r>
            <a:br>
              <a:rPr lang="el-GR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4AD38-BBA3-49A3-AD32-A6440F295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95525"/>
            <a:ext cx="4375485" cy="3816516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Θέρμανση /Κλιματισμός</a:t>
            </a:r>
          </a:p>
          <a:p>
            <a:r>
              <a:rPr lang="el-GR" dirty="0">
                <a:solidFill>
                  <a:schemeClr val="bg1"/>
                </a:solidFill>
              </a:rPr>
              <a:t>Φωτισμός </a:t>
            </a:r>
          </a:p>
          <a:p>
            <a:r>
              <a:rPr lang="el-GR" dirty="0">
                <a:solidFill>
                  <a:schemeClr val="bg1"/>
                </a:solidFill>
              </a:rPr>
              <a:t>Συστήματα διακίνησης αποσκευών &amp; Επιβατών</a:t>
            </a:r>
          </a:p>
          <a:p>
            <a:r>
              <a:rPr lang="el-GR" dirty="0">
                <a:solidFill>
                  <a:schemeClr val="bg1"/>
                </a:solidFill>
              </a:rPr>
              <a:t>Συστήματα παροχής ενέργειας σε αεροπλάνα</a:t>
            </a:r>
          </a:p>
          <a:p>
            <a:r>
              <a:rPr lang="el-GR" dirty="0">
                <a:solidFill>
                  <a:schemeClr val="bg1"/>
                </a:solidFill>
              </a:rPr>
              <a:t>Μηχανήματα εστίασης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09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large machine in a room&#10;&#10;Description generated with high confidence">
            <a:extLst>
              <a:ext uri="{FF2B5EF4-FFF2-40B4-BE49-F238E27FC236}">
                <a16:creationId xmlns:a16="http://schemas.microsoft.com/office/drawing/2014/main" id="{CA9C74CC-6719-4F84-9672-85A74D448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299" y="94344"/>
            <a:ext cx="4969543" cy="3727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D5A3ED-9E58-4DEC-BA39-DD6305684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349" y="3304870"/>
            <a:ext cx="5342431" cy="401065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4965EAE-E41A-435F-B993-07E824B6C9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52F8994-E6D4-4311-9548-C3607BC4364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6C170-8A52-47DE-B9BB-CF6BFC57C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5529943" cy="1325563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Ενέργειες-Έργα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38199" y="1825625"/>
            <a:ext cx="4128169" cy="4398712"/>
          </a:xfrm>
        </p:spPr>
        <p:txBody>
          <a:bodyPr>
            <a:normAutofit fontScale="92500" lnSpcReduction="20000"/>
          </a:bodyPr>
          <a:lstStyle/>
          <a:p>
            <a:r>
              <a:rPr lang="el-GR" dirty="0">
                <a:solidFill>
                  <a:schemeClr val="bg1"/>
                </a:solidFill>
              </a:rPr>
              <a:t>Εγκατάσταση μεγάλου αριθμού </a:t>
            </a:r>
            <a:r>
              <a:rPr lang="en-GB" dirty="0">
                <a:solidFill>
                  <a:schemeClr val="bg1"/>
                </a:solidFill>
              </a:rPr>
              <a:t>Inverters </a:t>
            </a:r>
            <a:r>
              <a:rPr lang="el-GR" dirty="0">
                <a:solidFill>
                  <a:schemeClr val="bg1"/>
                </a:solidFill>
              </a:rPr>
              <a:t>σε μοτέρ και αντλίες στα δύο αεροδρόμια</a:t>
            </a:r>
          </a:p>
          <a:p>
            <a:r>
              <a:rPr lang="el-GR" dirty="0">
                <a:solidFill>
                  <a:schemeClr val="bg1"/>
                </a:solidFill>
              </a:rPr>
              <a:t>Αυτοματισμοί - Βελτιστοποίηση</a:t>
            </a:r>
          </a:p>
          <a:p>
            <a:r>
              <a:rPr lang="el-GR" dirty="0">
                <a:solidFill>
                  <a:schemeClr val="bg1"/>
                </a:solidFill>
              </a:rPr>
              <a:t>Ενεργειακοί έλεγχοι</a:t>
            </a:r>
          </a:p>
          <a:p>
            <a:r>
              <a:rPr lang="en-GB" dirty="0">
                <a:solidFill>
                  <a:schemeClr val="bg1"/>
                </a:solidFill>
              </a:rPr>
              <a:t>Recommissioning</a:t>
            </a:r>
            <a:r>
              <a:rPr lang="el-GR" dirty="0">
                <a:solidFill>
                  <a:schemeClr val="bg1"/>
                </a:solidFill>
              </a:rPr>
              <a:t> αυτοματισμών ψύξης/θέρμανσης</a:t>
            </a:r>
          </a:p>
          <a:p>
            <a:r>
              <a:rPr lang="el-GR" dirty="0">
                <a:solidFill>
                  <a:schemeClr val="bg1"/>
                </a:solidFill>
              </a:rPr>
              <a:t>Κεντρικά συστήματα ψύξης</a:t>
            </a:r>
          </a:p>
          <a:p>
            <a:pPr lvl="1"/>
            <a:r>
              <a:rPr lang="en-GB" sz="1600" dirty="0">
                <a:solidFill>
                  <a:schemeClr val="bg1"/>
                </a:solidFill>
              </a:rPr>
              <a:t>Economizer modes</a:t>
            </a:r>
          </a:p>
          <a:p>
            <a:pPr lvl="1"/>
            <a:r>
              <a:rPr lang="en-GB" sz="1600" dirty="0">
                <a:solidFill>
                  <a:schemeClr val="bg1"/>
                </a:solidFill>
              </a:rPr>
              <a:t>Scheduling</a:t>
            </a:r>
          </a:p>
          <a:p>
            <a:pPr lvl="1"/>
            <a:r>
              <a:rPr lang="en-GB" sz="1600" dirty="0">
                <a:solidFill>
                  <a:schemeClr val="bg1"/>
                </a:solidFill>
              </a:rPr>
              <a:t>Integration</a:t>
            </a:r>
          </a:p>
          <a:p>
            <a:pPr marL="0" indent="0">
              <a:buNone/>
            </a:pPr>
            <a:endParaRPr lang="en-GB" sz="2000" dirty="0">
              <a:solidFill>
                <a:schemeClr val="bg1"/>
              </a:solidFill>
            </a:endParaRPr>
          </a:p>
          <a:p>
            <a:endParaRPr lang="el-GR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527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08F552-46CE-4578-8409-95AA0E5A4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368" y="94891"/>
            <a:ext cx="7082672" cy="6526987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4965EAE-E41A-435F-B993-07E824B6C9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52F8994-E6D4-4311-9548-C3607BC4364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4EE0AC-9F04-4C24-8F22-668DA5E3C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5529943" cy="1325563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Ενέργειες-Έργα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38199" y="1825624"/>
            <a:ext cx="4128169" cy="4625976"/>
          </a:xfrm>
        </p:spPr>
        <p:txBody>
          <a:bodyPr>
            <a:normAutofit fontScale="85000" lnSpcReduction="20000"/>
          </a:bodyPr>
          <a:lstStyle/>
          <a:p>
            <a:r>
              <a:rPr lang="el-GR" sz="3000" dirty="0">
                <a:solidFill>
                  <a:schemeClr val="bg1"/>
                </a:solidFill>
              </a:rPr>
              <a:t>Τακτικός Έλεγχος μετασχηματιστών</a:t>
            </a:r>
            <a:r>
              <a:rPr lang="en-US" sz="3000" dirty="0">
                <a:solidFill>
                  <a:schemeClr val="bg1"/>
                </a:solidFill>
              </a:rPr>
              <a:t> (MV)</a:t>
            </a:r>
            <a:endParaRPr lang="el-GR" sz="3000" dirty="0">
              <a:solidFill>
                <a:schemeClr val="bg1"/>
              </a:solidFill>
            </a:endParaRPr>
          </a:p>
          <a:p>
            <a:r>
              <a:rPr lang="el-GR" sz="3000" dirty="0">
                <a:solidFill>
                  <a:schemeClr val="bg1"/>
                </a:solidFill>
              </a:rPr>
              <a:t>Έλεγχος και επιδιόρθωση </a:t>
            </a:r>
            <a:r>
              <a:rPr lang="en-GB" sz="3000" dirty="0">
                <a:solidFill>
                  <a:schemeClr val="bg1"/>
                </a:solidFill>
              </a:rPr>
              <a:t>power factors</a:t>
            </a:r>
          </a:p>
          <a:p>
            <a:r>
              <a:rPr lang="el-GR" sz="3000" dirty="0">
                <a:solidFill>
                  <a:schemeClr val="bg1"/>
                </a:solidFill>
              </a:rPr>
              <a:t>Ισορρόπησή/στάθμιση φορτίων</a:t>
            </a:r>
            <a:endParaRPr lang="en-GB" sz="3000" dirty="0">
              <a:solidFill>
                <a:schemeClr val="bg1"/>
              </a:solidFill>
            </a:endParaRPr>
          </a:p>
          <a:p>
            <a:r>
              <a:rPr lang="el-GR" sz="3000" dirty="0">
                <a:solidFill>
                  <a:schemeClr val="bg1"/>
                </a:solidFill>
              </a:rPr>
              <a:t>Τακτικός έλεγχος φορτίου συστημάτων- Θερμικές εικόνες</a:t>
            </a:r>
          </a:p>
          <a:p>
            <a:r>
              <a:rPr lang="el-GR" sz="3000" dirty="0">
                <a:solidFill>
                  <a:schemeClr val="bg1"/>
                </a:solidFill>
              </a:rPr>
              <a:t>Φωτισμός</a:t>
            </a:r>
          </a:p>
          <a:p>
            <a:pPr lvl="1"/>
            <a:r>
              <a:rPr lang="el-GR" sz="2200" dirty="0">
                <a:solidFill>
                  <a:schemeClr val="bg1"/>
                </a:solidFill>
              </a:rPr>
              <a:t>Κεντρικός Προγραμματισμός</a:t>
            </a:r>
          </a:p>
          <a:p>
            <a:pPr lvl="1"/>
            <a:r>
              <a:rPr lang="el-GR" sz="2600" dirty="0">
                <a:solidFill>
                  <a:schemeClr val="bg1"/>
                </a:solidFill>
              </a:rPr>
              <a:t>Ανταλλαγή σε </a:t>
            </a:r>
            <a:r>
              <a:rPr lang="en-GB" sz="2600" dirty="0">
                <a:solidFill>
                  <a:schemeClr val="bg1"/>
                </a:solidFill>
              </a:rPr>
              <a:t>LED</a:t>
            </a:r>
          </a:p>
          <a:p>
            <a:pPr lvl="1"/>
            <a:r>
              <a:rPr lang="el-GR" sz="2600" dirty="0">
                <a:solidFill>
                  <a:schemeClr val="bg1"/>
                </a:solidFill>
              </a:rPr>
              <a:t>Χρήση φυσικού φωτισμού</a:t>
            </a: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41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picture containing floor, indoor, refrigerator, kitchen&#10;&#10;Description generated with very high confidence">
            <a:extLst>
              <a:ext uri="{FF2B5EF4-FFF2-40B4-BE49-F238E27FC236}">
                <a16:creationId xmlns:a16="http://schemas.microsoft.com/office/drawing/2014/main" id="{5A11FB8C-CF4E-46D3-AF9B-D9983FE49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158" y="73795"/>
            <a:ext cx="6730450" cy="6314306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4965EAE-E41A-435F-B993-07E824B6C9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52F8994-E6D4-4311-9548-C3607BC4364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C6AF77-D3C0-44FE-B946-BE0C17C15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5529943" cy="1325563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Ενέργειες-Έργα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72721" y="1825624"/>
            <a:ext cx="4793648" cy="4788535"/>
          </a:xfrm>
        </p:spPr>
        <p:txBody>
          <a:bodyPr>
            <a:noAutofit/>
          </a:bodyPr>
          <a:lstStyle/>
          <a:p>
            <a:pPr lvl="1"/>
            <a:r>
              <a:rPr lang="el-GR" sz="2800" dirty="0">
                <a:solidFill>
                  <a:schemeClr val="bg1"/>
                </a:solidFill>
              </a:rPr>
              <a:t>Προγραμματισμός λειτουργίας συστημάτων  αποσκευών</a:t>
            </a:r>
          </a:p>
          <a:p>
            <a:pPr lvl="1"/>
            <a:r>
              <a:rPr lang="el-GR" sz="2800" dirty="0">
                <a:solidFill>
                  <a:schemeClr val="bg1"/>
                </a:solidFill>
              </a:rPr>
              <a:t>Προγραμματισμός λειτουργίας συστημάτων ανελκυστήρων και κυλιόμενων σκαλών</a:t>
            </a:r>
          </a:p>
          <a:p>
            <a:pPr lvl="1"/>
            <a:r>
              <a:rPr lang="el-GR" sz="2800" dirty="0">
                <a:solidFill>
                  <a:schemeClr val="bg1"/>
                </a:solidFill>
              </a:rPr>
              <a:t>Αντιηλιακές μεμβράνες</a:t>
            </a:r>
          </a:p>
          <a:p>
            <a:pPr lvl="1"/>
            <a:r>
              <a:rPr lang="el-GR" sz="2800" dirty="0">
                <a:solidFill>
                  <a:schemeClr val="bg1"/>
                </a:solidFill>
              </a:rPr>
              <a:t>Σκίαση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7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142529F2-A3B2-431D-967C-2E9464D58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530" y="1027906"/>
            <a:ext cx="6790619" cy="566039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4965EAE-E41A-435F-B993-07E824B6C9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52F8994-E6D4-4311-9548-C3607BC4364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C6AF77-D3C0-44FE-B946-BE0C17C15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5529943" cy="1325563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Ενέργειες-Έργα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38199" y="1825625"/>
            <a:ext cx="4790441" cy="3399518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Βελτιστοποίηση Προγραμμάτων συντήρησης</a:t>
            </a:r>
          </a:p>
          <a:p>
            <a:r>
              <a:rPr lang="el-GR" dirty="0">
                <a:solidFill>
                  <a:schemeClr val="bg1"/>
                </a:solidFill>
              </a:rPr>
              <a:t>Εκπαίδευση</a:t>
            </a:r>
          </a:p>
          <a:p>
            <a:r>
              <a:rPr lang="el-GR" dirty="0">
                <a:solidFill>
                  <a:schemeClr val="bg1"/>
                </a:solidFill>
              </a:rPr>
              <a:t>Ενημέρωση</a:t>
            </a:r>
          </a:p>
          <a:p>
            <a:r>
              <a:rPr lang="en-GB" dirty="0">
                <a:solidFill>
                  <a:schemeClr val="bg1"/>
                </a:solidFill>
              </a:rPr>
              <a:t>“ Stakeholder Engagement”</a:t>
            </a:r>
            <a:endParaRPr lang="el-GR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545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CF29CD-38B8-4924-BA11-6D60517487E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Chart 1" descr="image001">
            <a:extLst>
              <a:ext uri="{FF2B5EF4-FFF2-40B4-BE49-F238E27FC236}">
                <a16:creationId xmlns:a16="http://schemas.microsoft.com/office/drawing/2014/main" id="{AF917C96-6915-4014-8CEE-01CCB13DC1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6755" y="187248"/>
            <a:ext cx="11104775" cy="507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C84E19-2728-4A92-BA10-AED07D335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1" y="5151120"/>
            <a:ext cx="10765410" cy="1280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2010-2017 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47%PAX 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Incr</a:t>
            </a:r>
            <a:r>
              <a:rPr lang="en-US" sz="3200" dirty="0">
                <a:solidFill>
                  <a:schemeClr val="bg1"/>
                </a:solidFill>
              </a:rPr>
              <a:t>ease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/</a:t>
            </a:r>
            <a:r>
              <a: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31.5% GWh 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Decrease!!)</a:t>
            </a:r>
          </a:p>
        </p:txBody>
      </p:sp>
    </p:spTree>
    <p:extLst>
      <p:ext uri="{BB962C8B-B14F-4D97-AF65-F5344CB8AC3E}">
        <p14:creationId xmlns:p14="http://schemas.microsoft.com/office/powerpoint/2010/main" val="2375814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38275896-E376-4BDC-9571-EC112124F4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1838" r="12385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954603-EF7B-4895-AE71-43608D7B0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FFFFFF"/>
                </a:solidFill>
              </a:rPr>
              <a:t>Διαχρονική Ανάγκη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489435"/>
            <a:ext cx="10515600" cy="4687528"/>
          </a:xfrm>
        </p:spPr>
        <p:txBody>
          <a:bodyPr>
            <a:normAutofit/>
          </a:bodyPr>
          <a:lstStyle/>
          <a:p>
            <a:endParaRPr lang="el-GR" dirty="0"/>
          </a:p>
          <a:p>
            <a:r>
              <a:rPr lang="el-GR" sz="3200" dirty="0"/>
              <a:t>Τυποποίηση  διαδικασιών</a:t>
            </a:r>
          </a:p>
          <a:p>
            <a:r>
              <a:rPr lang="el-GR" sz="3200" dirty="0"/>
              <a:t>Χρήση τυποποιημένου μοντέλου ελέγχου</a:t>
            </a:r>
          </a:p>
          <a:p>
            <a:r>
              <a:rPr lang="el-GR" sz="3200" dirty="0"/>
              <a:t>Τακτικός έλεγχος εξοικονόμησης ενέργειας</a:t>
            </a:r>
            <a:r>
              <a:rPr lang="en-US" sz="3200" dirty="0"/>
              <a:t>,</a:t>
            </a:r>
            <a:r>
              <a:rPr lang="el-GR" sz="3200" dirty="0"/>
              <a:t> διοξειδίου του άνθρακα</a:t>
            </a:r>
          </a:p>
          <a:p>
            <a:r>
              <a:rPr lang="el-GR" sz="3200" dirty="0"/>
              <a:t>Τυποποίηση παρουσίασης δεδομένων και </a:t>
            </a:r>
            <a:r>
              <a:rPr lang="en-GB" sz="3200" dirty="0"/>
              <a:t>Benchmarking</a:t>
            </a:r>
            <a:endParaRPr lang="el-GR" sz="3200" dirty="0"/>
          </a:p>
          <a:p>
            <a:r>
              <a:rPr lang="el-GR" sz="3200" dirty="0"/>
              <a:t>Θετική εικόνα του οργανισμού- </a:t>
            </a:r>
            <a:r>
              <a:rPr lang="en-US" sz="3200" dirty="0"/>
              <a:t>“</a:t>
            </a:r>
            <a:r>
              <a:rPr lang="en-GB" sz="3200" dirty="0"/>
              <a:t>GOING GREEN”</a:t>
            </a:r>
            <a:endParaRPr lang="el-GR" sz="3200" dirty="0"/>
          </a:p>
          <a:p>
            <a:pPr marL="457200" lvl="1" indent="0">
              <a:buNone/>
            </a:pPr>
            <a:endParaRPr lang="el-GR" dirty="0"/>
          </a:p>
          <a:p>
            <a:pPr marL="457200" lvl="1" indent="0">
              <a:buNone/>
            </a:pPr>
            <a:r>
              <a:rPr lang="el-GR" b="1" dirty="0"/>
              <a:t>Τα πιο πάνω μας οδήγησαν στην </a:t>
            </a:r>
            <a:r>
              <a:rPr lang="en-US" b="1" dirty="0"/>
              <a:t>…</a:t>
            </a:r>
            <a:r>
              <a:rPr lang="el-GR" b="1" dirty="0"/>
              <a:t>…..</a:t>
            </a:r>
            <a:endParaRPr lang="en-GB" b="1" dirty="0"/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053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95AE57-6A3E-4395-8ED0-354E872BA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100" y="1820333"/>
            <a:ext cx="3188583" cy="4036181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4965EAE-E41A-435F-B993-07E824B6C9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52F8994-E6D4-4311-9548-C3607BC4364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A8D59F-906C-4D71-872B-06A3A85EB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4912361" cy="4145915"/>
          </a:xfrm>
        </p:spPr>
        <p:txBody>
          <a:bodyPr>
            <a:normAutofit/>
          </a:bodyPr>
          <a:lstStyle/>
          <a:p>
            <a:r>
              <a:rPr lang="el-GR" sz="5400" dirty="0">
                <a:solidFill>
                  <a:schemeClr val="bg1"/>
                </a:solidFill>
              </a:rPr>
              <a:t>Εφαρμογή Προτύπου Διαχείρισης Ενέργειας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F5235-02F7-4360-BCE8-1B0433F67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4297679"/>
            <a:ext cx="4128169" cy="9274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83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7D3EC6E-AD9E-4239-948D-0A708CC4B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7" y="770891"/>
            <a:ext cx="10905066" cy="531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30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6" descr="A picture containing ground, outdoor&#10;&#10;Description generated with high confidence">
            <a:extLst>
              <a:ext uri="{FF2B5EF4-FFF2-40B4-BE49-F238E27FC236}">
                <a16:creationId xmlns:a16="http://schemas.microsoft.com/office/drawing/2014/main" id="{9E65C29A-A81D-4A17-A11F-A55417C49F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A3567A1-EAF6-4369-9E39-2240D610F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8" y="1065862"/>
            <a:ext cx="4086218" cy="4726276"/>
          </a:xfrm>
        </p:spPr>
        <p:txBody>
          <a:bodyPr>
            <a:normAutofit/>
          </a:bodyPr>
          <a:lstStyle/>
          <a:p>
            <a:pPr algn="r"/>
            <a:r>
              <a:rPr lang="el-GR" sz="8800" dirty="0">
                <a:solidFill>
                  <a:srgbClr val="FFFFFF"/>
                </a:solidFill>
              </a:rPr>
              <a:t>31</a:t>
            </a:r>
            <a:r>
              <a:rPr lang="en-GB" sz="8800" dirty="0">
                <a:solidFill>
                  <a:srgbClr val="FFFFFF"/>
                </a:solidFill>
              </a:rPr>
              <a:t>GWh!</a:t>
            </a:r>
            <a:r>
              <a:rPr lang="el-GR" sz="8800" dirty="0">
                <a:solidFill>
                  <a:srgbClr val="FFFFFF"/>
                </a:solidFill>
              </a:rPr>
              <a:t> </a:t>
            </a:r>
            <a:endParaRPr lang="en-US" sz="88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4C97F-0A84-4F24-86ED-D91DB1BDD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7439" y="380999"/>
            <a:ext cx="5982625" cy="5915025"/>
          </a:xfrm>
        </p:spPr>
        <p:txBody>
          <a:bodyPr anchor="ctr">
            <a:normAutofit lnSpcReduction="10000"/>
          </a:bodyPr>
          <a:lstStyle/>
          <a:p>
            <a:pPr algn="ctr"/>
            <a:r>
              <a:rPr lang="en-GB" sz="6600" dirty="0">
                <a:solidFill>
                  <a:srgbClr val="FFFFFF"/>
                </a:solidFill>
              </a:rPr>
              <a:t>20,000 Tons of CO</a:t>
            </a:r>
            <a:r>
              <a:rPr lang="en-GB" sz="6600" baseline="-25000" dirty="0">
                <a:solidFill>
                  <a:srgbClr val="FFFFFF"/>
                </a:solidFill>
              </a:rPr>
              <a:t>2</a:t>
            </a:r>
          </a:p>
          <a:p>
            <a:endParaRPr lang="en-GB" sz="2000" dirty="0">
              <a:solidFill>
                <a:srgbClr val="FFFFFF"/>
              </a:solidFill>
            </a:endParaRPr>
          </a:p>
          <a:p>
            <a:pPr algn="ctr"/>
            <a:r>
              <a:rPr lang="en-GB" sz="6600" dirty="0">
                <a:solidFill>
                  <a:srgbClr val="FFFFFF"/>
                </a:solidFill>
              </a:rPr>
              <a:t> 93% CO</a:t>
            </a:r>
            <a:r>
              <a:rPr lang="en-GB" sz="6600" baseline="-25000" dirty="0">
                <a:solidFill>
                  <a:srgbClr val="FFFFFF"/>
                </a:solidFill>
              </a:rPr>
              <a:t>2</a:t>
            </a:r>
            <a:r>
              <a:rPr lang="en-GB" sz="6600" dirty="0">
                <a:solidFill>
                  <a:srgbClr val="FFFFFF"/>
                </a:solidFill>
              </a:rPr>
              <a:t> (18,600tons)</a:t>
            </a:r>
          </a:p>
          <a:p>
            <a:pPr marL="0" indent="0" algn="ctr">
              <a:buNone/>
            </a:pPr>
            <a:r>
              <a:rPr lang="el-GR" sz="6600" dirty="0">
                <a:solidFill>
                  <a:srgbClr val="FFFFFF"/>
                </a:solidFill>
              </a:rPr>
              <a:t>Από Ηλεκτρική Ενέργεια</a:t>
            </a:r>
            <a:endParaRPr lang="en-US" sz="6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513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B3A3F-2BB0-4163-AA4A-1587AC464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crolling_movie_film_PP.mov">
            <a:hlinkClick r:id="" action="ppaction://media"/>
            <a:extLst>
              <a:ext uri="{FF2B5EF4-FFF2-40B4-BE49-F238E27FC236}">
                <a16:creationId xmlns:a16="http://schemas.microsoft.com/office/drawing/2014/main" id="{B0AA701F-F04A-49AC-955B-64A36D97DC6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254000"/>
            <a:ext cx="11500556" cy="64690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778E09-8459-4A72-9692-5D10C7576804}"/>
              </a:ext>
            </a:extLst>
          </p:cNvPr>
          <p:cNvSpPr txBox="1"/>
          <p:nvPr/>
        </p:nvSpPr>
        <p:spPr>
          <a:xfrm>
            <a:off x="1079500" y="698500"/>
            <a:ext cx="1046480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  <a:p>
            <a:r>
              <a:rPr lang="el-GR" dirty="0"/>
              <a:t>	</a:t>
            </a:r>
            <a:r>
              <a:rPr lang="el-GR" sz="4400" dirty="0">
                <a:solidFill>
                  <a:schemeClr val="bg1"/>
                </a:solidFill>
              </a:rPr>
              <a:t>Ενέργεια	</a:t>
            </a:r>
            <a:r>
              <a:rPr lang="el-GR" dirty="0"/>
              <a:t>				</a:t>
            </a:r>
            <a:r>
              <a:rPr lang="el-GR" sz="4400" dirty="0">
                <a:solidFill>
                  <a:schemeClr val="bg1"/>
                </a:solidFill>
              </a:rPr>
              <a:t>Περιβάλλον</a:t>
            </a:r>
          </a:p>
          <a:p>
            <a:endParaRPr lang="el-GR" dirty="0"/>
          </a:p>
          <a:p>
            <a:endParaRPr lang="el-GR" dirty="0"/>
          </a:p>
          <a:p>
            <a:r>
              <a:rPr lang="el-GR" sz="3200" dirty="0">
                <a:solidFill>
                  <a:schemeClr val="bg1"/>
                </a:solidFill>
              </a:rPr>
              <a:t>Νομοθεσία</a:t>
            </a:r>
            <a:r>
              <a:rPr lang="el-GR" dirty="0"/>
              <a:t>			</a:t>
            </a:r>
            <a:r>
              <a:rPr lang="el-GR" sz="5400" dirty="0">
                <a:solidFill>
                  <a:schemeClr val="bg1"/>
                </a:solidFill>
              </a:rPr>
              <a:t>Επιβατικό Κοινό</a:t>
            </a:r>
          </a:p>
          <a:p>
            <a:r>
              <a:rPr lang="el-GR" sz="5400" dirty="0">
                <a:solidFill>
                  <a:schemeClr val="bg1"/>
                </a:solidFill>
              </a:rPr>
              <a:t>		</a:t>
            </a:r>
            <a:r>
              <a:rPr lang="el-GR" sz="3600" dirty="0">
                <a:solidFill>
                  <a:schemeClr val="bg1"/>
                </a:solidFill>
              </a:rPr>
              <a:t>Καλές πρακτικές</a:t>
            </a:r>
            <a:r>
              <a:rPr lang="el-GR" sz="5400" dirty="0">
                <a:solidFill>
                  <a:schemeClr val="bg1"/>
                </a:solidFill>
              </a:rPr>
              <a:t>			</a:t>
            </a:r>
            <a:r>
              <a:rPr lang="el-GR" sz="3200" dirty="0">
                <a:solidFill>
                  <a:schemeClr val="bg1"/>
                </a:solidFill>
              </a:rPr>
              <a:t>Συνθήκες χώρου</a:t>
            </a:r>
            <a:endParaRPr lang="el-GR" sz="3200" dirty="0"/>
          </a:p>
          <a:p>
            <a:endParaRPr lang="el-GR" dirty="0"/>
          </a:p>
          <a:p>
            <a:endParaRPr lang="el-GR" dirty="0"/>
          </a:p>
          <a:p>
            <a:r>
              <a:rPr lang="el-GR" sz="4800" dirty="0">
                <a:solidFill>
                  <a:schemeClr val="bg1"/>
                </a:solidFill>
              </a:rPr>
              <a:t>		Κόστος		</a:t>
            </a:r>
          </a:p>
          <a:p>
            <a:r>
              <a:rPr lang="el-GR" sz="4800" dirty="0">
                <a:solidFill>
                  <a:schemeClr val="bg1"/>
                </a:solidFill>
              </a:rPr>
              <a:t>				Αεροπορικές εταιρείες</a:t>
            </a:r>
          </a:p>
          <a:p>
            <a:r>
              <a:rPr lang="el-GR" sz="4800" dirty="0">
                <a:solidFill>
                  <a:schemeClr val="bg1"/>
                </a:solidFill>
              </a:rPr>
              <a:t>………Ποιότητα!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35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CBE77CF3-71D2-47B3-AAC6-4C4627E27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960" y="1300480"/>
            <a:ext cx="6289039" cy="456184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4965EAE-E41A-435F-B993-07E824B6C9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52F8994-E6D4-4311-9548-C3607BC4364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A8D59F-906C-4D71-872B-06A3A85EB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4922521" cy="4166235"/>
          </a:xfrm>
        </p:spPr>
        <p:txBody>
          <a:bodyPr>
            <a:normAutofit/>
          </a:bodyPr>
          <a:lstStyle/>
          <a:p>
            <a:r>
              <a:rPr lang="el-GR" sz="5400" dirty="0">
                <a:solidFill>
                  <a:schemeClr val="bg1"/>
                </a:solidFill>
              </a:rPr>
              <a:t>Εφαρμογή Προτύπου Διαχείρισης </a:t>
            </a:r>
            <a:r>
              <a:rPr lang="en-GB" sz="5400" dirty="0">
                <a:solidFill>
                  <a:schemeClr val="bg1"/>
                </a:solidFill>
              </a:rPr>
              <a:t>CO</a:t>
            </a:r>
            <a:r>
              <a:rPr lang="en-GB" sz="5400" baseline="-25000" dirty="0">
                <a:solidFill>
                  <a:schemeClr val="bg1"/>
                </a:solidFill>
              </a:rPr>
              <a:t>2</a:t>
            </a:r>
            <a:r>
              <a:rPr lang="el-GR" sz="5400" dirty="0">
                <a:solidFill>
                  <a:schemeClr val="bg1"/>
                </a:solidFill>
              </a:rPr>
              <a:t> 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838199" y="4714239"/>
            <a:ext cx="4128169" cy="510903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581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ground, outdoor&#10;&#10;Description generated with high confidence">
            <a:extLst>
              <a:ext uri="{FF2B5EF4-FFF2-40B4-BE49-F238E27FC236}">
                <a16:creationId xmlns:a16="http://schemas.microsoft.com/office/drawing/2014/main" id="{D334DA22-490E-4F92-A4BF-7DB211646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4" y="203200"/>
            <a:ext cx="10617199" cy="612530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88A4F9-6D1D-45B5-A4C3-91B34785E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Life is About Movement">
            <a:hlinkClick r:id="" action="ppaction://media"/>
            <a:extLst>
              <a:ext uri="{FF2B5EF4-FFF2-40B4-BE49-F238E27FC236}">
                <a16:creationId xmlns:a16="http://schemas.microsoft.com/office/drawing/2014/main" id="{5E5273D2-9412-4F95-8242-8374490C62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875" y="203200"/>
            <a:ext cx="11997477" cy="655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8297A4B-8788-44E4-95FF-62D4C1E6C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31895" y="1378516"/>
            <a:ext cx="2428875" cy="28367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808608-A920-4A04-B269-7122B27C1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Η ποιότητα είναι βασικό στοιχείο στην λειτουργία των αεροδρομίων !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F9650E-9FD5-4697-B469-AA4DC81A9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188" y="2812500"/>
            <a:ext cx="2053252" cy="2387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A76D0E-4313-431C-A3EE-FF5D68885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55" y="2241506"/>
            <a:ext cx="2054530" cy="2597121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6D021BF1-471D-4836-A211-6CCEEEED58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5455" y="2039915"/>
            <a:ext cx="4322772" cy="3000302"/>
          </a:xfrm>
          <a:prstGeom prst="rect">
            <a:avLst/>
          </a:prstGeom>
        </p:spPr>
      </p:pic>
      <p:pic>
        <p:nvPicPr>
          <p:cNvPr id="8" name="Picture 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E1932924-305B-49EB-B7AF-FA5E5575DE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98" y="4232702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00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89D8FB-57E2-4CFF-A82D-53BC69BA3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734" y="2515727"/>
            <a:ext cx="3077066" cy="40359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B2132-A0FF-4C9B-99F2-C8AF2DAA1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72E4A0-84CF-43A7-BE7D-36434D5C34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8052" y="0"/>
            <a:ext cx="11773961" cy="65893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9E1035-720C-4348-BD97-F6E3009FD413}"/>
              </a:ext>
            </a:extLst>
          </p:cNvPr>
          <p:cNvSpPr txBox="1"/>
          <p:nvPr/>
        </p:nvSpPr>
        <p:spPr>
          <a:xfrm>
            <a:off x="490194" y="515954"/>
            <a:ext cx="43646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6600" b="1" dirty="0">
                <a:solidFill>
                  <a:schemeClr val="bg1"/>
                </a:solidFill>
              </a:rPr>
              <a:t>Ευχαριστώ!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32126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DC027-264E-43C8-B249-DDB18F74D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large air plane on a runway at an airport&#10;&#10;Description generated with very high confidence">
            <a:extLst>
              <a:ext uri="{FF2B5EF4-FFF2-40B4-BE49-F238E27FC236}">
                <a16:creationId xmlns:a16="http://schemas.microsoft.com/office/drawing/2014/main" id="{BAB274DB-B3DE-4B07-8B09-759BCDF49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8504" cy="6858000"/>
          </a:xfrm>
        </p:spPr>
      </p:pic>
    </p:spTree>
    <p:extLst>
      <p:ext uri="{BB962C8B-B14F-4D97-AF65-F5344CB8AC3E}">
        <p14:creationId xmlns:p14="http://schemas.microsoft.com/office/powerpoint/2010/main" val="1153092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B81D9-AC21-4BCD-AB88-190BB22BB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ridge over a body of water&#10;&#10;Description generated with high confidence">
            <a:extLst>
              <a:ext uri="{FF2B5EF4-FFF2-40B4-BE49-F238E27FC236}">
                <a16:creationId xmlns:a16="http://schemas.microsoft.com/office/drawing/2014/main" id="{E0DDDA6B-001B-4DC5-9C2B-B5DC8D890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" y="65312"/>
            <a:ext cx="12120880" cy="6727376"/>
          </a:xfrm>
        </p:spPr>
      </p:pic>
    </p:spTree>
    <p:extLst>
      <p:ext uri="{BB962C8B-B14F-4D97-AF65-F5344CB8AC3E}">
        <p14:creationId xmlns:p14="http://schemas.microsoft.com/office/powerpoint/2010/main" val="2303574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8EF4A-612D-4853-9251-CA0B8358B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E84BE49-181B-434F-AE30-03E08FAFB5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5"/>
          <a:stretch/>
        </p:blipFill>
        <p:spPr>
          <a:xfrm>
            <a:off x="2467095" y="1825625"/>
            <a:ext cx="7257809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FA2219-4F37-4BDE-B92A-A88F6F5DA9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5"/>
          <a:stretch/>
        </p:blipFill>
        <p:spPr>
          <a:xfrm>
            <a:off x="0" y="8562"/>
            <a:ext cx="12192000" cy="68494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8EC3AA-2BB8-41C3-8974-BD50D356B8DC}"/>
              </a:ext>
            </a:extLst>
          </p:cNvPr>
          <p:cNvSpPr/>
          <p:nvPr/>
        </p:nvSpPr>
        <p:spPr>
          <a:xfrm>
            <a:off x="612475" y="1143000"/>
            <a:ext cx="889982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4400" b="1" dirty="0">
                <a:solidFill>
                  <a:schemeClr val="bg1"/>
                </a:solidFill>
              </a:rPr>
              <a:t>31 </a:t>
            </a:r>
            <a:r>
              <a:rPr lang="en-GB" sz="4400" b="1" dirty="0" err="1">
                <a:solidFill>
                  <a:schemeClr val="bg1"/>
                </a:solidFill>
              </a:rPr>
              <a:t>Gwh</a:t>
            </a:r>
            <a:r>
              <a:rPr lang="en-GB" sz="4400" b="1" dirty="0">
                <a:solidFill>
                  <a:schemeClr val="bg1"/>
                </a:solidFill>
              </a:rPr>
              <a:t>/year of electrical power = 5,200 houses!! </a:t>
            </a:r>
            <a:endParaRPr lang="el-GR" sz="4400" b="1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l-GR" sz="4400" b="1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l-GR" sz="4400" b="1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l-GR" sz="4400" b="1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l-GR" sz="4400" b="1" dirty="0">
                <a:solidFill>
                  <a:schemeClr val="bg1"/>
                </a:solidFill>
              </a:rPr>
              <a:t>1</a:t>
            </a:r>
            <a:r>
              <a:rPr lang="en-GB" sz="4400" b="1" dirty="0">
                <a:solidFill>
                  <a:schemeClr val="bg1"/>
                </a:solidFill>
              </a:rPr>
              <a:t>2,000kw of cooling power =300 houses cooling power requirements</a:t>
            </a:r>
          </a:p>
        </p:txBody>
      </p:sp>
    </p:spTree>
    <p:extLst>
      <p:ext uri="{BB962C8B-B14F-4D97-AF65-F5344CB8AC3E}">
        <p14:creationId xmlns:p14="http://schemas.microsoft.com/office/powerpoint/2010/main" val="132484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04A32B-9AE6-4106-BDA4-6E854EBA6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6827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1DE5012-D36C-40C2-A210-3374BA8511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3002" y="-3324"/>
            <a:ext cx="4426493" cy="67166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507C54-7C45-47B9-8613-0CD431B6D457}"/>
              </a:ext>
            </a:extLst>
          </p:cNvPr>
          <p:cNvSpPr/>
          <p:nvPr/>
        </p:nvSpPr>
        <p:spPr>
          <a:xfrm>
            <a:off x="5660014" y="104775"/>
            <a:ext cx="5779511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Π</a:t>
            </a:r>
            <a:r>
              <a:rPr lang="el-GR" sz="4000" dirty="0"/>
              <a:t>ώ</a:t>
            </a:r>
            <a:r>
              <a:rPr lang="en-US" sz="4000" dirty="0"/>
              <a:t>ς να </a:t>
            </a:r>
            <a:r>
              <a:rPr lang="en-US" sz="4000" dirty="0" err="1"/>
              <a:t>δι</a:t>
            </a:r>
            <a:r>
              <a:rPr lang="en-US" sz="4000" dirty="0"/>
              <a:t>αχειριστούμε κάτι που είναι κοινόχρηστο</a:t>
            </a:r>
            <a:r>
              <a:rPr lang="el-GR" sz="4000" dirty="0"/>
              <a:t>;</a:t>
            </a:r>
            <a:endParaRPr lang="en-US" sz="4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Π</a:t>
            </a:r>
            <a:r>
              <a:rPr lang="el-GR" sz="4000" dirty="0"/>
              <a:t>ο</a:t>
            </a:r>
            <a:r>
              <a:rPr lang="en-US" sz="4000" dirty="0"/>
              <a:t>ι</a:t>
            </a:r>
            <a:r>
              <a:rPr lang="el-GR" sz="4000" dirty="0"/>
              <a:t>ά</a:t>
            </a:r>
            <a:r>
              <a:rPr lang="en-US" sz="4000" dirty="0"/>
              <a:t> η κα</a:t>
            </a:r>
            <a:r>
              <a:rPr lang="en-US" sz="4000" dirty="0" err="1"/>
              <a:t>λύτερη</a:t>
            </a:r>
            <a:r>
              <a:rPr lang="en-US" sz="4000" dirty="0"/>
              <a:t> </a:t>
            </a:r>
            <a:r>
              <a:rPr lang="en-US" sz="4000" dirty="0" err="1"/>
              <a:t>δι</a:t>
            </a:r>
            <a:r>
              <a:rPr lang="en-US" sz="4000" dirty="0"/>
              <a:t>αδρομή</a:t>
            </a:r>
            <a:r>
              <a:rPr lang="el-GR" sz="4000" dirty="0"/>
              <a:t>;</a:t>
            </a:r>
            <a:endParaRPr lang="en-US" sz="4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 err="1"/>
              <a:t>Στόχοι</a:t>
            </a:r>
            <a:r>
              <a:rPr lang="el-GR" sz="4000" dirty="0"/>
              <a:t>;</a:t>
            </a:r>
            <a:endParaRPr lang="en-US" sz="4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 err="1"/>
              <a:t>Πολιτική</a:t>
            </a:r>
            <a:r>
              <a:rPr lang="el-GR" sz="4000" dirty="0"/>
              <a:t>;.....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47969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picture containing person&#10;&#10;Description generated with high confidence">
            <a:extLst>
              <a:ext uri="{FF2B5EF4-FFF2-40B4-BE49-F238E27FC236}">
                <a16:creationId xmlns:a16="http://schemas.microsoft.com/office/drawing/2014/main" id="{3E81E49F-C9D8-4531-A9D4-70C47B26FE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" r="37774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0BB284-F43D-4BBA-97DF-55A60D49B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7"/>
            <a:ext cx="3651467" cy="894734"/>
          </a:xfrm>
        </p:spPr>
        <p:txBody>
          <a:bodyPr>
            <a:normAutofit fontScale="90000"/>
          </a:bodyPr>
          <a:lstStyle/>
          <a:p>
            <a:br>
              <a:rPr lang="el-GR" dirty="0"/>
            </a:br>
            <a:r>
              <a:rPr lang="el-GR" dirty="0"/>
              <a:t>Ενεργειακή Πολιτική</a:t>
            </a:r>
            <a:br>
              <a:rPr lang="el-GR" dirty="0"/>
            </a:br>
            <a:endParaRPr lang="en-US" dirty="0"/>
          </a:p>
        </p:txBody>
      </p:sp>
      <p:sp>
        <p:nvSpPr>
          <p:cNvPr id="12" name="Content Placeholder 9"/>
          <p:cNvSpPr>
            <a:spLocks noGrp="1"/>
          </p:cNvSpPr>
          <p:nvPr>
            <p:ph idx="1"/>
          </p:nvPr>
        </p:nvSpPr>
        <p:spPr>
          <a:xfrm>
            <a:off x="648931" y="1957137"/>
            <a:ext cx="3651466" cy="4266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i="1" dirty="0"/>
              <a:t>¨……..Η </a:t>
            </a:r>
            <a:r>
              <a:rPr lang="en-GB" sz="2400" i="1" dirty="0"/>
              <a:t>Hermes Airports </a:t>
            </a:r>
            <a:r>
              <a:rPr lang="el-GR" sz="2400" i="1" dirty="0"/>
              <a:t>δεσμεύεται να εξέχει στη διαχείριση ενέργειας. Πρωταρχικός στόχος είναι η χρήση ενέργειας με τον πιο αποδοτικό τρόπο…….</a:t>
            </a:r>
          </a:p>
          <a:p>
            <a:pPr lvl="1"/>
            <a:endParaRPr lang="el-GR" sz="1800" dirty="0"/>
          </a:p>
          <a:p>
            <a:pPr marL="457200" lvl="1" indent="0">
              <a:buNone/>
            </a:pPr>
            <a:endParaRPr lang="el-GR" sz="1800" dirty="0"/>
          </a:p>
          <a:p>
            <a:pPr lvl="1"/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1552C0-FB2A-4FE6-A243-8630B7B8B290}"/>
              </a:ext>
            </a:extLst>
          </p:cNvPr>
          <p:cNvSpPr txBox="1"/>
          <p:nvPr/>
        </p:nvSpPr>
        <p:spPr>
          <a:xfrm>
            <a:off x="6336633" y="352926"/>
            <a:ext cx="551848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>
                <a:solidFill>
                  <a:schemeClr val="bg1"/>
                </a:solidFill>
              </a:rPr>
              <a:t>Μείωση χρήσης Ηλεκτρικής ενέργειας </a:t>
            </a:r>
          </a:p>
          <a:p>
            <a:pPr algn="ctr"/>
            <a:r>
              <a:rPr lang="el-GR" sz="4400" b="1" dirty="0">
                <a:solidFill>
                  <a:schemeClr val="bg1"/>
                </a:solidFill>
              </a:rPr>
              <a:t> 2014-2020 </a:t>
            </a:r>
          </a:p>
          <a:p>
            <a:pPr algn="ctr"/>
            <a:r>
              <a:rPr lang="el-GR" sz="6000" b="1" dirty="0">
                <a:solidFill>
                  <a:schemeClr val="bg1"/>
                </a:solidFill>
              </a:rPr>
              <a:t>– 10%</a:t>
            </a:r>
            <a:endParaRPr lang="en-GB" sz="60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607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plane parked on a runway at an airport&#10;&#10;Description generated with very high confidence">
            <a:extLst>
              <a:ext uri="{FF2B5EF4-FFF2-40B4-BE49-F238E27FC236}">
                <a16:creationId xmlns:a16="http://schemas.microsoft.com/office/drawing/2014/main" id="{3400CCC4-1FEE-4D02-B0C2-B177C4A9F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424" y="793630"/>
            <a:ext cx="6531507" cy="5469147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4965EAE-E41A-435F-B993-07E824B6C9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52F8994-E6D4-4311-9548-C3607BC4364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C7A382-2920-4F3D-B57A-4BFBBD12C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5529943" cy="1325563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Στρατηγικοί στόχοι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38199" y="1825624"/>
            <a:ext cx="5017169" cy="4117975"/>
          </a:xfrm>
        </p:spPr>
        <p:txBody>
          <a:bodyPr>
            <a:noAutofit/>
          </a:bodyPr>
          <a:lstStyle/>
          <a:p>
            <a:r>
              <a:rPr lang="el-GR" sz="4000" dirty="0">
                <a:solidFill>
                  <a:schemeClr val="bg1"/>
                </a:solidFill>
              </a:rPr>
              <a:t>Μείωση Χρήσης  ηλεκτρικής ενέργειας.</a:t>
            </a:r>
          </a:p>
          <a:p>
            <a:r>
              <a:rPr lang="el-GR" sz="2000" dirty="0">
                <a:solidFill>
                  <a:schemeClr val="bg1"/>
                </a:solidFill>
              </a:rPr>
              <a:t>Βελτιστοποίηση  αποδοτικότητας εγκαταστάσεων και συστημάτων</a:t>
            </a:r>
          </a:p>
          <a:p>
            <a:r>
              <a:rPr lang="el-GR" sz="2000" dirty="0">
                <a:solidFill>
                  <a:schemeClr val="bg1"/>
                </a:solidFill>
              </a:rPr>
              <a:t>Επένδυση σε ενεργειακά αποδοτικά συστήματά και ΑΠΕ</a:t>
            </a:r>
          </a:p>
          <a:p>
            <a:r>
              <a:rPr lang="el-GR" sz="2000" dirty="0">
                <a:solidFill>
                  <a:schemeClr val="bg1"/>
                </a:solidFill>
              </a:rPr>
              <a:t>Συνεχής Έλεγχος /ανάλυση δεδομένων/επαναπροσδιορισμός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396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A15CBC-2359-4765-8701-7B2F3C6AB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78000" y="714587"/>
            <a:ext cx="896676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97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66A6D-7ADC-4FE6-B730-B079C019A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l-GR"/>
              <a:t>Ανάλυση χρήσης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61958B-3379-4159-ABCD-9D5D09F2A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7900" y="1812759"/>
            <a:ext cx="10896600" cy="473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03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1155</TotalTime>
  <Words>494</Words>
  <Application>Microsoft Office PowerPoint</Application>
  <PresentationFormat>Widescreen</PresentationFormat>
  <Paragraphs>126</Paragraphs>
  <Slides>24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Ενεργειακή Πολιτική </vt:lpstr>
      <vt:lpstr>Στρατηγικοί στόχοι</vt:lpstr>
      <vt:lpstr>PowerPoint Presentation</vt:lpstr>
      <vt:lpstr>Ανάλυση χρήσης</vt:lpstr>
      <vt:lpstr> Πρακτικές Μείωσης Ενέργειας  Κύριες κατηγορίες </vt:lpstr>
      <vt:lpstr>Ενέργειες-Έργα</vt:lpstr>
      <vt:lpstr>Ενέργειες-Έργα</vt:lpstr>
      <vt:lpstr>Ενέργειες-Έργα</vt:lpstr>
      <vt:lpstr>Ενέργειες-Έργα</vt:lpstr>
      <vt:lpstr>2010-2017 (47%PAX Increase/31.5% GWh Decrease!!)</vt:lpstr>
      <vt:lpstr>Διαχρονική Ανάγκη</vt:lpstr>
      <vt:lpstr>Εφαρμογή Προτύπου Διαχείρισης Ενέργειας</vt:lpstr>
      <vt:lpstr>PowerPoint Presentation</vt:lpstr>
      <vt:lpstr>31GWh! </vt:lpstr>
      <vt:lpstr>Εφαρμογή Προτύπου Διαχείρισης CO2 </vt:lpstr>
      <vt:lpstr>PowerPoint Presentation</vt:lpstr>
      <vt:lpstr>Η ποιότητα είναι βασικό στοιχείο στην λειτουργία των αεροδρομίων 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Costas Zachariades</dc:creator>
  <cp:lastModifiedBy>Costas Zachariades</cp:lastModifiedBy>
  <cp:revision>73</cp:revision>
  <cp:lastPrinted>2017-10-16T09:38:59Z</cp:lastPrinted>
  <dcterms:created xsi:type="dcterms:W3CDTF">2017-10-14T14:04:54Z</dcterms:created>
  <dcterms:modified xsi:type="dcterms:W3CDTF">2017-11-02T14:48:15Z</dcterms:modified>
</cp:coreProperties>
</file>