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90" r:id="rId2"/>
    <p:sldId id="287" r:id="rId3"/>
    <p:sldId id="303" r:id="rId4"/>
    <p:sldId id="304" r:id="rId5"/>
    <p:sldId id="305" r:id="rId6"/>
    <p:sldId id="297" r:id="rId7"/>
    <p:sldId id="298" r:id="rId8"/>
    <p:sldId id="289" r:id="rId9"/>
    <p:sldId id="288" r:id="rId10"/>
    <p:sldId id="291" r:id="rId11"/>
    <p:sldId id="311" r:id="rId12"/>
    <p:sldId id="310" r:id="rId13"/>
    <p:sldId id="312" r:id="rId14"/>
    <p:sldId id="308" r:id="rId15"/>
    <p:sldId id="293" r:id="rId16"/>
    <p:sldId id="294" r:id="rId17"/>
    <p:sldId id="295" r:id="rId18"/>
    <p:sldId id="307" r:id="rId19"/>
    <p:sldId id="301" r:id="rId20"/>
    <p:sldId id="302" r:id="rId21"/>
    <p:sldId id="296" r:id="rId22"/>
    <p:sldId id="299" r:id="rId23"/>
    <p:sldId id="313" r:id="rId24"/>
    <p:sldId id="314" r:id="rId25"/>
    <p:sldId id="285" r:id="rId26"/>
  </p:sldIdLst>
  <p:sldSz cx="9144000" cy="5143500" type="screen16x9"/>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A88212-7684-4B35-B0DD-EAAA3D57A4BD}">
          <p14:sldIdLst>
            <p14:sldId id="290"/>
            <p14:sldId id="287"/>
            <p14:sldId id="303"/>
            <p14:sldId id="304"/>
            <p14:sldId id="305"/>
            <p14:sldId id="297"/>
            <p14:sldId id="298"/>
            <p14:sldId id="289"/>
            <p14:sldId id="288"/>
            <p14:sldId id="291"/>
            <p14:sldId id="311"/>
            <p14:sldId id="310"/>
            <p14:sldId id="312"/>
            <p14:sldId id="308"/>
            <p14:sldId id="293"/>
            <p14:sldId id="294"/>
            <p14:sldId id="295"/>
            <p14:sldId id="307"/>
            <p14:sldId id="301"/>
            <p14:sldId id="302"/>
            <p14:sldId id="296"/>
            <p14:sldId id="299"/>
            <p14:sldId id="313"/>
            <p14:sldId id="314"/>
            <p14:sldId id="28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81BB84-BB7D-1B91-FC48-7E668912142A}" name="Dorin Bugneac" initials="DB" userId="S::dbugneac@adacom.net::0f19c7ad-4999-49f5-a410-68ac027c7e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391"/>
    <a:srgbClr val="F89F4F"/>
    <a:srgbClr val="FF9966"/>
    <a:srgbClr val="FCC753"/>
    <a:srgbClr val="11182B"/>
    <a:srgbClr val="B4585D"/>
    <a:srgbClr val="492325"/>
    <a:srgbClr val="000000"/>
    <a:srgbClr val="E30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A5423F-654B-4D7B-898C-553AE911AFC4}" v="131" dt="2023-11-08T09:24:14.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86722" autoAdjust="0"/>
  </p:normalViewPr>
  <p:slideViewPr>
    <p:cSldViewPr snapToGrid="0">
      <p:cViewPr varScale="1">
        <p:scale>
          <a:sx n="146" d="100"/>
          <a:sy n="146" d="100"/>
        </p:scale>
        <p:origin x="798" y="11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F7B3B2DD-8E78-4F72-B8FB-39985D94BD43}" type="datetimeFigureOut">
              <a:rPr lang="en-US" smtClean="0"/>
              <a:t>11/8/2023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E05056B-B0B3-4207-8EC6-621CEA533D36}" type="slidenum">
              <a:rPr lang="en-US" smtClean="0"/>
              <a:t>‹#›</a:t>
            </a:fld>
            <a:endParaRPr lang="en-US"/>
          </a:p>
        </p:txBody>
      </p:sp>
    </p:spTree>
    <p:extLst>
      <p:ext uri="{BB962C8B-B14F-4D97-AF65-F5344CB8AC3E}">
        <p14:creationId xmlns:p14="http://schemas.microsoft.com/office/powerpoint/2010/main" val="17030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C4592-85D3-4EAE-7F6F-0B3535A9D7D5}"/>
              </a:ext>
            </a:extLst>
          </p:cNvPr>
          <p:cNvPicPr>
            <a:picLocks noChangeAspect="1"/>
          </p:cNvPicPr>
          <p:nvPr userDrawn="1"/>
        </p:nvPicPr>
        <p:blipFill>
          <a:blip r:embed="rId2"/>
          <a:srcRect/>
          <a:stretch/>
        </p:blipFill>
        <p:spPr>
          <a:xfrm>
            <a:off x="409431" y="295271"/>
            <a:ext cx="915625" cy="246944"/>
          </a:xfrm>
          <a:prstGeom prst="rect">
            <a:avLst/>
          </a:prstGeom>
        </p:spPr>
      </p:pic>
      <p:sp>
        <p:nvSpPr>
          <p:cNvPr id="5" name="Title Placeholder 7">
            <a:extLst>
              <a:ext uri="{FF2B5EF4-FFF2-40B4-BE49-F238E27FC236}">
                <a16:creationId xmlns:a16="http://schemas.microsoft.com/office/drawing/2014/main" id="{5E5E1A9C-EBB3-0526-CBD1-1A1F251A69BE}"/>
              </a:ext>
            </a:extLst>
          </p:cNvPr>
          <p:cNvSpPr>
            <a:spLocks noGrp="1"/>
          </p:cNvSpPr>
          <p:nvPr>
            <p:ph type="title"/>
          </p:nvPr>
        </p:nvSpPr>
        <p:spPr>
          <a:xfrm>
            <a:off x="1688690" y="245855"/>
            <a:ext cx="7128000" cy="345777"/>
          </a:xfrm>
          <a:prstGeom prst="rect">
            <a:avLst/>
          </a:prstGeom>
        </p:spPr>
        <p:txBody>
          <a:bodyPr vert="horz" lIns="91440" tIns="45720" rIns="91440" bIns="45720" rtlCol="0" anchor="ctr">
            <a:noAutofit/>
          </a:bodyPr>
          <a:lstStyle>
            <a:lvl1pPr>
              <a:defRPr sz="2400" b="1">
                <a:solidFill>
                  <a:srgbClr val="E3032E"/>
                </a:solidFill>
                <a:effectLst/>
                <a:latin typeface="Commissioner Light" pitchFamily="2" charset="0"/>
              </a:defRPr>
            </a:lvl1pPr>
          </a:lstStyle>
          <a:p>
            <a:r>
              <a:rPr lang="en-US" dirty="0"/>
              <a:t>Click to edit Master title style</a:t>
            </a:r>
            <a:endParaRPr lang="en-GR" dirty="0"/>
          </a:p>
        </p:txBody>
      </p:sp>
    </p:spTree>
    <p:extLst>
      <p:ext uri="{BB962C8B-B14F-4D97-AF65-F5344CB8AC3E}">
        <p14:creationId xmlns:p14="http://schemas.microsoft.com/office/powerpoint/2010/main" val="18735069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05EBE-968F-8562-6BB8-505914F90F03}"/>
              </a:ext>
            </a:extLst>
          </p:cNvPr>
          <p:cNvSpPr/>
          <p:nvPr userDrawn="1"/>
        </p:nvSpPr>
        <p:spPr>
          <a:xfrm>
            <a:off x="0" y="0"/>
            <a:ext cx="4572000" cy="5143500"/>
          </a:xfrm>
          <a:prstGeom prst="rect">
            <a:avLst/>
          </a:prstGeom>
          <a:solidFill>
            <a:srgbClr val="111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4" name="Picture 3">
            <a:extLst>
              <a:ext uri="{FF2B5EF4-FFF2-40B4-BE49-F238E27FC236}">
                <a16:creationId xmlns:a16="http://schemas.microsoft.com/office/drawing/2014/main" id="{3A106F37-F2EE-57BA-4055-45475C66C670}"/>
              </a:ext>
            </a:extLst>
          </p:cNvPr>
          <p:cNvPicPr>
            <a:picLocks noChangeAspect="1"/>
          </p:cNvPicPr>
          <p:nvPr userDrawn="1"/>
        </p:nvPicPr>
        <p:blipFill>
          <a:blip r:embed="rId2"/>
          <a:stretch>
            <a:fillRect/>
          </a:stretch>
        </p:blipFill>
        <p:spPr>
          <a:xfrm>
            <a:off x="1384112" y="849796"/>
            <a:ext cx="4191000" cy="3848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161068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05EBE-968F-8562-6BB8-505914F90F03}"/>
              </a:ext>
            </a:extLst>
          </p:cNvPr>
          <p:cNvSpPr/>
          <p:nvPr userDrawn="1"/>
        </p:nvSpPr>
        <p:spPr>
          <a:xfrm>
            <a:off x="0" y="0"/>
            <a:ext cx="4572000" cy="5143500"/>
          </a:xfrm>
          <a:prstGeom prst="rect">
            <a:avLst/>
          </a:prstGeom>
          <a:solidFill>
            <a:srgbClr val="111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3" name="Straight Connector 2">
            <a:extLst>
              <a:ext uri="{FF2B5EF4-FFF2-40B4-BE49-F238E27FC236}">
                <a16:creationId xmlns:a16="http://schemas.microsoft.com/office/drawing/2014/main" id="{B7EF1947-8DB0-4198-5D7D-C6701187E7D7}"/>
              </a:ext>
            </a:extLst>
          </p:cNvPr>
          <p:cNvCxnSpPr>
            <a:cxnSpLocks/>
          </p:cNvCxnSpPr>
          <p:nvPr userDrawn="1"/>
        </p:nvCxnSpPr>
        <p:spPr>
          <a:xfrm>
            <a:off x="358775" y="662983"/>
            <a:ext cx="2730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0E0778F-D4D2-F8A8-3DE9-B90B3AD730A2}"/>
              </a:ext>
            </a:extLst>
          </p:cNvPr>
          <p:cNvPicPr>
            <a:picLocks noChangeAspect="1"/>
          </p:cNvPicPr>
          <p:nvPr userDrawn="1"/>
        </p:nvPicPr>
        <p:blipFill>
          <a:blip r:embed="rId2"/>
          <a:srcRect/>
          <a:stretch/>
        </p:blipFill>
        <p:spPr>
          <a:xfrm>
            <a:off x="410400" y="295200"/>
            <a:ext cx="915625" cy="246944"/>
          </a:xfrm>
          <a:prstGeom prst="rect">
            <a:avLst/>
          </a:prstGeom>
        </p:spPr>
      </p:pic>
      <p:pic>
        <p:nvPicPr>
          <p:cNvPr id="4" name="Picture 3">
            <a:extLst>
              <a:ext uri="{FF2B5EF4-FFF2-40B4-BE49-F238E27FC236}">
                <a16:creationId xmlns:a16="http://schemas.microsoft.com/office/drawing/2014/main" id="{25BA4606-67F4-8831-567B-96610E06B69B}"/>
              </a:ext>
            </a:extLst>
          </p:cNvPr>
          <p:cNvPicPr>
            <a:picLocks noChangeAspect="1"/>
          </p:cNvPicPr>
          <p:nvPr userDrawn="1"/>
        </p:nvPicPr>
        <p:blipFill>
          <a:blip r:embed="rId3">
            <a:alphaModFix amt="20000"/>
          </a:blip>
          <a:stretch>
            <a:fillRect/>
          </a:stretch>
        </p:blipFill>
        <p:spPr>
          <a:xfrm>
            <a:off x="6715125" y="1076917"/>
            <a:ext cx="2070100" cy="3403600"/>
          </a:xfrm>
          <a:prstGeom prst="rect">
            <a:avLst/>
          </a:prstGeom>
        </p:spPr>
      </p:pic>
      <p:pic>
        <p:nvPicPr>
          <p:cNvPr id="5" name="Picture 4">
            <a:extLst>
              <a:ext uri="{FF2B5EF4-FFF2-40B4-BE49-F238E27FC236}">
                <a16:creationId xmlns:a16="http://schemas.microsoft.com/office/drawing/2014/main" id="{BA1D6DD5-05BF-122A-15F7-D741390E186D}"/>
              </a:ext>
            </a:extLst>
          </p:cNvPr>
          <p:cNvPicPr>
            <a:picLocks noChangeAspect="1"/>
          </p:cNvPicPr>
          <p:nvPr userDrawn="1"/>
        </p:nvPicPr>
        <p:blipFill>
          <a:blip r:embed="rId4"/>
          <a:stretch>
            <a:fillRect/>
          </a:stretch>
        </p:blipFill>
        <p:spPr>
          <a:xfrm>
            <a:off x="8045450" y="3425825"/>
            <a:ext cx="368300" cy="1358900"/>
          </a:xfrm>
          <a:prstGeom prst="rect">
            <a:avLst/>
          </a:prstGeom>
        </p:spPr>
      </p:pic>
      <p:pic>
        <p:nvPicPr>
          <p:cNvPr id="6" name="Picture 5">
            <a:extLst>
              <a:ext uri="{FF2B5EF4-FFF2-40B4-BE49-F238E27FC236}">
                <a16:creationId xmlns:a16="http://schemas.microsoft.com/office/drawing/2014/main" id="{38F0C1D1-CD5D-48A7-DCB4-DC694005F5A5}"/>
              </a:ext>
            </a:extLst>
          </p:cNvPr>
          <p:cNvPicPr>
            <a:picLocks noChangeAspect="1"/>
          </p:cNvPicPr>
          <p:nvPr userDrawn="1"/>
        </p:nvPicPr>
        <p:blipFill>
          <a:blip r:embed="rId5"/>
          <a:stretch>
            <a:fillRect/>
          </a:stretch>
        </p:blipFill>
        <p:spPr>
          <a:xfrm>
            <a:off x="1384112" y="849796"/>
            <a:ext cx="4191000" cy="3848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960195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2 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05EBE-968F-8562-6BB8-505914F90F03}"/>
              </a:ext>
            </a:extLst>
          </p:cNvPr>
          <p:cNvSpPr/>
          <p:nvPr userDrawn="1"/>
        </p:nvSpPr>
        <p:spPr>
          <a:xfrm>
            <a:off x="0" y="0"/>
            <a:ext cx="4572000" cy="5143500"/>
          </a:xfrm>
          <a:prstGeom prst="rect">
            <a:avLst/>
          </a:prstGeom>
          <a:solidFill>
            <a:srgbClr val="111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4" name="Picture 3">
            <a:extLst>
              <a:ext uri="{FF2B5EF4-FFF2-40B4-BE49-F238E27FC236}">
                <a16:creationId xmlns:a16="http://schemas.microsoft.com/office/drawing/2014/main" id="{25BA4606-67F4-8831-567B-96610E06B69B}"/>
              </a:ext>
            </a:extLst>
          </p:cNvPr>
          <p:cNvPicPr>
            <a:picLocks noChangeAspect="1"/>
          </p:cNvPicPr>
          <p:nvPr userDrawn="1"/>
        </p:nvPicPr>
        <p:blipFill>
          <a:blip r:embed="rId2">
            <a:alphaModFix amt="20000"/>
          </a:blip>
          <a:stretch>
            <a:fillRect/>
          </a:stretch>
        </p:blipFill>
        <p:spPr>
          <a:xfrm>
            <a:off x="6715125" y="1076917"/>
            <a:ext cx="2070100" cy="3403600"/>
          </a:xfrm>
          <a:prstGeom prst="rect">
            <a:avLst/>
          </a:prstGeom>
        </p:spPr>
      </p:pic>
      <p:pic>
        <p:nvPicPr>
          <p:cNvPr id="5" name="Picture 4">
            <a:extLst>
              <a:ext uri="{FF2B5EF4-FFF2-40B4-BE49-F238E27FC236}">
                <a16:creationId xmlns:a16="http://schemas.microsoft.com/office/drawing/2014/main" id="{BA1D6DD5-05BF-122A-15F7-D741390E186D}"/>
              </a:ext>
            </a:extLst>
          </p:cNvPr>
          <p:cNvPicPr>
            <a:picLocks noChangeAspect="1"/>
          </p:cNvPicPr>
          <p:nvPr userDrawn="1"/>
        </p:nvPicPr>
        <p:blipFill>
          <a:blip r:embed="rId3"/>
          <a:stretch>
            <a:fillRect/>
          </a:stretch>
        </p:blipFill>
        <p:spPr>
          <a:xfrm>
            <a:off x="8045450" y="3425825"/>
            <a:ext cx="368300" cy="1358900"/>
          </a:xfrm>
          <a:prstGeom prst="rect">
            <a:avLst/>
          </a:prstGeom>
        </p:spPr>
      </p:pic>
      <p:pic>
        <p:nvPicPr>
          <p:cNvPr id="6" name="Picture 5">
            <a:extLst>
              <a:ext uri="{FF2B5EF4-FFF2-40B4-BE49-F238E27FC236}">
                <a16:creationId xmlns:a16="http://schemas.microsoft.com/office/drawing/2014/main" id="{38F0C1D1-CD5D-48A7-DCB4-DC694005F5A5}"/>
              </a:ext>
            </a:extLst>
          </p:cNvPr>
          <p:cNvPicPr>
            <a:picLocks noChangeAspect="1"/>
          </p:cNvPicPr>
          <p:nvPr userDrawn="1"/>
        </p:nvPicPr>
        <p:blipFill>
          <a:blip r:embed="rId4"/>
          <a:stretch>
            <a:fillRect/>
          </a:stretch>
        </p:blipFill>
        <p:spPr>
          <a:xfrm>
            <a:off x="1384112" y="849796"/>
            <a:ext cx="4191000" cy="3848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799203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p:bg>
      <p:bgPr>
        <a:solidFill>
          <a:srgbClr val="11182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9715A-3AD8-E723-7067-68A4639814C3}"/>
              </a:ext>
            </a:extLst>
          </p:cNvPr>
          <p:cNvSpPr>
            <a:spLocks noGrp="1"/>
          </p:cNvSpPr>
          <p:nvPr>
            <p:ph type="title"/>
          </p:nvPr>
        </p:nvSpPr>
        <p:spPr>
          <a:xfrm>
            <a:off x="1300684" y="2421059"/>
            <a:ext cx="6512229" cy="457049"/>
          </a:xfrm>
          <a:prstGeom prst="rect">
            <a:avLst/>
          </a:prstGeom>
        </p:spPr>
        <p:txBody>
          <a:bodyPr lIns="0" tIns="0" rIns="0" bIns="0"/>
          <a:lstStyle>
            <a:lvl1pPr algn="r">
              <a:defRPr sz="2800"/>
            </a:lvl1pPr>
          </a:lstStyle>
          <a:p>
            <a:r>
              <a:rPr lang="en-US" dirty="0"/>
              <a:t>Click to edit Master title style</a:t>
            </a:r>
            <a:endParaRPr lang="en-GR" dirty="0"/>
          </a:p>
        </p:txBody>
      </p:sp>
      <p:sp>
        <p:nvSpPr>
          <p:cNvPr id="3" name="Slide Number Placeholder 5">
            <a:extLst>
              <a:ext uri="{FF2B5EF4-FFF2-40B4-BE49-F238E27FC236}">
                <a16:creationId xmlns:a16="http://schemas.microsoft.com/office/drawing/2014/main" id="{F4AEE45F-5A69-CD88-524B-7151EF5DD06A}"/>
              </a:ext>
            </a:extLst>
          </p:cNvPr>
          <p:cNvSpPr txBox="1">
            <a:spLocks/>
          </p:cNvSpPr>
          <p:nvPr userDrawn="1"/>
        </p:nvSpPr>
        <p:spPr>
          <a:xfrm>
            <a:off x="1656104" y="4961838"/>
            <a:ext cx="222481" cy="132866"/>
          </a:xfrm>
          <a:prstGeom prst="rect">
            <a:avLst/>
          </a:prstGeom>
          <a:noFill/>
        </p:spPr>
        <p:txBody>
          <a:bodyPr wrap="square" lIns="0" tIns="0" rIns="0" bIns="0" rtlCol="0">
            <a:noAutofit/>
          </a:bodyPr>
          <a:lstStyle>
            <a:defPPr>
              <a:defRPr lang="en-US"/>
            </a:defPPr>
            <a:lvl1pPr>
              <a:lnSpc>
                <a:spcPts val="750"/>
              </a:lnSpc>
              <a:defRPr sz="600">
                <a:solidFill>
                  <a:srgbClr val="11182B"/>
                </a:solidFill>
                <a:latin typeface="Commissioner"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GR" dirty="0">
              <a:solidFill>
                <a:schemeClr val="bg1"/>
              </a:solidFill>
            </a:endParaRPr>
          </a:p>
        </p:txBody>
      </p:sp>
    </p:spTree>
    <p:extLst>
      <p:ext uri="{BB962C8B-B14F-4D97-AF65-F5344CB8AC3E}">
        <p14:creationId xmlns:p14="http://schemas.microsoft.com/office/powerpoint/2010/main" val="248948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Placeholder 7">
            <a:extLst>
              <a:ext uri="{FF2B5EF4-FFF2-40B4-BE49-F238E27FC236}">
                <a16:creationId xmlns:a16="http://schemas.microsoft.com/office/drawing/2014/main" id="{5E5E1A9C-EBB3-0526-CBD1-1A1F251A69BE}"/>
              </a:ext>
            </a:extLst>
          </p:cNvPr>
          <p:cNvSpPr>
            <a:spLocks noGrp="1"/>
          </p:cNvSpPr>
          <p:nvPr>
            <p:ph type="title"/>
          </p:nvPr>
        </p:nvSpPr>
        <p:spPr>
          <a:xfrm>
            <a:off x="1688690" y="245855"/>
            <a:ext cx="7128000" cy="345777"/>
          </a:xfrm>
          <a:prstGeom prst="rect">
            <a:avLst/>
          </a:prstGeom>
        </p:spPr>
        <p:txBody>
          <a:bodyPr vert="horz" lIns="91440" tIns="45720" rIns="91440" bIns="45720" rtlCol="0" anchor="ctr">
            <a:noAutofit/>
          </a:bodyPr>
          <a:lstStyle>
            <a:lvl1pPr>
              <a:defRPr sz="2400" b="1">
                <a:solidFill>
                  <a:srgbClr val="E3032E"/>
                </a:solidFill>
                <a:effectLst/>
                <a:latin typeface="Commissioner Light" pitchFamily="2" charset="0"/>
              </a:defRPr>
            </a:lvl1pPr>
          </a:lstStyle>
          <a:p>
            <a:r>
              <a:rPr lang="en-US" dirty="0"/>
              <a:t>Click to edit Master title style</a:t>
            </a:r>
            <a:endParaRPr lang="en-GR" dirty="0"/>
          </a:p>
        </p:txBody>
      </p:sp>
    </p:spTree>
    <p:extLst>
      <p:ext uri="{BB962C8B-B14F-4D97-AF65-F5344CB8AC3E}">
        <p14:creationId xmlns:p14="http://schemas.microsoft.com/office/powerpoint/2010/main" val="41801811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C4592-85D3-4EAE-7F6F-0B3535A9D7D5}"/>
              </a:ext>
            </a:extLst>
          </p:cNvPr>
          <p:cNvPicPr>
            <a:picLocks noChangeAspect="1"/>
          </p:cNvPicPr>
          <p:nvPr userDrawn="1"/>
        </p:nvPicPr>
        <p:blipFill>
          <a:blip r:embed="rId2"/>
          <a:srcRect/>
          <a:stretch/>
        </p:blipFill>
        <p:spPr>
          <a:xfrm>
            <a:off x="409431" y="295271"/>
            <a:ext cx="915625" cy="246944"/>
          </a:xfrm>
          <a:prstGeom prst="rect">
            <a:avLst/>
          </a:prstGeom>
        </p:spPr>
      </p:pic>
      <p:sp>
        <p:nvSpPr>
          <p:cNvPr id="5" name="Title Placeholder 7">
            <a:extLst>
              <a:ext uri="{FF2B5EF4-FFF2-40B4-BE49-F238E27FC236}">
                <a16:creationId xmlns:a16="http://schemas.microsoft.com/office/drawing/2014/main" id="{5E5E1A9C-EBB3-0526-CBD1-1A1F251A69BE}"/>
              </a:ext>
            </a:extLst>
          </p:cNvPr>
          <p:cNvSpPr>
            <a:spLocks noGrp="1"/>
          </p:cNvSpPr>
          <p:nvPr>
            <p:ph type="title"/>
          </p:nvPr>
        </p:nvSpPr>
        <p:spPr>
          <a:xfrm>
            <a:off x="1688690" y="245855"/>
            <a:ext cx="7128000" cy="345777"/>
          </a:xfrm>
          <a:prstGeom prst="rect">
            <a:avLst/>
          </a:prstGeom>
        </p:spPr>
        <p:txBody>
          <a:bodyPr vert="horz" lIns="91440" tIns="45720" rIns="91440" bIns="45720" rtlCol="0" anchor="ctr">
            <a:noAutofit/>
          </a:bodyPr>
          <a:lstStyle>
            <a:lvl1pPr>
              <a:defRPr sz="2400" b="1">
                <a:solidFill>
                  <a:srgbClr val="E3032E"/>
                </a:solidFill>
                <a:effectLst/>
                <a:latin typeface="Commissioner Light" pitchFamily="2" charset="0"/>
              </a:defRPr>
            </a:lvl1pPr>
          </a:lstStyle>
          <a:p>
            <a:r>
              <a:rPr lang="en-US" dirty="0"/>
              <a:t>Click to edit Master title style</a:t>
            </a:r>
            <a:endParaRPr lang="en-GR" dirty="0"/>
          </a:p>
        </p:txBody>
      </p:sp>
      <p:sp>
        <p:nvSpPr>
          <p:cNvPr id="4" name="Rectangle 3">
            <a:extLst>
              <a:ext uri="{FF2B5EF4-FFF2-40B4-BE49-F238E27FC236}">
                <a16:creationId xmlns:a16="http://schemas.microsoft.com/office/drawing/2014/main" id="{1086DBBE-F784-0502-D787-3A1872DC67BA}"/>
              </a:ext>
            </a:extLst>
          </p:cNvPr>
          <p:cNvSpPr/>
          <p:nvPr userDrawn="1"/>
        </p:nvSpPr>
        <p:spPr>
          <a:xfrm>
            <a:off x="0" y="4991100"/>
            <a:ext cx="6151418" cy="152400"/>
          </a:xfrm>
          <a:custGeom>
            <a:avLst/>
            <a:gdLst>
              <a:gd name="connsiteX0" fmla="*/ 0 w 6008914"/>
              <a:gd name="connsiteY0" fmla="*/ 0 h 152400"/>
              <a:gd name="connsiteX1" fmla="*/ 6008914 w 6008914"/>
              <a:gd name="connsiteY1" fmla="*/ 0 h 152400"/>
              <a:gd name="connsiteX2" fmla="*/ 6008914 w 6008914"/>
              <a:gd name="connsiteY2" fmla="*/ 152400 h 152400"/>
              <a:gd name="connsiteX3" fmla="*/ 0 w 6008914"/>
              <a:gd name="connsiteY3" fmla="*/ 152400 h 152400"/>
              <a:gd name="connsiteX4" fmla="*/ 0 w 6008914"/>
              <a:gd name="connsiteY4" fmla="*/ 0 h 152400"/>
              <a:gd name="connsiteX0" fmla="*/ 0 w 6151418"/>
              <a:gd name="connsiteY0" fmla="*/ 0 h 152400"/>
              <a:gd name="connsiteX1" fmla="*/ 6151418 w 6151418"/>
              <a:gd name="connsiteY1" fmla="*/ 0 h 152400"/>
              <a:gd name="connsiteX2" fmla="*/ 6008914 w 6151418"/>
              <a:gd name="connsiteY2" fmla="*/ 152400 h 152400"/>
              <a:gd name="connsiteX3" fmla="*/ 0 w 6151418"/>
              <a:gd name="connsiteY3" fmla="*/ 152400 h 152400"/>
              <a:gd name="connsiteX4" fmla="*/ 0 w 6151418"/>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1418" h="152400">
                <a:moveTo>
                  <a:pt x="0" y="0"/>
                </a:moveTo>
                <a:lnTo>
                  <a:pt x="6151418" y="0"/>
                </a:lnTo>
                <a:lnTo>
                  <a:pt x="6008914" y="152400"/>
                </a:lnTo>
                <a:lnTo>
                  <a:pt x="0" y="152400"/>
                </a:lnTo>
                <a:lnTo>
                  <a:pt x="0" y="0"/>
                </a:lnTo>
                <a:close/>
              </a:path>
            </a:pathLst>
          </a:custGeom>
          <a:solidFill>
            <a:srgbClr val="E3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6" name="Picture 5">
            <a:extLst>
              <a:ext uri="{FF2B5EF4-FFF2-40B4-BE49-F238E27FC236}">
                <a16:creationId xmlns:a16="http://schemas.microsoft.com/office/drawing/2014/main" id="{4BF08FAD-1B62-EB09-B407-DE8B13234928}"/>
              </a:ext>
            </a:extLst>
          </p:cNvPr>
          <p:cNvPicPr>
            <a:picLocks noChangeAspect="1"/>
          </p:cNvPicPr>
          <p:nvPr userDrawn="1"/>
        </p:nvPicPr>
        <p:blipFill>
          <a:blip r:embed="rId3"/>
          <a:stretch>
            <a:fillRect/>
          </a:stretch>
        </p:blipFill>
        <p:spPr>
          <a:xfrm>
            <a:off x="6064867" y="4991100"/>
            <a:ext cx="1943100" cy="152400"/>
          </a:xfrm>
          <a:prstGeom prst="rect">
            <a:avLst/>
          </a:prstGeom>
        </p:spPr>
      </p:pic>
      <p:sp>
        <p:nvSpPr>
          <p:cNvPr id="7" name="TextBox 6">
            <a:extLst>
              <a:ext uri="{FF2B5EF4-FFF2-40B4-BE49-F238E27FC236}">
                <a16:creationId xmlns:a16="http://schemas.microsoft.com/office/drawing/2014/main" id="{6AAAA62B-A261-0A24-497C-49DC215AB79A}"/>
              </a:ext>
            </a:extLst>
          </p:cNvPr>
          <p:cNvSpPr txBox="1"/>
          <p:nvPr userDrawn="1"/>
        </p:nvSpPr>
        <p:spPr>
          <a:xfrm>
            <a:off x="4012391" y="4944189"/>
            <a:ext cx="859531" cy="246221"/>
          </a:xfrm>
          <a:prstGeom prst="rect">
            <a:avLst/>
          </a:prstGeom>
          <a:noFill/>
        </p:spPr>
        <p:txBody>
          <a:bodyPr wrap="none" rtlCol="0" anchor="ctr">
            <a:spAutoFit/>
          </a:bodyPr>
          <a:lstStyle/>
          <a:p>
            <a:r>
              <a:rPr lang="en-US" sz="1000" b="1" dirty="0">
                <a:solidFill>
                  <a:schemeClr val="bg1"/>
                </a:solidFill>
                <a:latin typeface="Commissioner SemiBold"/>
              </a:rPr>
              <a:t>Internal – C2</a:t>
            </a:r>
          </a:p>
        </p:txBody>
      </p:sp>
    </p:spTree>
    <p:extLst>
      <p:ext uri="{BB962C8B-B14F-4D97-AF65-F5344CB8AC3E}">
        <p14:creationId xmlns:p14="http://schemas.microsoft.com/office/powerpoint/2010/main" val="9933052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itle Placeholder 7">
            <a:extLst>
              <a:ext uri="{FF2B5EF4-FFF2-40B4-BE49-F238E27FC236}">
                <a16:creationId xmlns:a16="http://schemas.microsoft.com/office/drawing/2014/main" id="{5E5E1A9C-EBB3-0526-CBD1-1A1F251A69BE}"/>
              </a:ext>
            </a:extLst>
          </p:cNvPr>
          <p:cNvSpPr>
            <a:spLocks noGrp="1"/>
          </p:cNvSpPr>
          <p:nvPr>
            <p:ph type="title"/>
          </p:nvPr>
        </p:nvSpPr>
        <p:spPr>
          <a:xfrm>
            <a:off x="1688690" y="245855"/>
            <a:ext cx="7128000" cy="345777"/>
          </a:xfrm>
          <a:prstGeom prst="rect">
            <a:avLst/>
          </a:prstGeom>
        </p:spPr>
        <p:txBody>
          <a:bodyPr vert="horz" lIns="91440" tIns="45720" rIns="91440" bIns="45720" rtlCol="0" anchor="ctr">
            <a:noAutofit/>
          </a:bodyPr>
          <a:lstStyle>
            <a:lvl1pPr>
              <a:defRPr sz="2400" b="1">
                <a:solidFill>
                  <a:srgbClr val="323391"/>
                </a:solidFill>
                <a:effectLst/>
                <a:latin typeface="+mj-lt"/>
              </a:defRPr>
            </a:lvl1pPr>
          </a:lstStyle>
          <a:p>
            <a:r>
              <a:rPr lang="en-US" dirty="0"/>
              <a:t>Click to edit Master title style</a:t>
            </a:r>
            <a:endParaRPr lang="en-GR" dirty="0"/>
          </a:p>
        </p:txBody>
      </p:sp>
      <p:sp>
        <p:nvSpPr>
          <p:cNvPr id="4" name="Rectangle 3">
            <a:extLst>
              <a:ext uri="{FF2B5EF4-FFF2-40B4-BE49-F238E27FC236}">
                <a16:creationId xmlns:a16="http://schemas.microsoft.com/office/drawing/2014/main" id="{1086DBBE-F784-0502-D787-3A1872DC67BA}"/>
              </a:ext>
            </a:extLst>
          </p:cNvPr>
          <p:cNvSpPr/>
          <p:nvPr userDrawn="1"/>
        </p:nvSpPr>
        <p:spPr>
          <a:xfrm>
            <a:off x="0" y="4991100"/>
            <a:ext cx="6151418" cy="152400"/>
          </a:xfrm>
          <a:custGeom>
            <a:avLst/>
            <a:gdLst>
              <a:gd name="connsiteX0" fmla="*/ 0 w 6008914"/>
              <a:gd name="connsiteY0" fmla="*/ 0 h 152400"/>
              <a:gd name="connsiteX1" fmla="*/ 6008914 w 6008914"/>
              <a:gd name="connsiteY1" fmla="*/ 0 h 152400"/>
              <a:gd name="connsiteX2" fmla="*/ 6008914 w 6008914"/>
              <a:gd name="connsiteY2" fmla="*/ 152400 h 152400"/>
              <a:gd name="connsiteX3" fmla="*/ 0 w 6008914"/>
              <a:gd name="connsiteY3" fmla="*/ 152400 h 152400"/>
              <a:gd name="connsiteX4" fmla="*/ 0 w 6008914"/>
              <a:gd name="connsiteY4" fmla="*/ 0 h 152400"/>
              <a:gd name="connsiteX0" fmla="*/ 0 w 6151418"/>
              <a:gd name="connsiteY0" fmla="*/ 0 h 152400"/>
              <a:gd name="connsiteX1" fmla="*/ 6151418 w 6151418"/>
              <a:gd name="connsiteY1" fmla="*/ 0 h 152400"/>
              <a:gd name="connsiteX2" fmla="*/ 6008914 w 6151418"/>
              <a:gd name="connsiteY2" fmla="*/ 152400 h 152400"/>
              <a:gd name="connsiteX3" fmla="*/ 0 w 6151418"/>
              <a:gd name="connsiteY3" fmla="*/ 152400 h 152400"/>
              <a:gd name="connsiteX4" fmla="*/ 0 w 6151418"/>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1418" h="152400">
                <a:moveTo>
                  <a:pt x="0" y="0"/>
                </a:moveTo>
                <a:lnTo>
                  <a:pt x="6151418" y="0"/>
                </a:lnTo>
                <a:lnTo>
                  <a:pt x="6008914" y="152400"/>
                </a:lnTo>
                <a:lnTo>
                  <a:pt x="0" y="152400"/>
                </a:lnTo>
                <a:lnTo>
                  <a:pt x="0" y="0"/>
                </a:lnTo>
                <a:close/>
              </a:path>
            </a:pathLst>
          </a:custGeom>
          <a:solidFill>
            <a:srgbClr val="E30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6" name="Picture 5">
            <a:extLst>
              <a:ext uri="{FF2B5EF4-FFF2-40B4-BE49-F238E27FC236}">
                <a16:creationId xmlns:a16="http://schemas.microsoft.com/office/drawing/2014/main" id="{4BF08FAD-1B62-EB09-B407-DE8B13234928}"/>
              </a:ext>
            </a:extLst>
          </p:cNvPr>
          <p:cNvPicPr>
            <a:picLocks noChangeAspect="1"/>
          </p:cNvPicPr>
          <p:nvPr userDrawn="1"/>
        </p:nvPicPr>
        <p:blipFill>
          <a:blip r:embed="rId2"/>
          <a:stretch>
            <a:fillRect/>
          </a:stretch>
        </p:blipFill>
        <p:spPr>
          <a:xfrm>
            <a:off x="6064867" y="4991100"/>
            <a:ext cx="1943100" cy="152400"/>
          </a:xfrm>
          <a:prstGeom prst="rect">
            <a:avLst/>
          </a:prstGeom>
        </p:spPr>
      </p:pic>
    </p:spTree>
    <p:extLst>
      <p:ext uri="{BB962C8B-B14F-4D97-AF65-F5344CB8AC3E}">
        <p14:creationId xmlns:p14="http://schemas.microsoft.com/office/powerpoint/2010/main" val="14743911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05EBE-968F-8562-6BB8-505914F90F03}"/>
              </a:ext>
            </a:extLst>
          </p:cNvPr>
          <p:cNvSpPr/>
          <p:nvPr userDrawn="1"/>
        </p:nvSpPr>
        <p:spPr>
          <a:xfrm>
            <a:off x="-1" y="0"/>
            <a:ext cx="3029387" cy="5143500"/>
          </a:xfrm>
          <a:prstGeom prst="rect">
            <a:avLst/>
          </a:prstGeom>
          <a:solidFill>
            <a:srgbClr val="111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3" name="Straight Connector 2">
            <a:extLst>
              <a:ext uri="{FF2B5EF4-FFF2-40B4-BE49-F238E27FC236}">
                <a16:creationId xmlns:a16="http://schemas.microsoft.com/office/drawing/2014/main" id="{B7EF1947-8DB0-4198-5D7D-C6701187E7D7}"/>
              </a:ext>
            </a:extLst>
          </p:cNvPr>
          <p:cNvCxnSpPr>
            <a:cxnSpLocks/>
          </p:cNvCxnSpPr>
          <p:nvPr userDrawn="1"/>
        </p:nvCxnSpPr>
        <p:spPr>
          <a:xfrm>
            <a:off x="358775" y="662983"/>
            <a:ext cx="2730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82C6090-8CD2-93FB-6977-88CE932DBCA7}"/>
              </a:ext>
            </a:extLst>
          </p:cNvPr>
          <p:cNvPicPr>
            <a:picLocks noChangeAspect="1"/>
          </p:cNvPicPr>
          <p:nvPr userDrawn="1"/>
        </p:nvPicPr>
        <p:blipFill>
          <a:blip r:embed="rId2"/>
          <a:srcRect/>
          <a:stretch/>
        </p:blipFill>
        <p:spPr>
          <a:xfrm>
            <a:off x="410400" y="295200"/>
            <a:ext cx="915625" cy="246944"/>
          </a:xfrm>
          <a:prstGeom prst="rect">
            <a:avLst/>
          </a:prstGeom>
        </p:spPr>
      </p:pic>
      <p:sp>
        <p:nvSpPr>
          <p:cNvPr id="5" name="Title 1">
            <a:extLst>
              <a:ext uri="{FF2B5EF4-FFF2-40B4-BE49-F238E27FC236}">
                <a16:creationId xmlns:a16="http://schemas.microsoft.com/office/drawing/2014/main" id="{FB9EC24A-E63E-49FB-AD4E-3623D2D9CDCA}"/>
              </a:ext>
            </a:extLst>
          </p:cNvPr>
          <p:cNvSpPr txBox="1">
            <a:spLocks/>
          </p:cNvSpPr>
          <p:nvPr userDrawn="1"/>
        </p:nvSpPr>
        <p:spPr>
          <a:xfrm>
            <a:off x="358775" y="1739148"/>
            <a:ext cx="3637225" cy="120631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Commissioner SemiBold" pitchFamily="2" charset="0"/>
            </a:endParaRPr>
          </a:p>
          <a:p>
            <a:endParaRPr lang="en-GR" sz="3200" dirty="0">
              <a:solidFill>
                <a:srgbClr val="E3032E"/>
              </a:solidFill>
              <a:latin typeface="Commissioner SemiBold" pitchFamily="2" charset="0"/>
            </a:endParaRPr>
          </a:p>
        </p:txBody>
      </p:sp>
      <p:pic>
        <p:nvPicPr>
          <p:cNvPr id="4" name="Picture 3">
            <a:extLst>
              <a:ext uri="{FF2B5EF4-FFF2-40B4-BE49-F238E27FC236}">
                <a16:creationId xmlns:a16="http://schemas.microsoft.com/office/drawing/2014/main" id="{672DA5DF-FB95-D970-3CCE-272740BEF8E9}"/>
              </a:ext>
            </a:extLst>
          </p:cNvPr>
          <p:cNvPicPr>
            <a:picLocks noChangeAspect="1"/>
          </p:cNvPicPr>
          <p:nvPr userDrawn="1"/>
        </p:nvPicPr>
        <p:blipFill>
          <a:blip r:embed="rId3"/>
          <a:stretch>
            <a:fillRect/>
          </a:stretch>
        </p:blipFill>
        <p:spPr>
          <a:xfrm>
            <a:off x="1384112" y="849796"/>
            <a:ext cx="4191000" cy="3848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39622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05EBE-968F-8562-6BB8-505914F90F03}"/>
              </a:ext>
            </a:extLst>
          </p:cNvPr>
          <p:cNvSpPr/>
          <p:nvPr userDrawn="1"/>
        </p:nvSpPr>
        <p:spPr>
          <a:xfrm>
            <a:off x="-1" y="0"/>
            <a:ext cx="3029387" cy="5143500"/>
          </a:xfrm>
          <a:prstGeom prst="rect">
            <a:avLst/>
          </a:prstGeom>
          <a:solidFill>
            <a:srgbClr val="111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 name="Title 1">
            <a:extLst>
              <a:ext uri="{FF2B5EF4-FFF2-40B4-BE49-F238E27FC236}">
                <a16:creationId xmlns:a16="http://schemas.microsoft.com/office/drawing/2014/main" id="{FB9EC24A-E63E-49FB-AD4E-3623D2D9CDCA}"/>
              </a:ext>
            </a:extLst>
          </p:cNvPr>
          <p:cNvSpPr txBox="1">
            <a:spLocks/>
          </p:cNvSpPr>
          <p:nvPr userDrawn="1"/>
        </p:nvSpPr>
        <p:spPr>
          <a:xfrm>
            <a:off x="358775" y="1739148"/>
            <a:ext cx="3637225" cy="120631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Commissioner SemiBold" pitchFamily="2" charset="0"/>
            </a:endParaRPr>
          </a:p>
          <a:p>
            <a:endParaRPr lang="en-GR" sz="3200" dirty="0">
              <a:solidFill>
                <a:srgbClr val="E3032E"/>
              </a:solidFill>
              <a:latin typeface="Commissioner SemiBold" pitchFamily="2" charset="0"/>
            </a:endParaRPr>
          </a:p>
        </p:txBody>
      </p:sp>
      <p:pic>
        <p:nvPicPr>
          <p:cNvPr id="4" name="Picture 3">
            <a:extLst>
              <a:ext uri="{FF2B5EF4-FFF2-40B4-BE49-F238E27FC236}">
                <a16:creationId xmlns:a16="http://schemas.microsoft.com/office/drawing/2014/main" id="{672DA5DF-FB95-D970-3CCE-272740BEF8E9}"/>
              </a:ext>
            </a:extLst>
          </p:cNvPr>
          <p:cNvPicPr>
            <a:picLocks noChangeAspect="1"/>
          </p:cNvPicPr>
          <p:nvPr userDrawn="1"/>
        </p:nvPicPr>
        <p:blipFill>
          <a:blip r:embed="rId2">
            <a:alphaModFix amt="35000"/>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1384112" y="849796"/>
            <a:ext cx="4191000" cy="3848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8150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 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05EBE-968F-8562-6BB8-505914F90F03}"/>
              </a:ext>
            </a:extLst>
          </p:cNvPr>
          <p:cNvSpPr/>
          <p:nvPr userDrawn="1"/>
        </p:nvSpPr>
        <p:spPr>
          <a:xfrm>
            <a:off x="-1" y="0"/>
            <a:ext cx="3029387" cy="5143500"/>
          </a:xfrm>
          <a:prstGeom prst="rect">
            <a:avLst/>
          </a:prstGeom>
          <a:solidFill>
            <a:srgbClr val="111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3" name="Straight Connector 2">
            <a:extLst>
              <a:ext uri="{FF2B5EF4-FFF2-40B4-BE49-F238E27FC236}">
                <a16:creationId xmlns:a16="http://schemas.microsoft.com/office/drawing/2014/main" id="{B7EF1947-8DB0-4198-5D7D-C6701187E7D7}"/>
              </a:ext>
            </a:extLst>
          </p:cNvPr>
          <p:cNvCxnSpPr>
            <a:cxnSpLocks/>
          </p:cNvCxnSpPr>
          <p:nvPr userDrawn="1"/>
        </p:nvCxnSpPr>
        <p:spPr>
          <a:xfrm>
            <a:off x="358775" y="662983"/>
            <a:ext cx="2730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82C6090-8CD2-93FB-6977-88CE932DBCA7}"/>
              </a:ext>
            </a:extLst>
          </p:cNvPr>
          <p:cNvPicPr>
            <a:picLocks noChangeAspect="1"/>
          </p:cNvPicPr>
          <p:nvPr userDrawn="1"/>
        </p:nvPicPr>
        <p:blipFill>
          <a:blip r:embed="rId2"/>
          <a:srcRect/>
          <a:stretch/>
        </p:blipFill>
        <p:spPr>
          <a:xfrm>
            <a:off x="410400" y="295200"/>
            <a:ext cx="915625" cy="246944"/>
          </a:xfrm>
          <a:prstGeom prst="rect">
            <a:avLst/>
          </a:prstGeom>
        </p:spPr>
      </p:pic>
      <p:pic>
        <p:nvPicPr>
          <p:cNvPr id="4" name="Picture 3">
            <a:extLst>
              <a:ext uri="{FF2B5EF4-FFF2-40B4-BE49-F238E27FC236}">
                <a16:creationId xmlns:a16="http://schemas.microsoft.com/office/drawing/2014/main" id="{01BED751-1950-1152-0D3B-8AD328B311F5}"/>
              </a:ext>
            </a:extLst>
          </p:cNvPr>
          <p:cNvPicPr>
            <a:picLocks noChangeAspect="1"/>
          </p:cNvPicPr>
          <p:nvPr userDrawn="1"/>
        </p:nvPicPr>
        <p:blipFill>
          <a:blip r:embed="rId3">
            <a:alphaModFix amt="20000"/>
          </a:blip>
          <a:stretch>
            <a:fillRect/>
          </a:stretch>
        </p:blipFill>
        <p:spPr>
          <a:xfrm>
            <a:off x="6715125" y="1076917"/>
            <a:ext cx="2070100" cy="3403600"/>
          </a:xfrm>
          <a:prstGeom prst="rect">
            <a:avLst/>
          </a:prstGeom>
        </p:spPr>
      </p:pic>
      <p:pic>
        <p:nvPicPr>
          <p:cNvPr id="5" name="Picture 4">
            <a:extLst>
              <a:ext uri="{FF2B5EF4-FFF2-40B4-BE49-F238E27FC236}">
                <a16:creationId xmlns:a16="http://schemas.microsoft.com/office/drawing/2014/main" id="{5F21AB63-1060-1136-A321-EDB04774B8FC}"/>
              </a:ext>
            </a:extLst>
          </p:cNvPr>
          <p:cNvPicPr>
            <a:picLocks noChangeAspect="1"/>
          </p:cNvPicPr>
          <p:nvPr userDrawn="1"/>
        </p:nvPicPr>
        <p:blipFill>
          <a:blip r:embed="rId4"/>
          <a:stretch>
            <a:fillRect/>
          </a:stretch>
        </p:blipFill>
        <p:spPr>
          <a:xfrm>
            <a:off x="8045450" y="3425825"/>
            <a:ext cx="368300" cy="1358900"/>
          </a:xfrm>
          <a:prstGeom prst="rect">
            <a:avLst/>
          </a:prstGeom>
        </p:spPr>
      </p:pic>
    </p:spTree>
    <p:extLst>
      <p:ext uri="{BB962C8B-B14F-4D97-AF65-F5344CB8AC3E}">
        <p14:creationId xmlns:p14="http://schemas.microsoft.com/office/powerpoint/2010/main" val="29286044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3 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05EBE-968F-8562-6BB8-505914F90F03}"/>
              </a:ext>
            </a:extLst>
          </p:cNvPr>
          <p:cNvSpPr/>
          <p:nvPr userDrawn="1"/>
        </p:nvSpPr>
        <p:spPr>
          <a:xfrm>
            <a:off x="-1" y="0"/>
            <a:ext cx="3029387" cy="5143500"/>
          </a:xfrm>
          <a:prstGeom prst="rect">
            <a:avLst/>
          </a:prstGeom>
          <a:solidFill>
            <a:srgbClr val="111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4" name="Picture 3">
            <a:extLst>
              <a:ext uri="{FF2B5EF4-FFF2-40B4-BE49-F238E27FC236}">
                <a16:creationId xmlns:a16="http://schemas.microsoft.com/office/drawing/2014/main" id="{01BED751-1950-1152-0D3B-8AD328B311F5}"/>
              </a:ext>
            </a:extLst>
          </p:cNvPr>
          <p:cNvPicPr>
            <a:picLocks noChangeAspect="1"/>
          </p:cNvPicPr>
          <p:nvPr userDrawn="1"/>
        </p:nvPicPr>
        <p:blipFill>
          <a:blip r:embed="rId2">
            <a:alphaModFix amt="20000"/>
          </a:blip>
          <a:stretch>
            <a:fillRect/>
          </a:stretch>
        </p:blipFill>
        <p:spPr>
          <a:xfrm>
            <a:off x="6715125" y="1076917"/>
            <a:ext cx="2070100" cy="3403600"/>
          </a:xfrm>
          <a:prstGeom prst="rect">
            <a:avLst/>
          </a:prstGeom>
        </p:spPr>
      </p:pic>
      <p:pic>
        <p:nvPicPr>
          <p:cNvPr id="5" name="Picture 4">
            <a:extLst>
              <a:ext uri="{FF2B5EF4-FFF2-40B4-BE49-F238E27FC236}">
                <a16:creationId xmlns:a16="http://schemas.microsoft.com/office/drawing/2014/main" id="{5F21AB63-1060-1136-A321-EDB04774B8FC}"/>
              </a:ext>
            </a:extLst>
          </p:cNvPr>
          <p:cNvPicPr>
            <a:picLocks noChangeAspect="1"/>
          </p:cNvPicPr>
          <p:nvPr userDrawn="1"/>
        </p:nvPicPr>
        <p:blipFill>
          <a:blip r:embed="rId3"/>
          <a:stretch>
            <a:fillRect/>
          </a:stretch>
        </p:blipFill>
        <p:spPr>
          <a:xfrm>
            <a:off x="8045450" y="3425825"/>
            <a:ext cx="368300" cy="1358900"/>
          </a:xfrm>
          <a:prstGeom prst="rect">
            <a:avLst/>
          </a:prstGeom>
        </p:spPr>
      </p:pic>
    </p:spTree>
    <p:extLst>
      <p:ext uri="{BB962C8B-B14F-4D97-AF65-F5344CB8AC3E}">
        <p14:creationId xmlns:p14="http://schemas.microsoft.com/office/powerpoint/2010/main" val="21110967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05EBE-968F-8562-6BB8-505914F90F03}"/>
              </a:ext>
            </a:extLst>
          </p:cNvPr>
          <p:cNvSpPr/>
          <p:nvPr userDrawn="1"/>
        </p:nvSpPr>
        <p:spPr>
          <a:xfrm>
            <a:off x="0" y="0"/>
            <a:ext cx="4572000" cy="5143500"/>
          </a:xfrm>
          <a:prstGeom prst="rect">
            <a:avLst/>
          </a:prstGeom>
          <a:solidFill>
            <a:srgbClr val="111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3" name="Straight Connector 2">
            <a:extLst>
              <a:ext uri="{FF2B5EF4-FFF2-40B4-BE49-F238E27FC236}">
                <a16:creationId xmlns:a16="http://schemas.microsoft.com/office/drawing/2014/main" id="{B7EF1947-8DB0-4198-5D7D-C6701187E7D7}"/>
              </a:ext>
            </a:extLst>
          </p:cNvPr>
          <p:cNvCxnSpPr>
            <a:cxnSpLocks/>
          </p:cNvCxnSpPr>
          <p:nvPr userDrawn="1"/>
        </p:nvCxnSpPr>
        <p:spPr>
          <a:xfrm>
            <a:off x="358775" y="662983"/>
            <a:ext cx="2730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0E0778F-D4D2-F8A8-3DE9-B90B3AD730A2}"/>
              </a:ext>
            </a:extLst>
          </p:cNvPr>
          <p:cNvPicPr>
            <a:picLocks noChangeAspect="1"/>
          </p:cNvPicPr>
          <p:nvPr userDrawn="1"/>
        </p:nvPicPr>
        <p:blipFill>
          <a:blip r:embed="rId2"/>
          <a:srcRect/>
          <a:stretch/>
        </p:blipFill>
        <p:spPr>
          <a:xfrm>
            <a:off x="410400" y="295200"/>
            <a:ext cx="915625" cy="246944"/>
          </a:xfrm>
          <a:prstGeom prst="rect">
            <a:avLst/>
          </a:prstGeom>
        </p:spPr>
      </p:pic>
      <p:pic>
        <p:nvPicPr>
          <p:cNvPr id="4" name="Picture 3">
            <a:extLst>
              <a:ext uri="{FF2B5EF4-FFF2-40B4-BE49-F238E27FC236}">
                <a16:creationId xmlns:a16="http://schemas.microsoft.com/office/drawing/2014/main" id="{3A106F37-F2EE-57BA-4055-45475C66C670}"/>
              </a:ext>
            </a:extLst>
          </p:cNvPr>
          <p:cNvPicPr>
            <a:picLocks noChangeAspect="1"/>
          </p:cNvPicPr>
          <p:nvPr userDrawn="1"/>
        </p:nvPicPr>
        <p:blipFill>
          <a:blip r:embed="rId3">
            <a:alphaModFix amt="85000"/>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1384112" y="849796"/>
            <a:ext cx="4191000" cy="3848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3320562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FE615E5-8DB9-D255-2335-6EADAC7290CB}"/>
              </a:ext>
            </a:extLst>
          </p:cNvPr>
          <p:cNvCxnSpPr>
            <a:cxnSpLocks/>
          </p:cNvCxnSpPr>
          <p:nvPr userDrawn="1"/>
        </p:nvCxnSpPr>
        <p:spPr>
          <a:xfrm>
            <a:off x="358775" y="662983"/>
            <a:ext cx="8426450" cy="0"/>
          </a:xfrm>
          <a:prstGeom prst="line">
            <a:avLst/>
          </a:prstGeom>
          <a:ln>
            <a:solidFill>
              <a:srgbClr val="11182B"/>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2E43A83-5A59-1CAB-B8C6-73AD382154CB}"/>
              </a:ext>
            </a:extLst>
          </p:cNvPr>
          <p:cNvPicPr>
            <a:picLocks noChangeAspect="1"/>
          </p:cNvPicPr>
          <p:nvPr userDrawn="1"/>
        </p:nvPicPr>
        <p:blipFill>
          <a:blip r:embed="rId15"/>
          <a:stretch>
            <a:fillRect/>
          </a:stretch>
        </p:blipFill>
        <p:spPr>
          <a:xfrm>
            <a:off x="1384112" y="849796"/>
            <a:ext cx="4191000" cy="3848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0786857"/>
      </p:ext>
    </p:extLst>
  </p:cSld>
  <p:clrMap bg1="lt1" tx1="dk1" bg2="lt2" tx2="dk2" accent1="accent1" accent2="accent2" accent3="accent3" accent4="accent4" accent5="accent5" accent6="accent6" hlink="hlink" folHlink="folHlink"/>
  <p:sldLayoutIdLst>
    <p:sldLayoutId id="2147483667" r:id="rId1"/>
    <p:sldLayoutId id="2147483684" r:id="rId2"/>
    <p:sldLayoutId id="2147483683" r:id="rId3"/>
    <p:sldLayoutId id="2147483685" r:id="rId4"/>
    <p:sldLayoutId id="2147483677" r:id="rId5"/>
    <p:sldLayoutId id="2147483686" r:id="rId6"/>
    <p:sldLayoutId id="2147483681" r:id="rId7"/>
    <p:sldLayoutId id="2147483687" r:id="rId8"/>
    <p:sldLayoutId id="2147483678" r:id="rId9"/>
    <p:sldLayoutId id="2147483688" r:id="rId10"/>
    <p:sldLayoutId id="2147483682" r:id="rId11"/>
    <p:sldLayoutId id="2147483689" r:id="rId12"/>
    <p:sldLayoutId id="214748369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4">
          <p15:clr>
            <a:srgbClr val="F26B43"/>
          </p15:clr>
        </p15:guide>
        <p15:guide id="2" orient="horz" pos="226">
          <p15:clr>
            <a:srgbClr val="F26B43"/>
          </p15:clr>
        </p15:guide>
        <p15:guide id="3" pos="226">
          <p15:clr>
            <a:srgbClr val="F26B43"/>
          </p15:clr>
        </p15:guide>
        <p15:guide id="4" pos="55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1182B"/>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E55242-926D-0A4F-199E-0F69C7D9B70B}"/>
              </a:ext>
            </a:extLst>
          </p:cNvPr>
          <p:cNvSpPr txBox="1">
            <a:spLocks/>
          </p:cNvSpPr>
          <p:nvPr/>
        </p:nvSpPr>
        <p:spPr>
          <a:xfrm>
            <a:off x="5735319" y="3175073"/>
            <a:ext cx="2541319" cy="32576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200" b="1" dirty="0">
              <a:solidFill>
                <a:srgbClr val="E3032E"/>
              </a:solidFill>
              <a:latin typeface="Commissioner SemiBold" pitchFamily="2" charset="0"/>
            </a:endParaRPr>
          </a:p>
        </p:txBody>
      </p:sp>
      <p:cxnSp>
        <p:nvCxnSpPr>
          <p:cNvPr id="4" name="Straight Connector 3">
            <a:extLst>
              <a:ext uri="{FF2B5EF4-FFF2-40B4-BE49-F238E27FC236}">
                <a16:creationId xmlns:a16="http://schemas.microsoft.com/office/drawing/2014/main" id="{9C0E9229-A2D3-B132-5C39-AB5D7F5CE5AA}"/>
              </a:ext>
            </a:extLst>
          </p:cNvPr>
          <p:cNvCxnSpPr>
            <a:cxnSpLocks/>
          </p:cNvCxnSpPr>
          <p:nvPr/>
        </p:nvCxnSpPr>
        <p:spPr>
          <a:xfrm>
            <a:off x="5735320" y="3132902"/>
            <a:ext cx="12147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0F89E95-7351-7C18-341A-C8FC9652F371}"/>
              </a:ext>
            </a:extLst>
          </p:cNvPr>
          <p:cNvSpPr>
            <a:spLocks noGrp="1"/>
          </p:cNvSpPr>
          <p:nvPr>
            <p:ph type="title"/>
          </p:nvPr>
        </p:nvSpPr>
        <p:spPr>
          <a:xfrm>
            <a:off x="969818" y="1513233"/>
            <a:ext cx="6671953" cy="1121950"/>
          </a:xfrm>
        </p:spPr>
        <p:txBody>
          <a:bodyPr/>
          <a:lstStyle/>
          <a:p>
            <a:pPr algn="l"/>
            <a:r>
              <a:rPr lang="el-GR" dirty="0">
                <a:solidFill>
                  <a:schemeClr val="bg1"/>
                </a:solidFill>
              </a:rPr>
              <a:t>Η επίδραση των Συστημάτων Διαχείρισης Ποιότητας στην Ασφάλεια Συστημάτων και Πληροφοριών</a:t>
            </a:r>
          </a:p>
        </p:txBody>
      </p:sp>
      <p:sp>
        <p:nvSpPr>
          <p:cNvPr id="2" name="Title 1">
            <a:extLst>
              <a:ext uri="{FF2B5EF4-FFF2-40B4-BE49-F238E27FC236}">
                <a16:creationId xmlns:a16="http://schemas.microsoft.com/office/drawing/2014/main" id="{3D88A563-8897-9186-5320-B3AF4873940F}"/>
              </a:ext>
            </a:extLst>
          </p:cNvPr>
          <p:cNvSpPr txBox="1">
            <a:spLocks/>
          </p:cNvSpPr>
          <p:nvPr/>
        </p:nvSpPr>
        <p:spPr>
          <a:xfrm>
            <a:off x="5735320" y="3217243"/>
            <a:ext cx="3290492" cy="32576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1200" b="1" dirty="0">
                <a:solidFill>
                  <a:srgbClr val="E3032E"/>
                </a:solidFill>
                <a:latin typeface="+mn-lt"/>
              </a:rPr>
              <a:t>Αλτάνη Μπατουδάκη</a:t>
            </a:r>
            <a:endParaRPr lang="en-GB" sz="1200" b="1" dirty="0">
              <a:solidFill>
                <a:srgbClr val="E3032E"/>
              </a:solidFill>
              <a:latin typeface="+mn-lt"/>
            </a:endParaRPr>
          </a:p>
          <a:p>
            <a:r>
              <a:rPr lang="el-GR" sz="1200" b="1" dirty="0">
                <a:solidFill>
                  <a:srgbClr val="E3032E"/>
                </a:solidFill>
                <a:latin typeface="+mn-lt"/>
              </a:rPr>
              <a:t>Γενική Διευθύντρια </a:t>
            </a:r>
            <a:endParaRPr lang="en-US" sz="1200" b="1" dirty="0">
              <a:solidFill>
                <a:srgbClr val="E3032E"/>
              </a:solidFill>
              <a:latin typeface="+mn-lt"/>
            </a:endParaRPr>
          </a:p>
          <a:p>
            <a:r>
              <a:rPr lang="en-US" sz="1200" b="1" dirty="0">
                <a:solidFill>
                  <a:srgbClr val="E3032E"/>
                </a:solidFill>
                <a:latin typeface="+mn-lt"/>
              </a:rPr>
              <a:t>ADACOM Cyber Security Cyprus </a:t>
            </a:r>
            <a:endParaRPr lang="el-GR" sz="1200" b="1" dirty="0">
              <a:solidFill>
                <a:srgbClr val="E3032E"/>
              </a:solidFill>
              <a:latin typeface="+mn-lt"/>
            </a:endParaRPr>
          </a:p>
        </p:txBody>
      </p:sp>
      <p:pic>
        <p:nvPicPr>
          <p:cNvPr id="5" name="Picture 4">
            <a:extLst>
              <a:ext uri="{FF2B5EF4-FFF2-40B4-BE49-F238E27FC236}">
                <a16:creationId xmlns:a16="http://schemas.microsoft.com/office/drawing/2014/main" id="{56DC843D-A681-4578-CD51-898AF2CACF0B}"/>
              </a:ext>
            </a:extLst>
          </p:cNvPr>
          <p:cNvPicPr>
            <a:picLocks noChangeAspect="1"/>
          </p:cNvPicPr>
          <p:nvPr/>
        </p:nvPicPr>
        <p:blipFill>
          <a:blip r:embed="rId2">
            <a:alphaModFix amt="20000"/>
          </a:blip>
          <a:stretch>
            <a:fillRect/>
          </a:stretch>
        </p:blipFill>
        <p:spPr>
          <a:xfrm>
            <a:off x="1384112" y="849796"/>
            <a:ext cx="4191000" cy="3848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2390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9D62-D530-0C09-2150-4653873F456D}"/>
              </a:ext>
            </a:extLst>
          </p:cNvPr>
          <p:cNvSpPr>
            <a:spLocks noGrp="1"/>
          </p:cNvSpPr>
          <p:nvPr>
            <p:ph type="title"/>
          </p:nvPr>
        </p:nvSpPr>
        <p:spPr/>
        <p:txBody>
          <a:bodyPr/>
          <a:lstStyle/>
          <a:p>
            <a:r>
              <a:rPr lang="el-GR">
                <a:latin typeface="Commissioner SemiBold"/>
              </a:rPr>
              <a:t>Αξία της Ασφάλειας Πληροφοριών </a:t>
            </a:r>
            <a:endParaRPr lang="en-US" dirty="0">
              <a:latin typeface="Commissioner SemiBold"/>
            </a:endParaRPr>
          </a:p>
        </p:txBody>
      </p:sp>
      <p:sp>
        <p:nvSpPr>
          <p:cNvPr id="4" name="Rectangle 9">
            <a:extLst>
              <a:ext uri="{FF2B5EF4-FFF2-40B4-BE49-F238E27FC236}">
                <a16:creationId xmlns:a16="http://schemas.microsoft.com/office/drawing/2014/main" id="{A3B21680-C213-1923-00BF-2B73FBA803A7}"/>
              </a:ext>
            </a:extLst>
          </p:cNvPr>
          <p:cNvSpPr/>
          <p:nvPr/>
        </p:nvSpPr>
        <p:spPr>
          <a:xfrm>
            <a:off x="422525" y="979135"/>
            <a:ext cx="5152366" cy="3339376"/>
          </a:xfrm>
          <a:prstGeom prst="rect">
            <a:avLst/>
          </a:prstGeom>
        </p:spPr>
        <p:txBody>
          <a:bodyPr wrap="square">
            <a:spAutoFit/>
          </a:bodyPr>
          <a:lstStyle/>
          <a:p>
            <a:pPr>
              <a:buClr>
                <a:schemeClr val="bg1"/>
              </a:buClr>
            </a:pPr>
            <a:r>
              <a:rPr lang="el-GR" b="1" dirty="0"/>
              <a:t>Η Ασφάλεια Πληροφοριών είναι σημαντική διότι:</a:t>
            </a:r>
            <a:endParaRPr lang="en-US" b="1" dirty="0"/>
          </a:p>
          <a:p>
            <a:pPr>
              <a:buClr>
                <a:schemeClr val="bg1"/>
              </a:buClr>
            </a:pPr>
            <a:endParaRPr lang="en-US" b="1" dirty="0"/>
          </a:p>
          <a:p>
            <a:pPr marL="285750" indent="-285750" algn="just">
              <a:buFont typeface="Arial" panose="020B0604020202020204" pitchFamily="34" charset="0"/>
              <a:buChar char="•"/>
            </a:pPr>
            <a:r>
              <a:rPr lang="el-GR" b="0" dirty="0"/>
              <a:t>Προστατεύει τις πληροφορίες από διάφορες απειλές</a:t>
            </a:r>
            <a:endParaRPr lang="en-US" b="0" dirty="0"/>
          </a:p>
          <a:p>
            <a:pPr algn="just"/>
            <a:endParaRPr lang="en-US" sz="700" b="0" dirty="0"/>
          </a:p>
          <a:p>
            <a:pPr marL="285750" indent="-285750" algn="just">
              <a:buClr>
                <a:schemeClr val="tx2"/>
              </a:buClr>
              <a:buFont typeface="Arial" panose="020B0604020202020204" pitchFamily="34" charset="0"/>
              <a:buChar char="•"/>
            </a:pPr>
            <a:r>
              <a:rPr lang="el-GR" b="0" dirty="0"/>
              <a:t>Διασφαλίζει την επιχειρησιακή συνέχεια</a:t>
            </a:r>
            <a:endParaRPr lang="en-US" b="0" dirty="0"/>
          </a:p>
          <a:p>
            <a:pPr algn="just">
              <a:buClr>
                <a:schemeClr val="tx2"/>
              </a:buClr>
            </a:pPr>
            <a:endParaRPr lang="en-US" sz="800" b="0" dirty="0"/>
          </a:p>
          <a:p>
            <a:pPr marL="285750" indent="-285750" algn="just">
              <a:buClr>
                <a:schemeClr val="tx2"/>
              </a:buClr>
              <a:buFont typeface="Arial" panose="020B0604020202020204" pitchFamily="34" charset="0"/>
              <a:buChar char="•"/>
            </a:pPr>
            <a:r>
              <a:rPr lang="el-GR" b="0" dirty="0"/>
              <a:t>Ελαχιστοποιεί τις οικονομικές απώλειες και άλλες πιθανές επιπτώσεις</a:t>
            </a:r>
            <a:endParaRPr lang="en-US" b="0" dirty="0"/>
          </a:p>
          <a:p>
            <a:pPr algn="just">
              <a:buClr>
                <a:schemeClr val="tx2"/>
              </a:buClr>
            </a:pPr>
            <a:endParaRPr lang="en-US" sz="800" b="0" dirty="0"/>
          </a:p>
          <a:p>
            <a:pPr algn="just">
              <a:buClr>
                <a:schemeClr val="tx2"/>
              </a:buClr>
            </a:pPr>
            <a:endParaRPr lang="el-GR" sz="800" b="0" dirty="0"/>
          </a:p>
          <a:p>
            <a:pPr marL="285750" indent="-285750" algn="just">
              <a:buClr>
                <a:schemeClr val="tx2"/>
              </a:buClr>
              <a:buFont typeface="Arial" panose="020B0604020202020204" pitchFamily="34" charset="0"/>
              <a:buChar char="•"/>
            </a:pPr>
            <a:r>
              <a:rPr lang="el-GR" b="0" dirty="0"/>
              <a:t>Διατηρεί το απόρρητο πληροφοριών και ενισχύει τη συμβατότητα με τις απαραίτητες νομοθεσίες</a:t>
            </a:r>
            <a:endParaRPr lang="en-US" b="0" dirty="0"/>
          </a:p>
          <a:p>
            <a:pPr algn="just">
              <a:buClr>
                <a:schemeClr val="bg1"/>
              </a:buClr>
            </a:pPr>
            <a:endParaRPr lang="en-US" b="1" dirty="0"/>
          </a:p>
        </p:txBody>
      </p:sp>
      <p:pic>
        <p:nvPicPr>
          <p:cNvPr id="5" name="Picture 8" descr="Cyber Security - Denovo - Legal Case Management Software for UK Law Firms">
            <a:extLst>
              <a:ext uri="{FF2B5EF4-FFF2-40B4-BE49-F238E27FC236}">
                <a16:creationId xmlns:a16="http://schemas.microsoft.com/office/drawing/2014/main" id="{4ABC1DFE-B2C8-2658-B2AF-F347F942BEDF}"/>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3823" y="1026046"/>
            <a:ext cx="4164364" cy="416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600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p:txBody>
          <a:bodyPr/>
          <a:lstStyle/>
          <a:p>
            <a:r>
              <a:rPr lang="el-GR" dirty="0">
                <a:latin typeface="Commissioner SemiBold"/>
              </a:rPr>
              <a:t>Κίνδυνος (Ρίσκο) Ασφάλειας Πληροφοριών </a:t>
            </a:r>
            <a:endParaRPr lang="en-US" dirty="0"/>
          </a:p>
        </p:txBody>
      </p:sp>
      <p:sp>
        <p:nvSpPr>
          <p:cNvPr id="2" name="Content Placeholder 2">
            <a:extLst>
              <a:ext uri="{FF2B5EF4-FFF2-40B4-BE49-F238E27FC236}">
                <a16:creationId xmlns:a16="http://schemas.microsoft.com/office/drawing/2014/main" id="{7DBCA1C1-4239-2BDF-7BFF-8F6457168F3C}"/>
              </a:ext>
            </a:extLst>
          </p:cNvPr>
          <p:cNvSpPr txBox="1">
            <a:spLocks/>
          </p:cNvSpPr>
          <p:nvPr/>
        </p:nvSpPr>
        <p:spPr>
          <a:xfrm>
            <a:off x="348180" y="770634"/>
            <a:ext cx="8406206" cy="293088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l-GR" sz="2000" dirty="0"/>
              <a:t>Κίνδυνος στην ασφάλεια πληροφοριών είναι κάθε συμβάν που θα μπορούσε να οδηγήσει σε παραβίαση της εμπιστευτικότητας, ακεραιότητας ή διαθεσιμότητας της πληροφορίας</a:t>
            </a:r>
          </a:p>
          <a:p>
            <a:pPr marL="0" indent="0">
              <a:buNone/>
            </a:pPr>
            <a:endParaRPr lang="el-GR" sz="800" dirty="0"/>
          </a:p>
          <a:p>
            <a:r>
              <a:rPr lang="el-GR" sz="2000" dirty="0"/>
              <a:t>Είναι η πιθανότητα ότι μια “απειλή” θα εκμεταλλευτεί κάποια ευπάθεια σε ένα πληροφοριακό σύστημα, δημιουργώντας δυσμενείς επιπτώσεις στον οργανισμό όπως μη συμβατότητα με τις σχετικές νομοθεσίες κλπ.</a:t>
            </a:r>
          </a:p>
          <a:p>
            <a:endParaRPr lang="en-US" dirty="0"/>
          </a:p>
        </p:txBody>
      </p:sp>
      <p:pic>
        <p:nvPicPr>
          <p:cNvPr id="4" name="Picture 10">
            <a:extLst>
              <a:ext uri="{FF2B5EF4-FFF2-40B4-BE49-F238E27FC236}">
                <a16:creationId xmlns:a16="http://schemas.microsoft.com/office/drawing/2014/main" id="{CB1A5B21-7E0D-37FB-F14B-138D25BB2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511" y="3390111"/>
            <a:ext cx="1264485" cy="1309605"/>
          </a:xfrm>
          <a:prstGeom prst="rect">
            <a:avLst/>
          </a:prstGeom>
        </p:spPr>
      </p:pic>
      <p:pic>
        <p:nvPicPr>
          <p:cNvPr id="5" name="Picture 11">
            <a:extLst>
              <a:ext uri="{FF2B5EF4-FFF2-40B4-BE49-F238E27FC236}">
                <a16:creationId xmlns:a16="http://schemas.microsoft.com/office/drawing/2014/main" id="{9F663846-22C7-9B02-8A3A-CBD447A686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749" y="3354578"/>
            <a:ext cx="1915144" cy="1281522"/>
          </a:xfrm>
          <a:prstGeom prst="rect">
            <a:avLst/>
          </a:prstGeom>
        </p:spPr>
      </p:pic>
      <p:pic>
        <p:nvPicPr>
          <p:cNvPr id="6" name="Picture 15">
            <a:extLst>
              <a:ext uri="{FF2B5EF4-FFF2-40B4-BE49-F238E27FC236}">
                <a16:creationId xmlns:a16="http://schemas.microsoft.com/office/drawing/2014/main" id="{A80389EC-191C-D397-DC36-1DD3AE5926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7461" y="3753666"/>
            <a:ext cx="1072085" cy="910850"/>
          </a:xfrm>
          <a:prstGeom prst="rect">
            <a:avLst/>
          </a:prstGeom>
        </p:spPr>
      </p:pic>
      <p:sp>
        <p:nvSpPr>
          <p:cNvPr id="7" name="Rectangle 18">
            <a:extLst>
              <a:ext uri="{FF2B5EF4-FFF2-40B4-BE49-F238E27FC236}">
                <a16:creationId xmlns:a16="http://schemas.microsoft.com/office/drawing/2014/main" id="{068DA575-6CFC-648C-1B82-E69A7DB31B02}"/>
              </a:ext>
            </a:extLst>
          </p:cNvPr>
          <p:cNvSpPr/>
          <p:nvPr/>
        </p:nvSpPr>
        <p:spPr>
          <a:xfrm>
            <a:off x="3788209" y="2963504"/>
            <a:ext cx="1915143" cy="397032"/>
          </a:xfrm>
          <a:prstGeom prst="rect">
            <a:avLst/>
          </a:prstGeom>
        </p:spPr>
        <p:txBody>
          <a:bodyPr wrap="square">
            <a:spAutoFit/>
          </a:bodyPr>
          <a:lstStyle/>
          <a:p>
            <a:pPr algn="ctr"/>
            <a:r>
              <a:rPr lang="el-GR" b="1" dirty="0">
                <a:solidFill>
                  <a:schemeClr val="tx1"/>
                </a:solidFill>
              </a:rPr>
              <a:t>Εκμετάλλευση</a:t>
            </a:r>
            <a:endParaRPr lang="en-US" sz="2400" b="1" dirty="0">
              <a:solidFill>
                <a:schemeClr val="tx1"/>
              </a:solidFill>
            </a:endParaRPr>
          </a:p>
        </p:txBody>
      </p:sp>
      <p:sp>
        <p:nvSpPr>
          <p:cNvPr id="8" name="TextBox 7">
            <a:extLst>
              <a:ext uri="{FF2B5EF4-FFF2-40B4-BE49-F238E27FC236}">
                <a16:creationId xmlns:a16="http://schemas.microsoft.com/office/drawing/2014/main" id="{44E9A7F9-576B-24F3-6F51-A9F93DBCD2AB}"/>
              </a:ext>
            </a:extLst>
          </p:cNvPr>
          <p:cNvSpPr txBox="1"/>
          <p:nvPr/>
        </p:nvSpPr>
        <p:spPr>
          <a:xfrm>
            <a:off x="1864692" y="2954357"/>
            <a:ext cx="1206697" cy="397032"/>
          </a:xfrm>
          <a:prstGeom prst="rect">
            <a:avLst/>
          </a:prstGeom>
          <a:noFill/>
        </p:spPr>
        <p:txBody>
          <a:bodyPr wrap="square" rtlCol="0">
            <a:spAutoFit/>
          </a:bodyPr>
          <a:lstStyle/>
          <a:p>
            <a:r>
              <a:rPr lang="el-GR" b="1" dirty="0">
                <a:solidFill>
                  <a:schemeClr val="tx1"/>
                </a:solidFill>
              </a:rPr>
              <a:t>Απειλή</a:t>
            </a:r>
            <a:endParaRPr lang="en-AE" b="1" dirty="0">
              <a:solidFill>
                <a:schemeClr val="tx1"/>
              </a:solidFill>
            </a:endParaRPr>
          </a:p>
        </p:txBody>
      </p:sp>
      <p:sp>
        <p:nvSpPr>
          <p:cNvPr id="9" name="TextBox 8">
            <a:extLst>
              <a:ext uri="{FF2B5EF4-FFF2-40B4-BE49-F238E27FC236}">
                <a16:creationId xmlns:a16="http://schemas.microsoft.com/office/drawing/2014/main" id="{7DD3CE02-10C3-F6D9-AF23-4510E3862519}"/>
              </a:ext>
            </a:extLst>
          </p:cNvPr>
          <p:cNvSpPr txBox="1"/>
          <p:nvPr/>
        </p:nvSpPr>
        <p:spPr>
          <a:xfrm>
            <a:off x="6305136" y="2975705"/>
            <a:ext cx="1352902" cy="397032"/>
          </a:xfrm>
          <a:prstGeom prst="rect">
            <a:avLst/>
          </a:prstGeom>
          <a:noFill/>
        </p:spPr>
        <p:txBody>
          <a:bodyPr wrap="square" rtlCol="0">
            <a:spAutoFit/>
          </a:bodyPr>
          <a:lstStyle/>
          <a:p>
            <a:r>
              <a:rPr lang="el-GR" b="1" dirty="0">
                <a:solidFill>
                  <a:schemeClr val="tx1"/>
                </a:solidFill>
              </a:rPr>
              <a:t>Ευπάθεια</a:t>
            </a:r>
            <a:endParaRPr lang="en-AE" b="1" dirty="0">
              <a:solidFill>
                <a:schemeClr val="tx1"/>
              </a:solidFill>
            </a:endParaRPr>
          </a:p>
        </p:txBody>
      </p:sp>
      <p:sp>
        <p:nvSpPr>
          <p:cNvPr id="10" name="Left Brace 9">
            <a:extLst>
              <a:ext uri="{FF2B5EF4-FFF2-40B4-BE49-F238E27FC236}">
                <a16:creationId xmlns:a16="http://schemas.microsoft.com/office/drawing/2014/main" id="{EBED12D0-1AC3-6A4C-F046-8B552C61894E}"/>
              </a:ext>
            </a:extLst>
          </p:cNvPr>
          <p:cNvSpPr/>
          <p:nvPr/>
        </p:nvSpPr>
        <p:spPr>
          <a:xfrm>
            <a:off x="3671636" y="2998749"/>
            <a:ext cx="244061" cy="171447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B7656231-7409-1BCF-54CB-9F5D8C9C0F37}"/>
              </a:ext>
            </a:extLst>
          </p:cNvPr>
          <p:cNvSpPr/>
          <p:nvPr/>
        </p:nvSpPr>
        <p:spPr>
          <a:xfrm>
            <a:off x="5519034" y="3046766"/>
            <a:ext cx="156617" cy="165085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Arrow: Right 11">
            <a:extLst>
              <a:ext uri="{FF2B5EF4-FFF2-40B4-BE49-F238E27FC236}">
                <a16:creationId xmlns:a16="http://schemas.microsoft.com/office/drawing/2014/main" id="{1C501649-0F5A-6964-D030-14FC4A946FDA}"/>
              </a:ext>
            </a:extLst>
          </p:cNvPr>
          <p:cNvSpPr/>
          <p:nvPr/>
        </p:nvSpPr>
        <p:spPr>
          <a:xfrm>
            <a:off x="4010866" y="3382278"/>
            <a:ext cx="1492796" cy="256139"/>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21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p:txBody>
          <a:bodyPr/>
          <a:lstStyle/>
          <a:p>
            <a:r>
              <a:rPr lang="el-GR" sz="2800" dirty="0"/>
              <a:t>Ευπάθειες (</a:t>
            </a:r>
            <a:r>
              <a:rPr lang="en-US" sz="2800" dirty="0"/>
              <a:t>Vulnerability)</a:t>
            </a:r>
            <a:r>
              <a:rPr lang="el-GR" sz="2800" dirty="0"/>
              <a:t> </a:t>
            </a:r>
            <a:endParaRPr lang="en-US" sz="2800" dirty="0"/>
          </a:p>
        </p:txBody>
      </p:sp>
      <p:sp>
        <p:nvSpPr>
          <p:cNvPr id="2" name="Content Placeholder 2">
            <a:extLst>
              <a:ext uri="{FF2B5EF4-FFF2-40B4-BE49-F238E27FC236}">
                <a16:creationId xmlns:a16="http://schemas.microsoft.com/office/drawing/2014/main" id="{A939CA28-D880-C6CE-10DF-CD00ADB1E388}"/>
              </a:ext>
            </a:extLst>
          </p:cNvPr>
          <p:cNvSpPr txBox="1">
            <a:spLocks/>
          </p:cNvSpPr>
          <p:nvPr/>
        </p:nvSpPr>
        <p:spPr>
          <a:xfrm>
            <a:off x="368897" y="875479"/>
            <a:ext cx="4626296" cy="40218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l-GR" sz="2000" b="0" dirty="0"/>
              <a:t>Ευπάθεια είναι μία αδυναμία που επιτρέπει σε έναν εισβολέα (απειλή) να ‘εξασθενήσει’ την ασφάλεια πληροφοριών ενός οργανισμού</a:t>
            </a:r>
          </a:p>
          <a:p>
            <a:pPr marL="342900" indent="-342900">
              <a:buFont typeface="Arial" panose="020B0604020202020204" pitchFamily="34" charset="0"/>
              <a:buChar char="•"/>
            </a:pPr>
            <a:endParaRPr lang="en-GB" sz="2000" b="0" dirty="0"/>
          </a:p>
          <a:p>
            <a:pPr marL="800100" lvl="2" indent="-342900" algn="just">
              <a:spcBef>
                <a:spcPts val="600"/>
              </a:spcBef>
              <a:spcAft>
                <a:spcPts val="600"/>
              </a:spcAft>
              <a:buFont typeface="Wingdings" panose="05000000000000000000" pitchFamily="2" charset="2"/>
              <a:buChar char="v"/>
            </a:pPr>
            <a:r>
              <a:rPr lang="el-GR" sz="2000" b="0" dirty="0"/>
              <a:t>Απουσία ελέγχων προσβάσεων </a:t>
            </a:r>
          </a:p>
          <a:p>
            <a:pPr marL="800100" lvl="2" indent="-342900">
              <a:spcBef>
                <a:spcPts val="600"/>
              </a:spcBef>
              <a:spcAft>
                <a:spcPts val="600"/>
              </a:spcAft>
              <a:buFont typeface="Wingdings" panose="05000000000000000000" pitchFamily="2" charset="2"/>
              <a:buChar char="v"/>
            </a:pPr>
            <a:r>
              <a:rPr lang="el-GR" sz="2000" b="0" dirty="0"/>
              <a:t>Απουσία εκπαίδευσης ευαισθητοποίησης χρηστών</a:t>
            </a:r>
            <a:endParaRPr lang="en-US" sz="2000" b="0" dirty="0"/>
          </a:p>
          <a:p>
            <a:pPr marL="800100" lvl="2" indent="-342900">
              <a:spcBef>
                <a:spcPts val="600"/>
              </a:spcBef>
              <a:spcAft>
                <a:spcPts val="600"/>
              </a:spcAft>
              <a:buFont typeface="Wingdings" panose="05000000000000000000" pitchFamily="2" charset="2"/>
              <a:buChar char="v"/>
            </a:pPr>
            <a:r>
              <a:rPr lang="el-GR" sz="2000" b="0" dirty="0"/>
              <a:t>Έλλειψη σημείων ελέγχου διαβάθμισης και διαχείρισης πληροφοριών</a:t>
            </a:r>
            <a:endParaRPr lang="en-AE" sz="2000" b="0" dirty="0"/>
          </a:p>
          <a:p>
            <a:endParaRPr lang="en-US" dirty="0"/>
          </a:p>
        </p:txBody>
      </p:sp>
      <p:pic>
        <p:nvPicPr>
          <p:cNvPr id="4" name="Picture 2" descr="Vulnerability sign or stamp Royalty Free Vector Image">
            <a:extLst>
              <a:ext uri="{FF2B5EF4-FFF2-40B4-BE49-F238E27FC236}">
                <a16:creationId xmlns:a16="http://schemas.microsoft.com/office/drawing/2014/main" id="{E3CE4199-A154-2F0C-89F3-B9E05FDA4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21" b="35207"/>
          <a:stretch/>
        </p:blipFill>
        <p:spPr bwMode="auto">
          <a:xfrm rot="20435383">
            <a:off x="4871922" y="1943825"/>
            <a:ext cx="4122343" cy="153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53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a:xfrm>
            <a:off x="1378134" y="245855"/>
            <a:ext cx="7275273" cy="345777"/>
          </a:xfrm>
        </p:spPr>
        <p:txBody>
          <a:bodyPr/>
          <a:lstStyle/>
          <a:p>
            <a:r>
              <a:rPr lang="el-GR" sz="2800" dirty="0"/>
              <a:t>Η Ασφάλεια Πληροφοριών είναι Ευθύνη όλων μας</a:t>
            </a:r>
            <a:endParaRPr lang="en-US" sz="2800" dirty="0"/>
          </a:p>
        </p:txBody>
      </p:sp>
      <p:grpSp>
        <p:nvGrpSpPr>
          <p:cNvPr id="2" name="Group 9">
            <a:extLst>
              <a:ext uri="{FF2B5EF4-FFF2-40B4-BE49-F238E27FC236}">
                <a16:creationId xmlns:a16="http://schemas.microsoft.com/office/drawing/2014/main" id="{F83899DA-B4DE-9C3C-421F-FC142E268CA8}"/>
              </a:ext>
            </a:extLst>
          </p:cNvPr>
          <p:cNvGrpSpPr/>
          <p:nvPr/>
        </p:nvGrpSpPr>
        <p:grpSpPr>
          <a:xfrm>
            <a:off x="457434" y="933487"/>
            <a:ext cx="3554957" cy="3538717"/>
            <a:chOff x="1881690" y="2015950"/>
            <a:chExt cx="4495537" cy="4110206"/>
          </a:xfrm>
        </p:grpSpPr>
        <p:pic>
          <p:nvPicPr>
            <p:cNvPr id="4" name="Picture 10">
              <a:extLst>
                <a:ext uri="{FF2B5EF4-FFF2-40B4-BE49-F238E27FC236}">
                  <a16:creationId xmlns:a16="http://schemas.microsoft.com/office/drawing/2014/main" id="{27C8BD73-9236-6137-6EF2-FFA51767B068}"/>
                </a:ext>
              </a:extLst>
            </p:cNvPr>
            <p:cNvPicPr>
              <a:picLocks noChangeAspect="1"/>
            </p:cNvPicPr>
            <p:nvPr/>
          </p:nvPicPr>
          <p:blipFill>
            <a:blip r:embed="rId2"/>
            <a:stretch>
              <a:fillRect/>
            </a:stretch>
          </p:blipFill>
          <p:spPr>
            <a:xfrm>
              <a:off x="1881690" y="2015950"/>
              <a:ext cx="4495537" cy="4110206"/>
            </a:xfrm>
            <a:prstGeom prst="rect">
              <a:avLst/>
            </a:prstGeom>
          </p:spPr>
        </p:pic>
        <p:sp>
          <p:nvSpPr>
            <p:cNvPr id="5" name="TextBox 4">
              <a:extLst>
                <a:ext uri="{FF2B5EF4-FFF2-40B4-BE49-F238E27FC236}">
                  <a16:creationId xmlns:a16="http://schemas.microsoft.com/office/drawing/2014/main" id="{F20D7D79-48C0-FEFB-3C57-FDBD6822AC27}"/>
                </a:ext>
              </a:extLst>
            </p:cNvPr>
            <p:cNvSpPr txBox="1"/>
            <p:nvPr/>
          </p:nvSpPr>
          <p:spPr>
            <a:xfrm>
              <a:off x="2544204" y="4351118"/>
              <a:ext cx="3726519" cy="1651564"/>
            </a:xfrm>
            <a:prstGeom prst="rect">
              <a:avLst/>
            </a:prstGeom>
            <a:noFill/>
          </p:spPr>
          <p:txBody>
            <a:bodyPr wrap="square" rtlCol="0">
              <a:spAutoFit/>
            </a:bodyPr>
            <a:lstStyle/>
            <a:p>
              <a:pPr algn="ctr"/>
              <a:r>
                <a:rPr lang="en-US" sz="2400" dirty="0">
                  <a:solidFill>
                    <a:schemeClr val="tx1"/>
                  </a:solidFill>
                  <a:latin typeface="AR BONNIE" panose="02000000000000000000" pitchFamily="2" charset="0"/>
                  <a:ea typeface="Arial Unicode MS" panose="020B0604020202020204" pitchFamily="34" charset="-128"/>
                  <a:cs typeface="Arial" panose="020B0604020202020204" pitchFamily="34" charset="0"/>
                </a:rPr>
                <a:t> </a:t>
              </a:r>
              <a:r>
                <a:rPr lang="el-GR" sz="2400" b="1" dirty="0">
                  <a:solidFill>
                    <a:schemeClr val="tx1"/>
                  </a:solidFill>
                  <a:latin typeface="AR BONNIE" panose="02000000000000000000" pitchFamily="2" charset="0"/>
                  <a:ea typeface="Arial Unicode MS" panose="020B0604020202020204" pitchFamily="34" charset="-128"/>
                  <a:cs typeface="Arial" panose="020B0604020202020204" pitchFamily="34" charset="0"/>
                </a:rPr>
                <a:t>Όλων των παραβιάσεων οφείλονται σε «ανθρώπινο λάθος»</a:t>
              </a:r>
              <a:endParaRPr lang="en-US" sz="2400" b="1" dirty="0">
                <a:solidFill>
                  <a:schemeClr val="tx1"/>
                </a:solidFill>
                <a:latin typeface="AR BONNIE" panose="02000000000000000000" pitchFamily="2" charset="0"/>
                <a:ea typeface="Arial Unicode MS" panose="020B0604020202020204" pitchFamily="34" charset="-128"/>
                <a:cs typeface="Arial" panose="020B0604020202020204" pitchFamily="34" charset="0"/>
              </a:endParaRPr>
            </a:p>
          </p:txBody>
        </p:sp>
      </p:grpSp>
      <p:sp>
        <p:nvSpPr>
          <p:cNvPr id="6" name="TextBox 5">
            <a:extLst>
              <a:ext uri="{FF2B5EF4-FFF2-40B4-BE49-F238E27FC236}">
                <a16:creationId xmlns:a16="http://schemas.microsoft.com/office/drawing/2014/main" id="{4C3904A6-82FA-FF2C-6DE5-62A77848381E}"/>
              </a:ext>
            </a:extLst>
          </p:cNvPr>
          <p:cNvSpPr txBox="1"/>
          <p:nvPr/>
        </p:nvSpPr>
        <p:spPr>
          <a:xfrm>
            <a:off x="3865418" y="1571475"/>
            <a:ext cx="4951272" cy="1000274"/>
          </a:xfrm>
          <a:prstGeom prst="rect">
            <a:avLst/>
          </a:prstGeom>
          <a:noFill/>
        </p:spPr>
        <p:txBody>
          <a:bodyPr wrap="square">
            <a:spAutoFit/>
          </a:bodyPr>
          <a:lstStyle/>
          <a:p>
            <a:pPr marL="285750" indent="-285750" algn="just">
              <a:lnSpc>
                <a:spcPct val="100000"/>
              </a:lnSpc>
              <a:spcAft>
                <a:spcPts val="600"/>
              </a:spcAft>
              <a:buFont typeface="Arial" panose="020B0604020202020204" pitchFamily="34" charset="0"/>
              <a:buChar char="•"/>
            </a:pPr>
            <a:r>
              <a:rPr lang="el-GR" sz="1800" dirty="0"/>
              <a:t>Οι άνθρωποι είμαστε ο πιο αδύναμος κρίκος στην Ασφάλεια Πληροφοριών</a:t>
            </a:r>
          </a:p>
          <a:p>
            <a:pPr marL="285750" indent="-285750" algn="just">
              <a:lnSpc>
                <a:spcPct val="100000"/>
              </a:lnSpc>
              <a:spcAft>
                <a:spcPts val="600"/>
              </a:spcAft>
              <a:buFont typeface="Arial" panose="020B0604020202020204" pitchFamily="34" charset="0"/>
              <a:buChar char="•"/>
            </a:pPr>
            <a:r>
              <a:rPr lang="el-GR" sz="1800" dirty="0"/>
              <a:t>Η ασφάλεια αλλάζει με γρήγορη ταχύτητα</a:t>
            </a:r>
            <a:endParaRPr lang="en-US" altLang="en-US" dirty="0">
              <a:latin typeface="Cambria" panose="02040503050406030204" pitchFamily="18" charset="0"/>
              <a:cs typeface="Segoe UI" panose="020B0502040204020203" pitchFamily="34" charset="0"/>
            </a:endParaRPr>
          </a:p>
        </p:txBody>
      </p:sp>
      <p:sp>
        <p:nvSpPr>
          <p:cNvPr id="7" name="TextBox 6">
            <a:extLst>
              <a:ext uri="{FF2B5EF4-FFF2-40B4-BE49-F238E27FC236}">
                <a16:creationId xmlns:a16="http://schemas.microsoft.com/office/drawing/2014/main" id="{AFBF009A-721B-332B-DEA0-0255A202B8CB}"/>
              </a:ext>
            </a:extLst>
          </p:cNvPr>
          <p:cNvSpPr txBox="1"/>
          <p:nvPr/>
        </p:nvSpPr>
        <p:spPr>
          <a:xfrm>
            <a:off x="5333718" y="3654934"/>
            <a:ext cx="3319610" cy="523220"/>
          </a:xfrm>
          <a:prstGeom prst="rect">
            <a:avLst/>
          </a:prstGeom>
          <a:noFill/>
        </p:spPr>
        <p:txBody>
          <a:bodyPr wrap="square">
            <a:spAutoFit/>
          </a:bodyPr>
          <a:lstStyle/>
          <a:p>
            <a:pPr algn="r">
              <a:lnSpc>
                <a:spcPct val="100000"/>
              </a:lnSpc>
              <a:spcAft>
                <a:spcPts val="600"/>
              </a:spcAft>
            </a:pPr>
            <a:r>
              <a:rPr lang="el-GR" sz="2800" b="1" dirty="0">
                <a:solidFill>
                  <a:srgbClr val="FF0000"/>
                </a:solidFill>
              </a:rPr>
              <a:t>Λάθη κάνουμε ΟΛΟΙ</a:t>
            </a:r>
            <a:endParaRPr lang="en-US" sz="2800" b="1" dirty="0">
              <a:solidFill>
                <a:srgbClr val="FF0000"/>
              </a:solidFill>
            </a:endParaRPr>
          </a:p>
        </p:txBody>
      </p:sp>
    </p:spTree>
    <p:extLst>
      <p:ext uri="{BB962C8B-B14F-4D97-AF65-F5344CB8AC3E}">
        <p14:creationId xmlns:p14="http://schemas.microsoft.com/office/powerpoint/2010/main" val="3449540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touching a screen with icons&#10;&#10;Description automatically generated">
            <a:extLst>
              <a:ext uri="{FF2B5EF4-FFF2-40B4-BE49-F238E27FC236}">
                <a16:creationId xmlns:a16="http://schemas.microsoft.com/office/drawing/2014/main" id="{4B6447D5-D00E-5EF0-4CC7-67168A2AE2D1}"/>
              </a:ext>
            </a:extLst>
          </p:cNvPr>
          <p:cNvPicPr>
            <a:picLocks noChangeAspect="1"/>
          </p:cNvPicPr>
          <p:nvPr/>
        </p:nvPicPr>
        <p:blipFill>
          <a:blip r:embed="rId2"/>
          <a:stretch>
            <a:fillRect/>
          </a:stretch>
        </p:blipFill>
        <p:spPr>
          <a:xfrm>
            <a:off x="3035560" y="761899"/>
            <a:ext cx="6108440" cy="3816321"/>
          </a:xfrm>
          <a:prstGeom prst="rect">
            <a:avLst/>
          </a:prstGeom>
        </p:spPr>
      </p:pic>
      <p:sp>
        <p:nvSpPr>
          <p:cNvPr id="2" name="TextBox 1">
            <a:extLst>
              <a:ext uri="{FF2B5EF4-FFF2-40B4-BE49-F238E27FC236}">
                <a16:creationId xmlns:a16="http://schemas.microsoft.com/office/drawing/2014/main" id="{05585076-FB6B-EB10-62DA-06E3F2C20ACE}"/>
              </a:ext>
            </a:extLst>
          </p:cNvPr>
          <p:cNvSpPr txBox="1"/>
          <p:nvPr/>
        </p:nvSpPr>
        <p:spPr>
          <a:xfrm>
            <a:off x="62202" y="761899"/>
            <a:ext cx="4858140" cy="707886"/>
          </a:xfrm>
          <a:prstGeom prst="rect">
            <a:avLst/>
          </a:prstGeom>
          <a:noFill/>
        </p:spPr>
        <p:txBody>
          <a:bodyPr wrap="square" rtlCol="0">
            <a:spAutoFit/>
          </a:bodyPr>
          <a:lstStyle/>
          <a:p>
            <a:r>
              <a:rPr lang="el-GR" sz="2000" dirty="0">
                <a:solidFill>
                  <a:schemeClr val="bg1"/>
                </a:solidFill>
              </a:rPr>
              <a:t>Ασφάλεια Πληροφοριών</a:t>
            </a:r>
          </a:p>
          <a:p>
            <a:r>
              <a:rPr lang="el-GR" sz="2000" dirty="0">
                <a:solidFill>
                  <a:schemeClr val="bg1"/>
                </a:solidFill>
              </a:rPr>
              <a:t>Στατιστικά</a:t>
            </a:r>
          </a:p>
        </p:txBody>
      </p:sp>
    </p:spTree>
    <p:extLst>
      <p:ext uri="{BB962C8B-B14F-4D97-AF65-F5344CB8AC3E}">
        <p14:creationId xmlns:p14="http://schemas.microsoft.com/office/powerpoint/2010/main" val="2849870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a:xfrm>
            <a:off x="1270678" y="271981"/>
            <a:ext cx="7128000" cy="345777"/>
          </a:xfrm>
        </p:spPr>
        <p:txBody>
          <a:bodyPr/>
          <a:lstStyle/>
          <a:p>
            <a:r>
              <a:rPr lang="el-GR" sz="2800" dirty="0"/>
              <a:t>Στατιστικά – Περιστατικά Παραβιάσεων</a:t>
            </a:r>
            <a:r>
              <a:rPr lang="en-US" sz="2800" dirty="0"/>
              <a:t> (1/2)</a:t>
            </a:r>
          </a:p>
        </p:txBody>
      </p:sp>
      <p:pic>
        <p:nvPicPr>
          <p:cNvPr id="4" name="Picture 3">
            <a:extLst>
              <a:ext uri="{FF2B5EF4-FFF2-40B4-BE49-F238E27FC236}">
                <a16:creationId xmlns:a16="http://schemas.microsoft.com/office/drawing/2014/main" id="{13087397-C25B-8517-21C7-1E88EA3C3AAD}"/>
              </a:ext>
            </a:extLst>
          </p:cNvPr>
          <p:cNvPicPr>
            <a:picLocks noChangeAspect="1"/>
          </p:cNvPicPr>
          <p:nvPr/>
        </p:nvPicPr>
        <p:blipFill>
          <a:blip r:embed="rId2"/>
          <a:stretch>
            <a:fillRect/>
          </a:stretch>
        </p:blipFill>
        <p:spPr>
          <a:xfrm>
            <a:off x="820956" y="998420"/>
            <a:ext cx="2228417" cy="3146659"/>
          </a:xfrm>
          <a:prstGeom prst="rect">
            <a:avLst/>
          </a:prstGeom>
        </p:spPr>
      </p:pic>
      <p:sp>
        <p:nvSpPr>
          <p:cNvPr id="5" name="TextBox 4">
            <a:extLst>
              <a:ext uri="{FF2B5EF4-FFF2-40B4-BE49-F238E27FC236}">
                <a16:creationId xmlns:a16="http://schemas.microsoft.com/office/drawing/2014/main" id="{81A7EF2C-2EFD-9A03-ED67-0E36EC2E6929}"/>
              </a:ext>
            </a:extLst>
          </p:cNvPr>
          <p:cNvSpPr txBox="1"/>
          <p:nvPr/>
        </p:nvSpPr>
        <p:spPr>
          <a:xfrm>
            <a:off x="454090" y="4338394"/>
            <a:ext cx="4665306" cy="246221"/>
          </a:xfrm>
          <a:prstGeom prst="rect">
            <a:avLst/>
          </a:prstGeom>
          <a:noFill/>
        </p:spPr>
        <p:txBody>
          <a:bodyPr wrap="square" rtlCol="0">
            <a:spAutoFit/>
          </a:bodyPr>
          <a:lstStyle/>
          <a:p>
            <a:r>
              <a:rPr lang="en-US" sz="1000" dirty="0"/>
              <a:t>https://www.enisa.europa.eu/topics/cyber-threats/threats-and-trends</a:t>
            </a:r>
          </a:p>
        </p:txBody>
      </p:sp>
      <p:pic>
        <p:nvPicPr>
          <p:cNvPr id="7" name="Picture 6">
            <a:extLst>
              <a:ext uri="{FF2B5EF4-FFF2-40B4-BE49-F238E27FC236}">
                <a16:creationId xmlns:a16="http://schemas.microsoft.com/office/drawing/2014/main" id="{FB0771ED-37D6-4FD3-B83F-212E81E6D443}"/>
              </a:ext>
            </a:extLst>
          </p:cNvPr>
          <p:cNvPicPr>
            <a:picLocks noChangeAspect="1"/>
          </p:cNvPicPr>
          <p:nvPr/>
        </p:nvPicPr>
        <p:blipFill>
          <a:blip r:embed="rId3"/>
          <a:stretch>
            <a:fillRect/>
          </a:stretch>
        </p:blipFill>
        <p:spPr>
          <a:xfrm>
            <a:off x="3069677" y="1196074"/>
            <a:ext cx="5988958" cy="3142319"/>
          </a:xfrm>
          <a:prstGeom prst="rect">
            <a:avLst/>
          </a:prstGeom>
        </p:spPr>
      </p:pic>
      <p:sp>
        <p:nvSpPr>
          <p:cNvPr id="2" name="Rectangle 1">
            <a:extLst>
              <a:ext uri="{FF2B5EF4-FFF2-40B4-BE49-F238E27FC236}">
                <a16:creationId xmlns:a16="http://schemas.microsoft.com/office/drawing/2014/main" id="{401A698F-D9EC-1292-0CF0-F75C4789B8C2}"/>
              </a:ext>
            </a:extLst>
          </p:cNvPr>
          <p:cNvSpPr/>
          <p:nvPr/>
        </p:nvSpPr>
        <p:spPr>
          <a:xfrm>
            <a:off x="3617167" y="1294566"/>
            <a:ext cx="471507" cy="1571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Tree>
    <p:extLst>
      <p:ext uri="{BB962C8B-B14F-4D97-AF65-F5344CB8AC3E}">
        <p14:creationId xmlns:p14="http://schemas.microsoft.com/office/powerpoint/2010/main" val="3727331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63FF0A-F383-306A-2573-A66D472F35AB}"/>
              </a:ext>
            </a:extLst>
          </p:cNvPr>
          <p:cNvGrpSpPr/>
          <p:nvPr/>
        </p:nvGrpSpPr>
        <p:grpSpPr>
          <a:xfrm>
            <a:off x="380059" y="1201401"/>
            <a:ext cx="4322570" cy="2434180"/>
            <a:chOff x="380059" y="1201401"/>
            <a:chExt cx="4031212" cy="2169198"/>
          </a:xfrm>
        </p:grpSpPr>
        <p:pic>
          <p:nvPicPr>
            <p:cNvPr id="5" name="Picture 4">
              <a:extLst>
                <a:ext uri="{FF2B5EF4-FFF2-40B4-BE49-F238E27FC236}">
                  <a16:creationId xmlns:a16="http://schemas.microsoft.com/office/drawing/2014/main" id="{4F4EC6AC-B72F-F8EC-29EC-9AE123797F59}"/>
                </a:ext>
              </a:extLst>
            </p:cNvPr>
            <p:cNvPicPr>
              <a:picLocks noChangeAspect="1"/>
            </p:cNvPicPr>
            <p:nvPr/>
          </p:nvPicPr>
          <p:blipFill>
            <a:blip r:embed="rId2"/>
            <a:stretch>
              <a:fillRect/>
            </a:stretch>
          </p:blipFill>
          <p:spPr>
            <a:xfrm>
              <a:off x="380059" y="1201401"/>
              <a:ext cx="4031212" cy="2169198"/>
            </a:xfrm>
            <a:prstGeom prst="rect">
              <a:avLst/>
            </a:prstGeom>
          </p:spPr>
        </p:pic>
        <p:sp>
          <p:nvSpPr>
            <p:cNvPr id="3" name="Rectangle 2">
              <a:extLst>
                <a:ext uri="{FF2B5EF4-FFF2-40B4-BE49-F238E27FC236}">
                  <a16:creationId xmlns:a16="http://schemas.microsoft.com/office/drawing/2014/main" id="{58EBA107-2DC6-A42B-BC2B-F97204147849}"/>
                </a:ext>
              </a:extLst>
            </p:cNvPr>
            <p:cNvSpPr/>
            <p:nvPr/>
          </p:nvSpPr>
          <p:spPr>
            <a:xfrm>
              <a:off x="676728" y="1255378"/>
              <a:ext cx="394425" cy="1571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grpSp>
      <p:grpSp>
        <p:nvGrpSpPr>
          <p:cNvPr id="8" name="Group 7">
            <a:extLst>
              <a:ext uri="{FF2B5EF4-FFF2-40B4-BE49-F238E27FC236}">
                <a16:creationId xmlns:a16="http://schemas.microsoft.com/office/drawing/2014/main" id="{10D7A9CB-6CD2-5C4B-58A0-6507C76E7CDE}"/>
              </a:ext>
            </a:extLst>
          </p:cNvPr>
          <p:cNvGrpSpPr/>
          <p:nvPr/>
        </p:nvGrpSpPr>
        <p:grpSpPr>
          <a:xfrm>
            <a:off x="4358178" y="2064418"/>
            <a:ext cx="4535773" cy="2445518"/>
            <a:chOff x="4358178" y="2064418"/>
            <a:chExt cx="4535773" cy="2445518"/>
          </a:xfrm>
        </p:grpSpPr>
        <p:pic>
          <p:nvPicPr>
            <p:cNvPr id="7" name="Picture 6">
              <a:extLst>
                <a:ext uri="{FF2B5EF4-FFF2-40B4-BE49-F238E27FC236}">
                  <a16:creationId xmlns:a16="http://schemas.microsoft.com/office/drawing/2014/main" id="{0CF186B7-F13F-0311-5E4C-C35F3ADC2CA4}"/>
                </a:ext>
              </a:extLst>
            </p:cNvPr>
            <p:cNvPicPr>
              <a:picLocks noChangeAspect="1"/>
            </p:cNvPicPr>
            <p:nvPr/>
          </p:nvPicPr>
          <p:blipFill>
            <a:blip r:embed="rId3"/>
            <a:stretch>
              <a:fillRect/>
            </a:stretch>
          </p:blipFill>
          <p:spPr>
            <a:xfrm>
              <a:off x="4358178" y="2075755"/>
              <a:ext cx="4535773" cy="2434181"/>
            </a:xfrm>
            <a:prstGeom prst="rect">
              <a:avLst/>
            </a:prstGeom>
          </p:spPr>
        </p:pic>
        <p:sp>
          <p:nvSpPr>
            <p:cNvPr id="6" name="Rectangle 5">
              <a:extLst>
                <a:ext uri="{FF2B5EF4-FFF2-40B4-BE49-F238E27FC236}">
                  <a16:creationId xmlns:a16="http://schemas.microsoft.com/office/drawing/2014/main" id="{BE499550-7792-7166-B1BE-F730C71A2230}"/>
                </a:ext>
              </a:extLst>
            </p:cNvPr>
            <p:cNvSpPr/>
            <p:nvPr/>
          </p:nvSpPr>
          <p:spPr>
            <a:xfrm>
              <a:off x="4572000" y="2064418"/>
              <a:ext cx="450669" cy="1571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grpSp>
      <p:sp>
        <p:nvSpPr>
          <p:cNvPr id="11" name="Title 2">
            <a:extLst>
              <a:ext uri="{FF2B5EF4-FFF2-40B4-BE49-F238E27FC236}">
                <a16:creationId xmlns:a16="http://schemas.microsoft.com/office/drawing/2014/main" id="{8421D46B-3600-7C1E-6B3C-C60915057AF0}"/>
              </a:ext>
            </a:extLst>
          </p:cNvPr>
          <p:cNvSpPr>
            <a:spLocks noGrp="1"/>
          </p:cNvSpPr>
          <p:nvPr>
            <p:ph type="title"/>
          </p:nvPr>
        </p:nvSpPr>
        <p:spPr>
          <a:xfrm>
            <a:off x="1270678" y="271981"/>
            <a:ext cx="7128000" cy="345777"/>
          </a:xfrm>
        </p:spPr>
        <p:txBody>
          <a:bodyPr/>
          <a:lstStyle/>
          <a:p>
            <a:r>
              <a:rPr lang="el-GR" sz="2800" dirty="0"/>
              <a:t>Στατιστικά – Περιστατικά Παραβιάσεων</a:t>
            </a:r>
            <a:r>
              <a:rPr lang="en-US" sz="2800" dirty="0"/>
              <a:t> (2/2)</a:t>
            </a:r>
          </a:p>
        </p:txBody>
      </p:sp>
    </p:spTree>
    <p:extLst>
      <p:ext uri="{BB962C8B-B14F-4D97-AF65-F5344CB8AC3E}">
        <p14:creationId xmlns:p14="http://schemas.microsoft.com/office/powerpoint/2010/main" val="3501855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p:txBody>
          <a:bodyPr/>
          <a:lstStyle/>
          <a:p>
            <a:r>
              <a:rPr lang="el-GR" sz="2800" dirty="0"/>
              <a:t>Κίνητρο Κυβερνοεπιθέσεων</a:t>
            </a:r>
            <a:endParaRPr lang="en-US" sz="2800" dirty="0"/>
          </a:p>
        </p:txBody>
      </p:sp>
      <p:grpSp>
        <p:nvGrpSpPr>
          <p:cNvPr id="5" name="Group 4">
            <a:extLst>
              <a:ext uri="{FF2B5EF4-FFF2-40B4-BE49-F238E27FC236}">
                <a16:creationId xmlns:a16="http://schemas.microsoft.com/office/drawing/2014/main" id="{57B08B60-00C4-63C3-B2AA-EECC6C15A833}"/>
              </a:ext>
            </a:extLst>
          </p:cNvPr>
          <p:cNvGrpSpPr/>
          <p:nvPr/>
        </p:nvGrpSpPr>
        <p:grpSpPr>
          <a:xfrm>
            <a:off x="1031966" y="777085"/>
            <a:ext cx="6919081" cy="4173738"/>
            <a:chOff x="1330113" y="855462"/>
            <a:chExt cx="6483774" cy="3756472"/>
          </a:xfrm>
        </p:grpSpPr>
        <p:pic>
          <p:nvPicPr>
            <p:cNvPr id="4" name="Picture 3">
              <a:extLst>
                <a:ext uri="{FF2B5EF4-FFF2-40B4-BE49-F238E27FC236}">
                  <a16:creationId xmlns:a16="http://schemas.microsoft.com/office/drawing/2014/main" id="{88E12D4D-0A59-834E-19AE-E70E6BA65D9C}"/>
                </a:ext>
              </a:extLst>
            </p:cNvPr>
            <p:cNvPicPr>
              <a:picLocks noChangeAspect="1"/>
            </p:cNvPicPr>
            <p:nvPr/>
          </p:nvPicPr>
          <p:blipFill>
            <a:blip r:embed="rId2"/>
            <a:stretch>
              <a:fillRect/>
            </a:stretch>
          </p:blipFill>
          <p:spPr>
            <a:xfrm>
              <a:off x="1330113" y="855462"/>
              <a:ext cx="6483774" cy="3756472"/>
            </a:xfrm>
            <a:prstGeom prst="rect">
              <a:avLst/>
            </a:prstGeom>
          </p:spPr>
        </p:pic>
        <p:sp>
          <p:nvSpPr>
            <p:cNvPr id="2" name="Rectangle 1">
              <a:extLst>
                <a:ext uri="{FF2B5EF4-FFF2-40B4-BE49-F238E27FC236}">
                  <a16:creationId xmlns:a16="http://schemas.microsoft.com/office/drawing/2014/main" id="{7F62AEF0-D943-3075-2733-E7E843D219B2}"/>
                </a:ext>
              </a:extLst>
            </p:cNvPr>
            <p:cNvSpPr/>
            <p:nvPr/>
          </p:nvSpPr>
          <p:spPr>
            <a:xfrm>
              <a:off x="1534886" y="973183"/>
              <a:ext cx="685800" cy="182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dirty="0">
                <a:solidFill>
                  <a:schemeClr val="bg1"/>
                </a:solidFill>
              </a:endParaRPr>
            </a:p>
          </p:txBody>
        </p:sp>
      </p:grpSp>
    </p:spTree>
    <p:extLst>
      <p:ext uri="{BB962C8B-B14F-4D97-AF65-F5344CB8AC3E}">
        <p14:creationId xmlns:p14="http://schemas.microsoft.com/office/powerpoint/2010/main" val="2099187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touching a screen with icons&#10;&#10;Description automatically generated">
            <a:extLst>
              <a:ext uri="{FF2B5EF4-FFF2-40B4-BE49-F238E27FC236}">
                <a16:creationId xmlns:a16="http://schemas.microsoft.com/office/drawing/2014/main" id="{4B6447D5-D00E-5EF0-4CC7-67168A2AE2D1}"/>
              </a:ext>
            </a:extLst>
          </p:cNvPr>
          <p:cNvPicPr>
            <a:picLocks noChangeAspect="1"/>
          </p:cNvPicPr>
          <p:nvPr/>
        </p:nvPicPr>
        <p:blipFill>
          <a:blip r:embed="rId2"/>
          <a:stretch>
            <a:fillRect/>
          </a:stretch>
        </p:blipFill>
        <p:spPr>
          <a:xfrm>
            <a:off x="3035560" y="761899"/>
            <a:ext cx="6108440" cy="3816321"/>
          </a:xfrm>
          <a:prstGeom prst="rect">
            <a:avLst/>
          </a:prstGeom>
        </p:spPr>
      </p:pic>
      <p:sp>
        <p:nvSpPr>
          <p:cNvPr id="2" name="TextBox 1">
            <a:extLst>
              <a:ext uri="{FF2B5EF4-FFF2-40B4-BE49-F238E27FC236}">
                <a16:creationId xmlns:a16="http://schemas.microsoft.com/office/drawing/2014/main" id="{05585076-FB6B-EB10-62DA-06E3F2C20ACE}"/>
              </a:ext>
            </a:extLst>
          </p:cNvPr>
          <p:cNvSpPr txBox="1"/>
          <p:nvPr/>
        </p:nvSpPr>
        <p:spPr>
          <a:xfrm>
            <a:off x="62202" y="761899"/>
            <a:ext cx="4858140" cy="707886"/>
          </a:xfrm>
          <a:prstGeom prst="rect">
            <a:avLst/>
          </a:prstGeom>
          <a:noFill/>
        </p:spPr>
        <p:txBody>
          <a:bodyPr wrap="square" rtlCol="0">
            <a:spAutoFit/>
          </a:bodyPr>
          <a:lstStyle/>
          <a:p>
            <a:r>
              <a:rPr lang="el-GR" sz="2000" dirty="0">
                <a:solidFill>
                  <a:schemeClr val="bg1"/>
                </a:solidFill>
              </a:rPr>
              <a:t>Διαχείρισης Ποιότητας και</a:t>
            </a:r>
          </a:p>
          <a:p>
            <a:r>
              <a:rPr lang="el-GR" sz="2000" dirty="0">
                <a:solidFill>
                  <a:schemeClr val="bg1"/>
                </a:solidFill>
              </a:rPr>
              <a:t>Ασφάλεια Πληροφοριών</a:t>
            </a:r>
          </a:p>
        </p:txBody>
      </p:sp>
    </p:spTree>
    <p:extLst>
      <p:ext uri="{BB962C8B-B14F-4D97-AF65-F5344CB8AC3E}">
        <p14:creationId xmlns:p14="http://schemas.microsoft.com/office/powerpoint/2010/main" val="2133298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a:xfrm>
            <a:off x="672998" y="245855"/>
            <a:ext cx="8143692" cy="345777"/>
          </a:xfrm>
        </p:spPr>
        <p:txBody>
          <a:bodyPr/>
          <a:lstStyle/>
          <a:p>
            <a:r>
              <a:rPr lang="el-GR" dirty="0">
                <a:ea typeface="Times New Roman" panose="02020603050405020304" pitchFamily="18" charset="0"/>
                <a:cs typeface="Times New Roman" panose="02020603050405020304" pitchFamily="18" charset="0"/>
              </a:rPr>
              <a:t>Επίδραση των </a:t>
            </a:r>
            <a:r>
              <a:rPr lang="el-GR" dirty="0">
                <a:effectLst/>
                <a:ea typeface="Times New Roman" panose="02020603050405020304" pitchFamily="18" charset="0"/>
                <a:cs typeface="Times New Roman" panose="02020603050405020304" pitchFamily="18" charset="0"/>
              </a:rPr>
              <a:t>Συστημάτων Ποιότητας στην Κυβερνοασφάλεια</a:t>
            </a:r>
            <a:endParaRPr lang="en-US" dirty="0"/>
          </a:p>
        </p:txBody>
      </p:sp>
      <p:sp>
        <p:nvSpPr>
          <p:cNvPr id="2" name="TextBox 1">
            <a:extLst>
              <a:ext uri="{FF2B5EF4-FFF2-40B4-BE49-F238E27FC236}">
                <a16:creationId xmlns:a16="http://schemas.microsoft.com/office/drawing/2014/main" id="{A6C9196F-50D8-7887-9A32-0FBE706D5855}"/>
              </a:ext>
            </a:extLst>
          </p:cNvPr>
          <p:cNvSpPr txBox="1"/>
          <p:nvPr/>
        </p:nvSpPr>
        <p:spPr>
          <a:xfrm>
            <a:off x="-427164" y="770786"/>
            <a:ext cx="9424327" cy="3831818"/>
          </a:xfrm>
          <a:prstGeom prst="rect">
            <a:avLst/>
          </a:prstGeom>
          <a:noFill/>
        </p:spPr>
        <p:txBody>
          <a:bodyPr wrap="square" rtlCol="0">
            <a:spAutoFit/>
          </a:bodyPr>
          <a:lstStyle/>
          <a:p>
            <a:pPr marL="857250" indent="-171450">
              <a:spcAft>
                <a:spcPts val="600"/>
              </a:spcAft>
              <a:buFont typeface="Wingdings" panose="05000000000000000000" pitchFamily="2" charset="2"/>
              <a:buChar char="ü"/>
            </a:pPr>
            <a:r>
              <a:rPr lang="el-GR" sz="1600" b="1"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Βελτιστοποίηση Διαδικασιών</a:t>
            </a:r>
            <a:endParaRPr lang="en-US" sz="1600" b="1" kern="1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1314450" lvl="1" indent="-171450">
              <a:spcAft>
                <a:spcPts val="600"/>
              </a:spcAft>
              <a:buFont typeface="Wingdings" panose="05000000000000000000" pitchFamily="2" charset="2"/>
              <a:buChar char="Ø"/>
            </a:pPr>
            <a:r>
              <a:rPr lang="el-GR" sz="1200"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Εφαρμόζοντας σωστές αρχές με ένα ΣΔΠ εξορθολογίζεται οι διαδικασίες κυβερνοασφάλειας.  Καθορισμός πρωτοκόλων ελέγχου, τυποποιημένες διαδικασίες, και εγκριτικές ροές διασφαλίζουν ότι οι μηχανισμοί κυβερνοασφάλειας έχουν αποτελεσματικότητα, συνέπεια και μικρότερο ποσοστό λάθους και ευπάθειας.</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971550" indent="-285750">
              <a:spcAft>
                <a:spcPts val="600"/>
              </a:spcAft>
              <a:buFont typeface="Wingdings" panose="05000000000000000000" pitchFamily="2" charset="2"/>
              <a:buChar char="ü"/>
            </a:pPr>
            <a:r>
              <a:rPr lang="el-GR" sz="1600" b="1" kern="150" dirty="0">
                <a:solidFill>
                  <a:srgbClr val="000000"/>
                </a:solidFill>
                <a:latin typeface="Calibri" panose="020F0502020204030204" pitchFamily="34" charset="0"/>
                <a:cs typeface="Times New Roman" panose="02020603050405020304" pitchFamily="18" charset="0"/>
              </a:rPr>
              <a:t>Διαχείριση Ρίσκου</a:t>
            </a:r>
            <a:endParaRPr lang="en-US" sz="1600" b="1" kern="150" dirty="0">
              <a:solidFill>
                <a:srgbClr val="000000"/>
              </a:solidFill>
              <a:latin typeface="Calibri" panose="020F0502020204030204" pitchFamily="34" charset="0"/>
              <a:cs typeface="Times New Roman" panose="02020603050405020304" pitchFamily="18" charset="0"/>
            </a:endParaRPr>
          </a:p>
          <a:p>
            <a:pPr marL="1428750" lvl="1" indent="-285750">
              <a:spcAft>
                <a:spcPts val="600"/>
              </a:spcAft>
              <a:buFont typeface="Wingdings" panose="05000000000000000000" pitchFamily="2" charset="2"/>
              <a:buChar char="Ø"/>
            </a:pPr>
            <a:r>
              <a:rPr lang="el-GR" sz="1200"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Οι μεθοδολογίες των ΣΔΠ εστιάζουν στη σωστή διαχείριση ρίσκου όπως εφαρμόζονται και στην Κυβερνοασφάλεια. Εφαρμόζοντας σωστές πολιτικές, αναγνωρίζουμε πιθανές ευπάθειες και απειλές, αξιολογούμε την επίδραση και τις επιπτώσεις και αναπτύσσουμε σωστή στρατηγική ασφάλειας.</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857250" indent="-171450">
              <a:spcAft>
                <a:spcPts val="600"/>
              </a:spcAft>
              <a:buFont typeface="Wingdings" panose="05000000000000000000" pitchFamily="2" charset="2"/>
              <a:buChar char="ü"/>
            </a:pPr>
            <a:r>
              <a:rPr lang="el-GR" sz="1600" b="1"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Συνεχής Βελτίωση</a:t>
            </a:r>
            <a:endParaRPr lang="en-US" sz="1600" b="1" kern="1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1314450" lvl="1" indent="-171450">
              <a:spcAft>
                <a:spcPts val="600"/>
              </a:spcAft>
              <a:buFont typeface="Wingdings" panose="05000000000000000000" pitchFamily="2" charset="2"/>
              <a:buChar char="Ø"/>
            </a:pPr>
            <a:r>
              <a:rPr lang="el-GR" sz="1200"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Ο πυρήνας ενός αποτελεσματικού ΣΔΠ είναι η συνεχής βελτίωση. Αυτό ακριβώς είναι και η βασική αρχή ενός αποτελεσματικού συστήματος κυβερνοασφάλειας.  Επαγρύπνηση, συνεχείς αξιολογήσεις, ανατροφοδότηση αποτελεσματικότητας και εκσυγχρονισμός είναι τα μόνα μας όπλα απέναντι στο συνεχώς μεταβαλλόμενο τοπίο κυβερνοσφάλειας.</a:t>
            </a:r>
          </a:p>
          <a:p>
            <a:pPr marL="857250" indent="-171450">
              <a:spcAft>
                <a:spcPts val="600"/>
              </a:spcAft>
              <a:buFont typeface="Wingdings" panose="05000000000000000000" pitchFamily="2" charset="2"/>
              <a:buChar char="ü"/>
            </a:pPr>
            <a:r>
              <a:rPr lang="el-GR" sz="1600" b="1"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Συμμόρφωση απέναντι σε Διεθνή Πρότυπα</a:t>
            </a:r>
            <a:endParaRPr lang="en-US" sz="1600" b="1" kern="1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1314450" lvl="1" indent="-171450">
              <a:spcAft>
                <a:spcPts val="600"/>
              </a:spcAft>
              <a:buFont typeface="Wingdings" panose="05000000000000000000" pitchFamily="2" charset="2"/>
              <a:buChar char="Ø"/>
            </a:pPr>
            <a:r>
              <a:rPr lang="el-GR" sz="1200"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 εφαρμογή σε ένα Οργανισμό Διεθνών Προτύπων όπως είναι το </a:t>
            </a:r>
            <a:r>
              <a:rPr lang="en-US" sz="1200"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ISO</a:t>
            </a:r>
            <a:r>
              <a:rPr lang="el-GR" sz="1200"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9001 και το </a:t>
            </a:r>
            <a:r>
              <a:rPr lang="en-US" sz="1200"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ISO</a:t>
            </a:r>
            <a:r>
              <a:rPr lang="el-GR" sz="1200" kern="1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27001, διασφαλίζουν κατ’ελάχιστο, ότι ο Οργανισμος είναι ευαισθητοποιημένος απέναντι στις προκλήσεις που αντιμετωπίζει, έχει αναγνωρίσει τους κινδύνους και τις απειλές που αντιμετωπίζει και έχει δεσμευτεί απέναντι στο οικοσύστημα των συνεργατών και πελατών του.</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56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touching a screen with icons&#10;&#10;Description automatically generated">
            <a:extLst>
              <a:ext uri="{FF2B5EF4-FFF2-40B4-BE49-F238E27FC236}">
                <a16:creationId xmlns:a16="http://schemas.microsoft.com/office/drawing/2014/main" id="{4B6447D5-D00E-5EF0-4CC7-67168A2AE2D1}"/>
              </a:ext>
            </a:extLst>
          </p:cNvPr>
          <p:cNvPicPr>
            <a:picLocks noChangeAspect="1"/>
          </p:cNvPicPr>
          <p:nvPr/>
        </p:nvPicPr>
        <p:blipFill>
          <a:blip r:embed="rId2"/>
          <a:stretch>
            <a:fillRect/>
          </a:stretch>
        </p:blipFill>
        <p:spPr>
          <a:xfrm>
            <a:off x="3035560" y="761899"/>
            <a:ext cx="6108440" cy="3816321"/>
          </a:xfrm>
          <a:prstGeom prst="rect">
            <a:avLst/>
          </a:prstGeom>
        </p:spPr>
      </p:pic>
      <p:sp>
        <p:nvSpPr>
          <p:cNvPr id="2" name="TextBox 1">
            <a:extLst>
              <a:ext uri="{FF2B5EF4-FFF2-40B4-BE49-F238E27FC236}">
                <a16:creationId xmlns:a16="http://schemas.microsoft.com/office/drawing/2014/main" id="{05585076-FB6B-EB10-62DA-06E3F2C20ACE}"/>
              </a:ext>
            </a:extLst>
          </p:cNvPr>
          <p:cNvSpPr txBox="1"/>
          <p:nvPr/>
        </p:nvSpPr>
        <p:spPr>
          <a:xfrm>
            <a:off x="62202" y="761899"/>
            <a:ext cx="2511181" cy="2246769"/>
          </a:xfrm>
          <a:prstGeom prst="rect">
            <a:avLst/>
          </a:prstGeom>
          <a:noFill/>
        </p:spPr>
        <p:txBody>
          <a:bodyPr wrap="square" rtlCol="0">
            <a:spAutoFit/>
          </a:bodyPr>
          <a:lstStyle/>
          <a:p>
            <a:r>
              <a:rPr lang="el-GR" sz="2800" dirty="0">
                <a:solidFill>
                  <a:schemeClr val="bg1"/>
                </a:solidFill>
              </a:rPr>
              <a:t>Ασφάλεια Συστημάτων και Πληροφοριών</a:t>
            </a:r>
          </a:p>
          <a:p>
            <a:r>
              <a:rPr lang="el-GR" sz="2800" dirty="0">
                <a:solidFill>
                  <a:schemeClr val="bg1"/>
                </a:solidFill>
              </a:rPr>
              <a:t>Ορισμοί</a:t>
            </a:r>
          </a:p>
        </p:txBody>
      </p:sp>
    </p:spTree>
    <p:extLst>
      <p:ext uri="{BB962C8B-B14F-4D97-AF65-F5344CB8AC3E}">
        <p14:creationId xmlns:p14="http://schemas.microsoft.com/office/powerpoint/2010/main" val="3123635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a:xfrm>
            <a:off x="1250302" y="245855"/>
            <a:ext cx="7566388" cy="345777"/>
          </a:xfrm>
        </p:spPr>
        <p:txBody>
          <a:bodyPr/>
          <a:lstStyle/>
          <a:p>
            <a:r>
              <a:rPr lang="el-GR" dirty="0">
                <a:effectLst/>
                <a:ea typeface="Times New Roman" panose="02020603050405020304" pitchFamily="18" charset="0"/>
                <a:cs typeface="Times New Roman" panose="02020603050405020304" pitchFamily="18" charset="0"/>
              </a:rPr>
              <a:t>Στοιχεία Ποιότητας σε ένα Σύστημα Κυβερνοασφάλειας</a:t>
            </a:r>
            <a:endParaRPr lang="en-US" dirty="0"/>
          </a:p>
        </p:txBody>
      </p:sp>
      <p:sp>
        <p:nvSpPr>
          <p:cNvPr id="2" name="TextBox 1">
            <a:extLst>
              <a:ext uri="{FF2B5EF4-FFF2-40B4-BE49-F238E27FC236}">
                <a16:creationId xmlns:a16="http://schemas.microsoft.com/office/drawing/2014/main" id="{4D55CBB4-D1A9-C361-96AD-33FFEF66DB6C}"/>
              </a:ext>
            </a:extLst>
          </p:cNvPr>
          <p:cNvSpPr txBox="1"/>
          <p:nvPr/>
        </p:nvSpPr>
        <p:spPr>
          <a:xfrm>
            <a:off x="-354525" y="736485"/>
            <a:ext cx="9498526" cy="4370427"/>
          </a:xfrm>
          <a:prstGeom prst="rect">
            <a:avLst/>
          </a:prstGeom>
          <a:noFill/>
        </p:spPr>
        <p:txBody>
          <a:bodyPr wrap="square" rtlCol="0">
            <a:spAutoFit/>
          </a:bodyPr>
          <a:lstStyle>
            <a:defPPr>
              <a:defRPr lang="en-US"/>
            </a:defPPr>
            <a:lvl1pPr marL="857250" indent="-171450">
              <a:spcAft>
                <a:spcPts val="800"/>
              </a:spcAft>
              <a:buFont typeface="Wingdings" panose="05000000000000000000" pitchFamily="2" charset="2"/>
              <a:buChar char="ü"/>
              <a:defRPr sz="1600" b="1" kern="1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defRPr>
            </a:lvl1pPr>
            <a:lvl2pPr marL="1314450" lvl="1" indent="-171450">
              <a:spcAft>
                <a:spcPts val="800"/>
              </a:spcAft>
              <a:buFont typeface="Wingdings" panose="05000000000000000000" pitchFamily="2" charset="2"/>
              <a:buChar char="Ø"/>
              <a:defRPr sz="1100" kern="1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defRPr>
            </a:lvl2pPr>
          </a:lstStyle>
          <a:p>
            <a:pPr>
              <a:spcAft>
                <a:spcPts val="600"/>
              </a:spcAft>
            </a:pPr>
            <a:r>
              <a:rPr lang="en-US" dirty="0"/>
              <a:t> </a:t>
            </a:r>
            <a:r>
              <a:rPr lang="el-GR" dirty="0"/>
              <a:t>Έλεγχος Προσβάσεων</a:t>
            </a:r>
            <a:endParaRPr lang="en-US" dirty="0"/>
          </a:p>
          <a:p>
            <a:pPr lvl="1">
              <a:spcAft>
                <a:spcPts val="600"/>
              </a:spcAft>
              <a:buFont typeface="Wingdings" panose="05000000000000000000" pitchFamily="2" charset="2"/>
              <a:buChar char="§"/>
            </a:pPr>
            <a:r>
              <a:rPr lang="el-GR" sz="1200" b="0" dirty="0"/>
              <a:t>Η πρόσβαση σε εξουσιοδοτημένους υπαλλήλους. Ποιοτικά συστήματα κυβερνοασφάλειας εφαρμόζουν ισχυρούς μηχανισμούς ελέγχους πρόσβασης, όπως αυθεντικοποίηση πολλαπλών παραγόντων (</a:t>
            </a:r>
            <a:r>
              <a:rPr lang="en-US" sz="1200" b="0" dirty="0"/>
              <a:t>multi</a:t>
            </a:r>
            <a:r>
              <a:rPr lang="el-GR" sz="1200" b="0" dirty="0"/>
              <a:t>-</a:t>
            </a:r>
            <a:r>
              <a:rPr lang="en-US" sz="1200" b="0" dirty="0"/>
              <a:t>factor authentication and privilege user management</a:t>
            </a:r>
            <a:r>
              <a:rPr lang="el-GR" sz="1200" b="0" dirty="0"/>
              <a:t>.</a:t>
            </a:r>
            <a:endParaRPr lang="en-US" sz="1200" b="0" dirty="0"/>
          </a:p>
          <a:p>
            <a:pPr>
              <a:spcAft>
                <a:spcPts val="600"/>
              </a:spcAft>
            </a:pPr>
            <a:r>
              <a:rPr lang="en-US" dirty="0"/>
              <a:t> </a:t>
            </a:r>
            <a:r>
              <a:rPr lang="el-GR" dirty="0"/>
              <a:t>Κρυπτογράφηση Δεδομένων</a:t>
            </a:r>
            <a:r>
              <a:rPr lang="el-GR" b="0" dirty="0"/>
              <a:t> </a:t>
            </a:r>
            <a:endParaRPr lang="en-US" b="0" dirty="0"/>
          </a:p>
          <a:p>
            <a:pPr lvl="1">
              <a:spcAft>
                <a:spcPts val="600"/>
              </a:spcAft>
              <a:buFont typeface="Wingdings" panose="05000000000000000000" pitchFamily="2" charset="2"/>
              <a:buChar char="§"/>
            </a:pPr>
            <a:r>
              <a:rPr lang="el-GR" sz="1200" b="0" dirty="0"/>
              <a:t>Εφαρμογή ισχυρών αλγορίθμων κρυπτογράφησης στα δεδομένα για να παραμείνουν άθικτα σε περίπτωση υποκλοπής</a:t>
            </a:r>
            <a:endParaRPr lang="en-US" sz="1200" b="0" dirty="0"/>
          </a:p>
          <a:p>
            <a:pPr>
              <a:spcAft>
                <a:spcPts val="600"/>
              </a:spcAft>
            </a:pPr>
            <a:r>
              <a:rPr lang="el-GR" dirty="0"/>
              <a:t>Ανίχνευση και παρεμπόδιση παραβίασης</a:t>
            </a:r>
            <a:endParaRPr lang="en-US" dirty="0"/>
          </a:p>
          <a:p>
            <a:pPr lvl="1">
              <a:spcAft>
                <a:spcPts val="600"/>
              </a:spcAft>
              <a:buFont typeface="Wingdings" panose="05000000000000000000" pitchFamily="2" charset="2"/>
              <a:buChar char="§"/>
            </a:pPr>
            <a:r>
              <a:rPr lang="el-GR" sz="1200" dirty="0"/>
              <a:t>εφαρμογή ισχυρών μηχανισμών για συνεχή διερεύνηση,  αναγνώριση και έγκαιρη αντιμετώπιση ύποπτης δραστηριότητας.</a:t>
            </a:r>
            <a:endParaRPr lang="en-US" sz="1200" dirty="0"/>
          </a:p>
          <a:p>
            <a:pPr>
              <a:spcAft>
                <a:spcPts val="600"/>
              </a:spcAft>
            </a:pPr>
            <a:r>
              <a:rPr lang="el-GR" dirty="0"/>
              <a:t>Αντιμετώπιση Περιστατικού</a:t>
            </a:r>
            <a:endParaRPr lang="en-US" dirty="0"/>
          </a:p>
          <a:p>
            <a:pPr lvl="1">
              <a:spcAft>
                <a:spcPts val="600"/>
              </a:spcAft>
              <a:buFont typeface="Wingdings" panose="05000000000000000000" pitchFamily="2" charset="2"/>
              <a:buChar char="§"/>
            </a:pPr>
            <a:r>
              <a:rPr lang="el-GR" sz="1200" dirty="0"/>
              <a:t>Ο καθορισμός συγκεκριμένου πλάνου απόκρισης. Στοιχεία ποιότητας περιλαμβάνουν καθορισμένα πρωτόκολα αναγνώρισης, περιορισμού, εξολόθρευσης, ανάκτησης αλλά και εκπαίδευσης από περιστατικά ασφάλειας.</a:t>
            </a:r>
            <a:endParaRPr lang="en-US" sz="1200" dirty="0"/>
          </a:p>
          <a:p>
            <a:pPr>
              <a:spcAft>
                <a:spcPts val="600"/>
              </a:spcAft>
            </a:pPr>
            <a:r>
              <a:rPr lang="el-GR" dirty="0"/>
              <a:t>Συνεχείς Επιθεωρήσεις και Έλεγχοι</a:t>
            </a:r>
            <a:endParaRPr lang="en-US" dirty="0"/>
          </a:p>
          <a:p>
            <a:pPr lvl="1">
              <a:spcAft>
                <a:spcPts val="600"/>
              </a:spcAft>
              <a:buFont typeface="Wingdings" panose="05000000000000000000" pitchFamily="2" charset="2"/>
              <a:buChar char="§"/>
            </a:pPr>
            <a:r>
              <a:rPr lang="el-GR" sz="1200" dirty="0"/>
              <a:t>Τα ποιοτικά συστήματα κυβερνοασφάλειας ελέγχονται τακτικά, τόσο από τον εσωτερικό έλεγχο του Οργανισμού όσο και από ανεξάρτητους εξωτερικούς επιθεωρητές. Παράλληλα γίνονται τακτικοί έλεγχοι παρείσδυσης των συστημάτων. Με τον τρόπο αυτό αναγνωρίζονται έγκαιρα ευπάθειες, αδυναμίες και πιθανές απειλές του Οργανισμού και εφαρμόζονται σωστές στρατηγικές και τακτικές επίλυσης.</a:t>
            </a:r>
            <a:endParaRPr lang="en-US" sz="1200" dirty="0"/>
          </a:p>
          <a:p>
            <a:pPr>
              <a:spcAft>
                <a:spcPts val="600"/>
              </a:spcAft>
            </a:pPr>
            <a:endParaRPr lang="en-US" dirty="0"/>
          </a:p>
        </p:txBody>
      </p:sp>
    </p:spTree>
    <p:extLst>
      <p:ext uri="{BB962C8B-B14F-4D97-AF65-F5344CB8AC3E}">
        <p14:creationId xmlns:p14="http://schemas.microsoft.com/office/powerpoint/2010/main" val="2893777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a:xfrm>
            <a:off x="966651" y="245855"/>
            <a:ext cx="7850039" cy="345777"/>
          </a:xfrm>
        </p:spPr>
        <p:txBody>
          <a:bodyPr/>
          <a:lstStyle/>
          <a:p>
            <a:r>
              <a:rPr lang="el-GR" dirty="0"/>
              <a:t>Ποιότητα και Ασφάλεια: Δύο Έννοιες, Ένα Αποτέλεσμα</a:t>
            </a:r>
            <a:endParaRPr lang="en-US" dirty="0"/>
          </a:p>
        </p:txBody>
      </p:sp>
      <p:sp>
        <p:nvSpPr>
          <p:cNvPr id="5" name="TextBox 4">
            <a:extLst>
              <a:ext uri="{FF2B5EF4-FFF2-40B4-BE49-F238E27FC236}">
                <a16:creationId xmlns:a16="http://schemas.microsoft.com/office/drawing/2014/main" id="{A45546BA-09C7-C5BA-8AAB-847D073FEF87}"/>
              </a:ext>
            </a:extLst>
          </p:cNvPr>
          <p:cNvSpPr txBox="1"/>
          <p:nvPr/>
        </p:nvSpPr>
        <p:spPr>
          <a:xfrm>
            <a:off x="364822" y="806762"/>
            <a:ext cx="8576703" cy="4116640"/>
          </a:xfrm>
          <a:prstGeom prst="rect">
            <a:avLst/>
          </a:prstGeom>
          <a:noFill/>
        </p:spPr>
        <p:txBody>
          <a:bodyPr wrap="square" rtlCol="0">
            <a:spAutoFit/>
          </a:bodyPr>
          <a:lstStyle/>
          <a:p>
            <a:pPr marL="171450" indent="-171450">
              <a:spcAft>
                <a:spcPts val="600"/>
              </a:spcAft>
              <a:buFont typeface="Wingdings" panose="05000000000000000000" pitchFamily="2" charset="2"/>
              <a:buChar char="ü"/>
            </a:pPr>
            <a:r>
              <a:rPr lang="el-GR"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Κοινός Στόχος</a:t>
            </a:r>
            <a:endPar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628650" lvl="1" indent="-171450">
              <a:spcAft>
                <a:spcPts val="600"/>
              </a:spcAft>
              <a:buFont typeface="Wingdings" panose="05000000000000000000" pitchFamily="2" charset="2"/>
              <a:buChar char="§"/>
            </a:pPr>
            <a:r>
              <a:rPr lang="el-G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Βελτίωση των διαδικασιών και της λειτουργίας του Οργανισμού. Ένα ΣΔΠ όπως το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ISO</a:t>
            </a:r>
            <a:r>
              <a:rPr lang="el-G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9001 εστιάζει στην ποιότητα προϊόντων και υπηρεσιών, ενώ ένα ΣΔΑΠ όπως είναι το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ISO</a:t>
            </a:r>
            <a:r>
              <a:rPr lang="el-G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27001 εφαρμόζει πολιτικές για την ασφάλεια των πόρων του Οργανισμού. Αμφότερα συνεισφέρουν στην συνολική αποτελεσματικότητα του Οργανισμού.</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600"/>
              </a:spcAft>
              <a:buFont typeface="Wingdings" panose="05000000000000000000" pitchFamily="2" charset="2"/>
              <a:buChar char="ü"/>
            </a:pPr>
            <a:r>
              <a:rPr lang="el-GR"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Διαχείριση Κινδύνων</a:t>
            </a:r>
            <a:endPar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628650" lvl="1" indent="-171450">
              <a:spcAft>
                <a:spcPts val="600"/>
              </a:spcAft>
              <a:buFont typeface="Wingdings" panose="05000000000000000000" pitchFamily="2" charset="2"/>
              <a:buChar cha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ISO</a:t>
            </a:r>
            <a:r>
              <a:rPr lang="el-G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9001 αναγνωρίζει και αντιμετωπίζει κινδύνους που απειλούν να επηρρεάσουν την ποιότητα των παρεχόμενων προϊόντων και υπηρεσιών, ενώ το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ISO</a:t>
            </a:r>
            <a:r>
              <a:rPr lang="el-G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27001, εστιάζει στην ασφάλεια πληροφοριών και κατ’επέκταση του Οργανισμού. Στις διαδικασίες αυτές υπάρχουν κοινά σημεία, ενώ μια ολιστική αναγνώριση και αντιμετώπιση προσφέρει αυξημένη ποιότητα και βελτιστοποίηση πόρων για τον Οργανισμό.</a:t>
            </a:r>
          </a:p>
          <a:p>
            <a:pPr marL="285750" indent="-285750">
              <a:spcAft>
                <a:spcPts val="600"/>
              </a:spcAft>
              <a:buFont typeface="Wingdings" panose="05000000000000000000" pitchFamily="2" charset="2"/>
              <a:buChar char="ü"/>
            </a:pPr>
            <a:r>
              <a:rPr lang="el-GR" sz="1600" b="1" kern="100" dirty="0">
                <a:effectLst/>
                <a:latin typeface="Calibri" panose="020F0502020204030204" pitchFamily="34" charset="0"/>
                <a:ea typeface="Calibri" panose="020F0502020204030204" pitchFamily="34" charset="0"/>
                <a:cs typeface="Times New Roman" panose="02020603050405020304" pitchFamily="18" charset="0"/>
              </a:rPr>
              <a:t>Τεκμηρίωση και Διαδικασίες</a:t>
            </a:r>
            <a:endParaRPr lang="en-US" sz="1600" b="1" kern="100" dirty="0">
              <a:latin typeface="Calibri" panose="020F0502020204030204" pitchFamily="34" charset="0"/>
              <a:ea typeface="Calibri" panose="020F0502020204030204" pitchFamily="34" charset="0"/>
              <a:cs typeface="Times New Roman" panose="02020603050405020304" pitchFamily="18" charset="0"/>
            </a:endParaRPr>
          </a:p>
          <a:p>
            <a:pPr marL="628650" lvl="1" indent="-171450">
              <a:spcAft>
                <a:spcPts val="600"/>
              </a:spcAft>
              <a:buFont typeface="Wingdings" panose="05000000000000000000" pitchFamily="2" charset="2"/>
              <a:buChar char="§"/>
            </a:pPr>
            <a:r>
              <a:rPr lang="el-GR" sz="1200" kern="100" dirty="0">
                <a:effectLst/>
                <a:latin typeface="Calibri" panose="020F0502020204030204" pitchFamily="34" charset="0"/>
                <a:ea typeface="Calibri" panose="020F0502020204030204" pitchFamily="34" charset="0"/>
                <a:cs typeface="Times New Roman" panose="02020603050405020304" pitchFamily="18" charset="0"/>
              </a:rPr>
              <a:t>Σωστή μεθοδολογία τεκμηρίωσης και διαδικασίες απαιτούνται και από τα δύο συστήματα. Όταν είναι κοινή, έχουμε ενοποίηση και εξοικονόμηση πόρων.</a:t>
            </a:r>
          </a:p>
          <a:p>
            <a:pPr marL="171450" indent="-171450">
              <a:spcAft>
                <a:spcPts val="600"/>
              </a:spcAft>
              <a:buFont typeface="Wingdings" panose="05000000000000000000" pitchFamily="2" charset="2"/>
              <a:buChar char="ü"/>
            </a:pPr>
            <a:r>
              <a:rPr lang="el-GR" sz="1600" b="1" kern="100" dirty="0">
                <a:effectLst/>
                <a:latin typeface="Calibri" panose="020F0502020204030204" pitchFamily="34" charset="0"/>
                <a:ea typeface="Calibri" panose="020F0502020204030204" pitchFamily="34" charset="0"/>
                <a:cs typeface="Times New Roman" panose="02020603050405020304" pitchFamily="18" charset="0"/>
              </a:rPr>
              <a:t>Συνεχής Βελτίωση</a:t>
            </a:r>
            <a:endParaRPr lang="en-US" sz="1200" b="1" kern="100" dirty="0">
              <a:latin typeface="Calibri" panose="020F0502020204030204" pitchFamily="34" charset="0"/>
              <a:ea typeface="Calibri" panose="020F0502020204030204" pitchFamily="34" charset="0"/>
              <a:cs typeface="Times New Roman" panose="02020603050405020304" pitchFamily="18" charset="0"/>
            </a:endParaRPr>
          </a:p>
          <a:p>
            <a:pPr marL="628650" lvl="1" indent="-171450">
              <a:spcAft>
                <a:spcPts val="600"/>
              </a:spcAft>
              <a:buFont typeface="Wingdings" panose="05000000000000000000" pitchFamily="2" charset="2"/>
              <a:buChar char="§"/>
            </a:pPr>
            <a:r>
              <a:rPr lang="el-GR" sz="1200" kern="100" dirty="0">
                <a:effectLst/>
                <a:latin typeface="Calibri" panose="020F0502020204030204" pitchFamily="34" charset="0"/>
                <a:ea typeface="Calibri" panose="020F0502020204030204" pitchFamily="34" charset="0"/>
                <a:cs typeface="Times New Roman" panose="02020603050405020304" pitchFamily="18" charset="0"/>
              </a:rPr>
              <a:t>Είναι αναγνωρισμένος έλεγχος και στα δύο συστήματα.</a:t>
            </a:r>
          </a:p>
          <a:p>
            <a:pPr>
              <a:lnSpc>
                <a:spcPct val="107000"/>
              </a:lnSpc>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9837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a:xfrm>
            <a:off x="1324051" y="245855"/>
            <a:ext cx="7492639" cy="345777"/>
          </a:xfrm>
        </p:spPr>
        <p:txBody>
          <a:bodyPr/>
          <a:lstStyle/>
          <a:p>
            <a:r>
              <a:rPr lang="el-GR" dirty="0"/>
              <a:t>Ποιότητα και Ασφάλεια: Δύο Έννοιες, Ένα Αποτέλεσμα</a:t>
            </a:r>
            <a:endParaRPr lang="en-US" dirty="0"/>
          </a:p>
        </p:txBody>
      </p:sp>
      <p:sp>
        <p:nvSpPr>
          <p:cNvPr id="2" name="TextBox 1">
            <a:extLst>
              <a:ext uri="{FF2B5EF4-FFF2-40B4-BE49-F238E27FC236}">
                <a16:creationId xmlns:a16="http://schemas.microsoft.com/office/drawing/2014/main" id="{88663872-2AA1-A035-9BBC-EF92D893D0FF}"/>
              </a:ext>
            </a:extLst>
          </p:cNvPr>
          <p:cNvSpPr txBox="1"/>
          <p:nvPr/>
        </p:nvSpPr>
        <p:spPr>
          <a:xfrm>
            <a:off x="271185" y="781008"/>
            <a:ext cx="8471002" cy="3447098"/>
          </a:xfrm>
          <a:prstGeom prst="rect">
            <a:avLst/>
          </a:prstGeom>
          <a:noFill/>
        </p:spPr>
        <p:txBody>
          <a:bodyPr wrap="square" rtlCol="0">
            <a:spAutoFit/>
          </a:bodyPr>
          <a:lstStyle/>
          <a:p>
            <a:pPr marL="171450" indent="-171450">
              <a:spcAft>
                <a:spcPts val="600"/>
              </a:spcAft>
              <a:buFont typeface="Wingdings" panose="05000000000000000000" pitchFamily="2" charset="2"/>
              <a:buChar char="ü"/>
            </a:pPr>
            <a:r>
              <a:rPr lang="el-GR" sz="1600" b="1" dirty="0"/>
              <a:t>Εκπαίδευση και Επιμόρφωση</a:t>
            </a:r>
            <a:endParaRPr lang="en-US" sz="1200" b="1" dirty="0"/>
          </a:p>
          <a:p>
            <a:pPr marL="628650" lvl="1" indent="-171450">
              <a:spcAft>
                <a:spcPts val="600"/>
              </a:spcAft>
              <a:buFont typeface="Wingdings" panose="05000000000000000000" pitchFamily="2" charset="2"/>
              <a:buChar char="§"/>
            </a:pPr>
            <a:r>
              <a:rPr lang="el-GR" sz="1200" dirty="0"/>
              <a:t>Στο κέντρο όλων των συστημάτων είναι ο άνθρωπος. Σωστή επιμόρφωση και κοινές εκπαιδεύσεις, βοηθούν την αποτελεσματικότερη εργασία των εργαζομένων.</a:t>
            </a:r>
          </a:p>
          <a:p>
            <a:pPr marL="171450" indent="-171450">
              <a:spcAft>
                <a:spcPts val="600"/>
              </a:spcAft>
              <a:buFont typeface="Wingdings" panose="05000000000000000000" pitchFamily="2" charset="2"/>
              <a:buChar char="ü"/>
            </a:pPr>
            <a:r>
              <a:rPr lang="el-GR" sz="1600" b="1" dirty="0"/>
              <a:t>Διαχείριση Προμηθευτών</a:t>
            </a:r>
            <a:endParaRPr lang="en-US" sz="1600" b="1" dirty="0"/>
          </a:p>
          <a:p>
            <a:pPr marL="628650" lvl="1" indent="-171450">
              <a:spcAft>
                <a:spcPts val="600"/>
              </a:spcAft>
              <a:buFont typeface="Wingdings" panose="05000000000000000000" pitchFamily="2" charset="2"/>
              <a:buChar char="§"/>
            </a:pPr>
            <a:r>
              <a:rPr lang="el-GR" sz="1200" dirty="0"/>
              <a:t>Αμφότερα συστήματα στοχεύουν στη διαχείριση των προμηθευτών και συνεργατών, για τη διασφάλιση τόσο της ασφάλειας πληροφοριών όσο και της ποιότητας υπηρεσιών.</a:t>
            </a:r>
          </a:p>
          <a:p>
            <a:pPr marL="171450" indent="-171450">
              <a:spcAft>
                <a:spcPts val="600"/>
              </a:spcAft>
              <a:buFont typeface="Wingdings" panose="05000000000000000000" pitchFamily="2" charset="2"/>
              <a:buChar char="ü"/>
            </a:pPr>
            <a:r>
              <a:rPr lang="el-GR" sz="1600" b="1" dirty="0"/>
              <a:t>Έλεγχοι και Επιθεωρήσεις</a:t>
            </a:r>
            <a:endParaRPr lang="en-US" sz="1600" b="1" dirty="0"/>
          </a:p>
          <a:p>
            <a:pPr marL="628650" lvl="1" indent="-171450">
              <a:spcAft>
                <a:spcPts val="600"/>
              </a:spcAft>
              <a:buFont typeface="Wingdings" panose="05000000000000000000" pitchFamily="2" charset="2"/>
              <a:buChar char="§"/>
            </a:pPr>
            <a:r>
              <a:rPr lang="el-GR" sz="1200" dirty="0"/>
              <a:t>Όταν οι έλεγχοι και οι επιθεωρήσεις γίνονται ταυτόχρονα και στα δύο συστήματα, αναγνωρίζονται πιθανά κενά ή αποκλίσεις και αντιμετωπίζονται ανάλογα και έγκαιρα.</a:t>
            </a:r>
          </a:p>
          <a:p>
            <a:pPr marL="171450" indent="-171450">
              <a:spcAft>
                <a:spcPts val="600"/>
              </a:spcAft>
              <a:buFont typeface="Wingdings" panose="05000000000000000000" pitchFamily="2" charset="2"/>
              <a:buChar char="ü"/>
            </a:pPr>
            <a:r>
              <a:rPr lang="el-GR" sz="1600" b="1" dirty="0"/>
              <a:t>Ικανοποίηση και Εμπιστοσύνη Πελατών</a:t>
            </a:r>
            <a:endParaRPr lang="en-US" sz="1200" b="1" dirty="0"/>
          </a:p>
          <a:p>
            <a:pPr marL="628650" lvl="1" indent="-171450">
              <a:spcAft>
                <a:spcPts val="600"/>
              </a:spcAft>
              <a:buFont typeface="Wingdings" panose="05000000000000000000" pitchFamily="2" charset="2"/>
              <a:buChar char="§"/>
            </a:pPr>
            <a:r>
              <a:rPr lang="el-GR" sz="1200" dirty="0"/>
              <a:t>Ο στόχος κάθε Οργανισμού είναι η διατήρηση σε υψηλά επίπεδα της ικανοποίησης και της εμπιστοσύνης των πελατών του, στο όποιο αμφότερα συστήματα συνδράμουν.</a:t>
            </a:r>
          </a:p>
          <a:p>
            <a:endParaRPr lang="en-US" dirty="0"/>
          </a:p>
        </p:txBody>
      </p:sp>
    </p:spTree>
    <p:extLst>
      <p:ext uri="{BB962C8B-B14F-4D97-AF65-F5344CB8AC3E}">
        <p14:creationId xmlns:p14="http://schemas.microsoft.com/office/powerpoint/2010/main" val="1779651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p:txBody>
          <a:bodyPr/>
          <a:lstStyle/>
          <a:p>
            <a:r>
              <a:rPr lang="el-GR" sz="2800" dirty="0"/>
              <a:t>Στο Κέντρο Όλων Είναι ο Άνθρωπος</a:t>
            </a:r>
            <a:endParaRPr lang="en-US" sz="2800" dirty="0"/>
          </a:p>
        </p:txBody>
      </p:sp>
      <p:pic>
        <p:nvPicPr>
          <p:cNvPr id="5" name="Picture 4" descr="A group of people with a dart and a dartboard&#10;&#10;Description automatically generated">
            <a:extLst>
              <a:ext uri="{FF2B5EF4-FFF2-40B4-BE49-F238E27FC236}">
                <a16:creationId xmlns:a16="http://schemas.microsoft.com/office/drawing/2014/main" id="{6A11573A-8B91-A57F-10E6-E416531B1800}"/>
              </a:ext>
            </a:extLst>
          </p:cNvPr>
          <p:cNvPicPr>
            <a:picLocks noChangeAspect="1"/>
          </p:cNvPicPr>
          <p:nvPr/>
        </p:nvPicPr>
        <p:blipFill>
          <a:blip r:embed="rId2"/>
          <a:stretch>
            <a:fillRect/>
          </a:stretch>
        </p:blipFill>
        <p:spPr>
          <a:xfrm>
            <a:off x="4971914" y="1657350"/>
            <a:ext cx="2505075" cy="1828800"/>
          </a:xfrm>
          <a:prstGeom prst="rect">
            <a:avLst/>
          </a:prstGeom>
        </p:spPr>
      </p:pic>
    </p:spTree>
    <p:extLst>
      <p:ext uri="{BB962C8B-B14F-4D97-AF65-F5344CB8AC3E}">
        <p14:creationId xmlns:p14="http://schemas.microsoft.com/office/powerpoint/2010/main" val="2477472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69AACA2-180B-F69D-7603-35CD224AB79A}"/>
              </a:ext>
            </a:extLst>
          </p:cNvPr>
          <p:cNvSpPr>
            <a:spLocks noGrp="1"/>
          </p:cNvSpPr>
          <p:nvPr>
            <p:ph type="title"/>
          </p:nvPr>
        </p:nvSpPr>
        <p:spPr>
          <a:xfrm>
            <a:off x="771525" y="1475449"/>
            <a:ext cx="1971675" cy="1910443"/>
          </a:xfrm>
          <a:noFill/>
        </p:spPr>
        <p:txBody>
          <a:bodyPr vert="horz" lIns="91440" tIns="45720" rIns="91440" bIns="45720" rtlCol="0" anchor="ctr">
            <a:normAutofit/>
          </a:bodyPr>
          <a:lstStyle/>
          <a:p>
            <a:pPr algn="ctr" defTabSz="914400"/>
            <a:r>
              <a:rPr lang="en-US" sz="2700" kern="1200">
                <a:solidFill>
                  <a:srgbClr val="FFFFFF"/>
                </a:solidFill>
                <a:latin typeface="+mj-lt"/>
                <a:ea typeface="+mj-ea"/>
                <a:cs typeface="+mj-cs"/>
              </a:rPr>
              <a:t>Απορίες / Ερωτήσεις</a:t>
            </a:r>
          </a:p>
        </p:txBody>
      </p:sp>
      <p:pic>
        <p:nvPicPr>
          <p:cNvPr id="2" name="Picture 1">
            <a:extLst>
              <a:ext uri="{FF2B5EF4-FFF2-40B4-BE49-F238E27FC236}">
                <a16:creationId xmlns:a16="http://schemas.microsoft.com/office/drawing/2014/main" id="{4EF62D2C-A190-09E5-E25B-1FC5EFD82C87}"/>
              </a:ext>
            </a:extLst>
          </p:cNvPr>
          <p:cNvPicPr>
            <a:picLocks noChangeAspect="1"/>
          </p:cNvPicPr>
          <p:nvPr/>
        </p:nvPicPr>
        <p:blipFill>
          <a:blip r:embed="rId2"/>
          <a:stretch>
            <a:fillRect/>
          </a:stretch>
        </p:blipFill>
        <p:spPr>
          <a:xfrm>
            <a:off x="5170441" y="940505"/>
            <a:ext cx="2299341" cy="2980330"/>
          </a:xfrm>
          <a:prstGeom prst="rect">
            <a:avLst/>
          </a:prstGeom>
        </p:spPr>
      </p:pic>
    </p:spTree>
    <p:extLst>
      <p:ext uri="{BB962C8B-B14F-4D97-AF65-F5344CB8AC3E}">
        <p14:creationId xmlns:p14="http://schemas.microsoft.com/office/powerpoint/2010/main" val="4066461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354276-D1A9-9293-E39B-FEF19F7D3143}"/>
              </a:ext>
            </a:extLst>
          </p:cNvPr>
          <p:cNvSpPr txBox="1"/>
          <p:nvPr/>
        </p:nvSpPr>
        <p:spPr>
          <a:xfrm>
            <a:off x="-1" y="1925780"/>
            <a:ext cx="9144001" cy="523220"/>
          </a:xfrm>
          <a:prstGeom prst="rect">
            <a:avLst/>
          </a:prstGeom>
          <a:noFill/>
        </p:spPr>
        <p:txBody>
          <a:bodyPr wrap="square" rtlCol="0" anchor="ctr">
            <a:spAutoFit/>
          </a:bodyPr>
          <a:lstStyle/>
          <a:p>
            <a:pPr algn="ctr"/>
            <a:r>
              <a:rPr lang="el-GR" altLang="ko-KR" sz="2800" dirty="0">
                <a:solidFill>
                  <a:schemeClr val="bg1"/>
                </a:solidFill>
                <a:latin typeface="Commissioner SemiBold" pitchFamily="2" charset="0"/>
                <a:cs typeface="Arial" pitchFamily="34" charset="0"/>
              </a:rPr>
              <a:t>Ευχαριστώ! </a:t>
            </a:r>
            <a:endParaRPr lang="ko-KR" altLang="en-US" sz="2800" dirty="0">
              <a:solidFill>
                <a:schemeClr val="bg1"/>
              </a:solidFill>
              <a:latin typeface="Commissioner SemiBold" pitchFamily="2" charset="0"/>
              <a:cs typeface="Arial" pitchFamily="34" charset="0"/>
            </a:endParaRPr>
          </a:p>
        </p:txBody>
      </p:sp>
      <p:pic>
        <p:nvPicPr>
          <p:cNvPr id="3" name="Picture 2">
            <a:extLst>
              <a:ext uri="{FF2B5EF4-FFF2-40B4-BE49-F238E27FC236}">
                <a16:creationId xmlns:a16="http://schemas.microsoft.com/office/drawing/2014/main" id="{5335D4FE-25FC-C287-07E9-ECDED876AD55}"/>
              </a:ext>
            </a:extLst>
          </p:cNvPr>
          <p:cNvPicPr>
            <a:picLocks noChangeAspect="1"/>
          </p:cNvPicPr>
          <p:nvPr/>
        </p:nvPicPr>
        <p:blipFill>
          <a:blip r:embed="rId2">
            <a:alphaModFix amt="20000"/>
          </a:blip>
          <a:stretch>
            <a:fillRect/>
          </a:stretch>
        </p:blipFill>
        <p:spPr>
          <a:xfrm>
            <a:off x="1384112" y="849796"/>
            <a:ext cx="4191000" cy="3848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7821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7EF8E0-7FF5-D937-0077-F8BB6662D7ED}"/>
              </a:ext>
            </a:extLst>
          </p:cNvPr>
          <p:cNvSpPr>
            <a:spLocks noGrp="1"/>
          </p:cNvSpPr>
          <p:nvPr>
            <p:ph type="title"/>
          </p:nvPr>
        </p:nvSpPr>
        <p:spPr/>
        <p:txBody>
          <a:bodyPr/>
          <a:lstStyle/>
          <a:p>
            <a:r>
              <a:rPr lang="el-GR" sz="2800" dirty="0">
                <a:solidFill>
                  <a:srgbClr val="323391"/>
                </a:solidFill>
              </a:rPr>
              <a:t>Τι είναι Πληροφορία;</a:t>
            </a:r>
            <a:endParaRPr lang="en-US" sz="2800" dirty="0">
              <a:solidFill>
                <a:srgbClr val="323391"/>
              </a:solidFill>
            </a:endParaRPr>
          </a:p>
        </p:txBody>
      </p:sp>
      <p:sp>
        <p:nvSpPr>
          <p:cNvPr id="6" name="Content Placeholder 15">
            <a:extLst>
              <a:ext uri="{FF2B5EF4-FFF2-40B4-BE49-F238E27FC236}">
                <a16:creationId xmlns:a16="http://schemas.microsoft.com/office/drawing/2014/main" id="{9DF16F45-C8E9-4229-E4B3-6692E059E4E9}"/>
              </a:ext>
            </a:extLst>
          </p:cNvPr>
          <p:cNvSpPr txBox="1">
            <a:spLocks/>
          </p:cNvSpPr>
          <p:nvPr/>
        </p:nvSpPr>
        <p:spPr>
          <a:xfrm>
            <a:off x="250950" y="591632"/>
            <a:ext cx="8497640" cy="472990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l-GR" sz="1800" dirty="0"/>
              <a:t>Πληροφορία είναι ένα περιουσιακό στοιχείο (</a:t>
            </a:r>
            <a:r>
              <a:rPr lang="en-GB" sz="1800" dirty="0"/>
              <a:t>asset)</a:t>
            </a:r>
            <a:r>
              <a:rPr lang="el-GR" sz="1800" dirty="0"/>
              <a:t> που όπως τα υπόλοιπα περιουσιακά στοιχεία, έχει αξία για έναν οργανισμό και επομένως πρέπει να προστατεύεται επαρκώς</a:t>
            </a:r>
          </a:p>
          <a:p>
            <a:pPr lvl="1">
              <a:lnSpc>
                <a:spcPct val="100000"/>
              </a:lnSpc>
              <a:spcBef>
                <a:spcPts val="600"/>
              </a:spcBef>
              <a:spcAft>
                <a:spcPts val="600"/>
              </a:spcAft>
              <a:buFont typeface="Wingdings" panose="05000000000000000000" pitchFamily="2" charset="2"/>
              <a:buChar char="ü"/>
            </a:pPr>
            <a:r>
              <a:rPr lang="el-GR" dirty="0"/>
              <a:t>Δεδομένα Πελατών </a:t>
            </a:r>
          </a:p>
          <a:p>
            <a:pPr lvl="1">
              <a:lnSpc>
                <a:spcPct val="100000"/>
              </a:lnSpc>
              <a:spcBef>
                <a:spcPts val="600"/>
              </a:spcBef>
              <a:spcAft>
                <a:spcPts val="600"/>
              </a:spcAft>
              <a:buFont typeface="Wingdings" panose="05000000000000000000" pitchFamily="2" charset="2"/>
              <a:buChar char="ü"/>
            </a:pPr>
            <a:r>
              <a:rPr lang="el-GR" dirty="0"/>
              <a:t>Δεδομένα συνεργατών</a:t>
            </a:r>
          </a:p>
          <a:p>
            <a:pPr lvl="1">
              <a:lnSpc>
                <a:spcPct val="100000"/>
              </a:lnSpc>
              <a:spcBef>
                <a:spcPts val="600"/>
              </a:spcBef>
              <a:spcAft>
                <a:spcPts val="600"/>
              </a:spcAft>
              <a:buFont typeface="Wingdings" panose="05000000000000000000" pitchFamily="2" charset="2"/>
              <a:buChar char="ü"/>
            </a:pPr>
            <a:r>
              <a:rPr lang="el-GR" dirty="0"/>
              <a:t>Δεδομένα εργαζομένων</a:t>
            </a:r>
          </a:p>
          <a:p>
            <a:pPr lvl="1">
              <a:lnSpc>
                <a:spcPct val="100000"/>
              </a:lnSpc>
              <a:spcBef>
                <a:spcPts val="600"/>
              </a:spcBef>
              <a:spcAft>
                <a:spcPts val="600"/>
              </a:spcAft>
              <a:buFont typeface="Wingdings" panose="05000000000000000000" pitchFamily="2" charset="2"/>
              <a:buChar char="ü"/>
            </a:pPr>
            <a:r>
              <a:rPr lang="el-GR" dirty="0"/>
              <a:t>Εμπορικές συναλλαγές</a:t>
            </a:r>
          </a:p>
          <a:p>
            <a:pPr lvl="1">
              <a:lnSpc>
                <a:spcPct val="100000"/>
              </a:lnSpc>
              <a:spcBef>
                <a:spcPts val="600"/>
              </a:spcBef>
              <a:spcAft>
                <a:spcPts val="600"/>
              </a:spcAft>
              <a:buFont typeface="Wingdings" panose="05000000000000000000" pitchFamily="2" charset="2"/>
              <a:buChar char="ü"/>
            </a:pPr>
            <a:r>
              <a:rPr lang="el-GR" dirty="0"/>
              <a:t>Οικονομικά στοιχεία</a:t>
            </a:r>
          </a:p>
          <a:p>
            <a:pPr lvl="1">
              <a:lnSpc>
                <a:spcPct val="100000"/>
              </a:lnSpc>
              <a:spcBef>
                <a:spcPts val="600"/>
              </a:spcBef>
              <a:spcAft>
                <a:spcPts val="600"/>
              </a:spcAft>
              <a:buFont typeface="Wingdings" panose="05000000000000000000" pitchFamily="2" charset="2"/>
              <a:buChar char="ü"/>
            </a:pPr>
            <a:r>
              <a:rPr lang="el-GR" dirty="0"/>
              <a:t>Εσωτερικές διαδικασίες και πολιτικές</a:t>
            </a:r>
          </a:p>
          <a:p>
            <a:pPr lvl="1">
              <a:lnSpc>
                <a:spcPct val="100000"/>
              </a:lnSpc>
              <a:spcBef>
                <a:spcPts val="600"/>
              </a:spcBef>
              <a:spcAft>
                <a:spcPts val="600"/>
              </a:spcAft>
              <a:buFont typeface="Wingdings" panose="05000000000000000000" pitchFamily="2" charset="2"/>
              <a:buChar char="ü"/>
            </a:pPr>
            <a:r>
              <a:rPr lang="el-GR" dirty="0"/>
              <a:t>Ελεγκτικοί μηχανισμοί και αναφορές</a:t>
            </a:r>
          </a:p>
          <a:p>
            <a:pPr lvl="1">
              <a:lnSpc>
                <a:spcPct val="100000"/>
              </a:lnSpc>
              <a:spcBef>
                <a:spcPts val="600"/>
              </a:spcBef>
              <a:spcAft>
                <a:spcPts val="600"/>
              </a:spcAft>
              <a:buFont typeface="Wingdings" panose="05000000000000000000" pitchFamily="2" charset="2"/>
              <a:buChar char="ü"/>
            </a:pPr>
            <a:r>
              <a:rPr lang="el-GR" dirty="0"/>
              <a:t>Αναφορές προβλημάτων και περιστατικών παραβιάσεων</a:t>
            </a:r>
            <a:endParaRPr lang="en-US" dirty="0">
              <a:latin typeface="Cambria" panose="02040503050406030204" pitchFamily="18" charset="0"/>
            </a:endParaRPr>
          </a:p>
        </p:txBody>
      </p:sp>
      <p:pic>
        <p:nvPicPr>
          <p:cNvPr id="7" name="Picture 2" descr="Asset Management | EasyHR - HR Software in India | Payroll Software in India">
            <a:extLst>
              <a:ext uri="{FF2B5EF4-FFF2-40B4-BE49-F238E27FC236}">
                <a16:creationId xmlns:a16="http://schemas.microsoft.com/office/drawing/2014/main" id="{3694BBE7-D347-7730-53C9-0B2C1986C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050" y="1498225"/>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001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up)">
                                      <p:cBhvr>
                                        <p:cTn id="13" dur="500"/>
                                        <p:tgtEl>
                                          <p:spTgt spid="6">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up)">
                                      <p:cBhvr>
                                        <p:cTn id="16" dur="500"/>
                                        <p:tgtEl>
                                          <p:spTgt spid="6">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up)">
                                      <p:cBhvr>
                                        <p:cTn id="19" dur="500"/>
                                        <p:tgtEl>
                                          <p:spTgt spid="6">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up)">
                                      <p:cBhvr>
                                        <p:cTn id="22" dur="500"/>
                                        <p:tgtEl>
                                          <p:spTgt spid="6">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up)">
                                      <p:cBhvr>
                                        <p:cTn id="25" dur="500"/>
                                        <p:tgtEl>
                                          <p:spTgt spid="6">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up)">
                                      <p:cBhvr>
                                        <p:cTn id="28" dur="500"/>
                                        <p:tgtEl>
                                          <p:spTgt spid="6">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ipe(up)">
                                      <p:cBhvr>
                                        <p:cTn id="3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A4F7-E22F-54BF-A785-9E55A7EBB12E}"/>
              </a:ext>
            </a:extLst>
          </p:cNvPr>
          <p:cNvSpPr>
            <a:spLocks noGrp="1"/>
          </p:cNvSpPr>
          <p:nvPr>
            <p:ph type="title"/>
          </p:nvPr>
        </p:nvSpPr>
        <p:spPr/>
        <p:txBody>
          <a:bodyPr/>
          <a:lstStyle/>
          <a:p>
            <a:r>
              <a:rPr lang="el-GR" sz="2800" dirty="0"/>
              <a:t>Μορφές Πληροφορίας</a:t>
            </a:r>
            <a:endParaRPr lang="en-US" sz="2800" dirty="0"/>
          </a:p>
        </p:txBody>
      </p:sp>
      <p:sp>
        <p:nvSpPr>
          <p:cNvPr id="4" name="Content Placeholder 2">
            <a:extLst>
              <a:ext uri="{FF2B5EF4-FFF2-40B4-BE49-F238E27FC236}">
                <a16:creationId xmlns:a16="http://schemas.microsoft.com/office/drawing/2014/main" id="{B55F3565-A1D2-B446-D015-DCE8710BA4B5}"/>
              </a:ext>
            </a:extLst>
          </p:cNvPr>
          <p:cNvSpPr txBox="1">
            <a:spLocks/>
          </p:cNvSpPr>
          <p:nvPr/>
        </p:nvSpPr>
        <p:spPr>
          <a:xfrm>
            <a:off x="348180" y="901648"/>
            <a:ext cx="8468510" cy="293088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l-GR" dirty="0"/>
              <a:t>Η πληροφορία υπάρχει σε διάφορες μορφές σε έναν οργανισμό. </a:t>
            </a:r>
          </a:p>
          <a:p>
            <a:r>
              <a:rPr lang="el-GR" dirty="0"/>
              <a:t>Σε έντυπη μορφή, ή σε ηλεκτρονική και διατηρείται σε υπολογιστές, φορητές συσκευές ή μεταφέρεται ακόμα και προφορικά.</a:t>
            </a:r>
          </a:p>
          <a:p>
            <a:pPr marL="0" indent="0">
              <a:buNone/>
            </a:pPr>
            <a:r>
              <a:rPr lang="en-US" dirty="0"/>
              <a:t> </a:t>
            </a:r>
          </a:p>
        </p:txBody>
      </p:sp>
      <p:grpSp>
        <p:nvGrpSpPr>
          <p:cNvPr id="5" name="Group 2">
            <a:extLst>
              <a:ext uri="{FF2B5EF4-FFF2-40B4-BE49-F238E27FC236}">
                <a16:creationId xmlns:a16="http://schemas.microsoft.com/office/drawing/2014/main" id="{5C7A9800-176A-E215-BC6A-6951EF05328A}"/>
              </a:ext>
            </a:extLst>
          </p:cNvPr>
          <p:cNvGrpSpPr/>
          <p:nvPr/>
        </p:nvGrpSpPr>
        <p:grpSpPr>
          <a:xfrm>
            <a:off x="697184" y="2282891"/>
            <a:ext cx="6986010" cy="2425009"/>
            <a:chOff x="3343994" y="3720610"/>
            <a:chExt cx="6638206" cy="2432856"/>
          </a:xfrm>
        </p:grpSpPr>
        <p:pic>
          <p:nvPicPr>
            <p:cNvPr id="6" name="Picture 6">
              <a:extLst>
                <a:ext uri="{FF2B5EF4-FFF2-40B4-BE49-F238E27FC236}">
                  <a16:creationId xmlns:a16="http://schemas.microsoft.com/office/drawing/2014/main" id="{D6EB7C00-1A94-F78F-45A1-FDA8FC3DD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691" y="3818931"/>
              <a:ext cx="1205509" cy="864327"/>
            </a:xfrm>
            <a:prstGeom prst="rect">
              <a:avLst/>
            </a:prstGeom>
          </p:spPr>
        </p:pic>
        <p:pic>
          <p:nvPicPr>
            <p:cNvPr id="7" name="Picture 7">
              <a:extLst>
                <a:ext uri="{FF2B5EF4-FFF2-40B4-BE49-F238E27FC236}">
                  <a16:creationId xmlns:a16="http://schemas.microsoft.com/office/drawing/2014/main" id="{DF60F6A0-B7BD-5959-9DAE-29547FDAE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045" y="3720610"/>
              <a:ext cx="937183" cy="937183"/>
            </a:xfrm>
            <a:prstGeom prst="rect">
              <a:avLst/>
            </a:prstGeom>
          </p:spPr>
        </p:pic>
        <p:pic>
          <p:nvPicPr>
            <p:cNvPr id="8" name="Picture 10">
              <a:extLst>
                <a:ext uri="{FF2B5EF4-FFF2-40B4-BE49-F238E27FC236}">
                  <a16:creationId xmlns:a16="http://schemas.microsoft.com/office/drawing/2014/main" id="{3F97E483-A490-4265-77C3-FD5CF9B71F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3613" y="3720610"/>
              <a:ext cx="1257216" cy="1255099"/>
            </a:xfrm>
            <a:prstGeom prst="rect">
              <a:avLst/>
            </a:prstGeom>
          </p:spPr>
        </p:pic>
        <p:pic>
          <p:nvPicPr>
            <p:cNvPr id="9" name="Picture 11">
              <a:extLst>
                <a:ext uri="{FF2B5EF4-FFF2-40B4-BE49-F238E27FC236}">
                  <a16:creationId xmlns:a16="http://schemas.microsoft.com/office/drawing/2014/main" id="{543BFBF1-FBFA-5087-7CA1-5E0464302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3994" y="5067582"/>
              <a:ext cx="1353287" cy="927577"/>
            </a:xfrm>
            <a:prstGeom prst="rect">
              <a:avLst/>
            </a:prstGeom>
          </p:spPr>
        </p:pic>
        <p:pic>
          <p:nvPicPr>
            <p:cNvPr id="10" name="Picture 13">
              <a:extLst>
                <a:ext uri="{FF2B5EF4-FFF2-40B4-BE49-F238E27FC236}">
                  <a16:creationId xmlns:a16="http://schemas.microsoft.com/office/drawing/2014/main" id="{0B36B678-136B-2C0E-B01B-666F99B7E4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560" y="5196555"/>
              <a:ext cx="813769" cy="813769"/>
            </a:xfrm>
            <a:prstGeom prst="rect">
              <a:avLst/>
            </a:prstGeom>
          </p:spPr>
        </p:pic>
        <p:pic>
          <p:nvPicPr>
            <p:cNvPr id="11" name="Picture 14">
              <a:extLst>
                <a:ext uri="{FF2B5EF4-FFF2-40B4-BE49-F238E27FC236}">
                  <a16:creationId xmlns:a16="http://schemas.microsoft.com/office/drawing/2014/main" id="{EAB6A76E-9427-5B91-8E5B-61A7E42A56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5109" y="3909039"/>
              <a:ext cx="1493137" cy="774219"/>
            </a:xfrm>
            <a:prstGeom prst="rect">
              <a:avLst/>
            </a:prstGeom>
          </p:spPr>
        </p:pic>
        <p:pic>
          <p:nvPicPr>
            <p:cNvPr id="12" name="Picture 16">
              <a:extLst>
                <a:ext uri="{FF2B5EF4-FFF2-40B4-BE49-F238E27FC236}">
                  <a16:creationId xmlns:a16="http://schemas.microsoft.com/office/drawing/2014/main" id="{FAB024FA-B9F1-A466-BFC9-B5844CCEBA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7766" y="4891091"/>
              <a:ext cx="1261568" cy="1261568"/>
            </a:xfrm>
            <a:prstGeom prst="rect">
              <a:avLst/>
            </a:prstGeom>
          </p:spPr>
        </p:pic>
        <p:pic>
          <p:nvPicPr>
            <p:cNvPr id="13" name="Picture 17">
              <a:extLst>
                <a:ext uri="{FF2B5EF4-FFF2-40B4-BE49-F238E27FC236}">
                  <a16:creationId xmlns:a16="http://schemas.microsoft.com/office/drawing/2014/main" id="{E5C2641F-43EF-420A-CFA9-4DDC00AD16D8}"/>
                </a:ext>
              </a:extLst>
            </p:cNvPr>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659287" y="4767935"/>
              <a:ext cx="1811151" cy="1385531"/>
            </a:xfrm>
            <a:prstGeom prst="rect">
              <a:avLst/>
            </a:prstGeom>
          </p:spPr>
        </p:pic>
      </p:grpSp>
    </p:spTree>
    <p:extLst>
      <p:ext uri="{BB962C8B-B14F-4D97-AF65-F5344CB8AC3E}">
        <p14:creationId xmlns:p14="http://schemas.microsoft.com/office/powerpoint/2010/main" val="720690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45B4-7F17-FACF-7FC7-A8BCCD304379}"/>
              </a:ext>
            </a:extLst>
          </p:cNvPr>
          <p:cNvSpPr>
            <a:spLocks noGrp="1"/>
          </p:cNvSpPr>
          <p:nvPr>
            <p:ph type="title"/>
          </p:nvPr>
        </p:nvSpPr>
        <p:spPr/>
        <p:txBody>
          <a:bodyPr/>
          <a:lstStyle/>
          <a:p>
            <a:r>
              <a:rPr lang="el-GR" sz="2800" dirty="0">
                <a:latin typeface="Calibri Light" panose="020F0302020204030204" pitchFamily="34" charset="0"/>
                <a:ea typeface="Calibri Light" panose="020F0302020204030204" pitchFamily="34" charset="0"/>
                <a:cs typeface="Calibri Light" panose="020F0302020204030204" pitchFamily="34" charset="0"/>
              </a:rPr>
              <a:t>Αξία Πληροφορίας </a:t>
            </a:r>
            <a:endParaRPr lang="en-US" sz="28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Content Placeholder 15">
            <a:extLst>
              <a:ext uri="{FF2B5EF4-FFF2-40B4-BE49-F238E27FC236}">
                <a16:creationId xmlns:a16="http://schemas.microsoft.com/office/drawing/2014/main" id="{34E80678-7E04-C89F-14E9-3E8505E68CB2}"/>
              </a:ext>
            </a:extLst>
          </p:cNvPr>
          <p:cNvSpPr txBox="1">
            <a:spLocks/>
          </p:cNvSpPr>
          <p:nvPr/>
        </p:nvSpPr>
        <p:spPr>
          <a:xfrm>
            <a:off x="315791" y="675946"/>
            <a:ext cx="8738999" cy="4268243"/>
          </a:xfrm>
          <a:prstGeom prst="rect">
            <a:avLst/>
          </a:prstGeom>
        </p:spPr>
        <p:txBody>
          <a:bodyPr>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l-GR" sz="7200" dirty="0"/>
              <a:t>Εάν η πληροφορία που χρειαζόμαστε για εκτέλεση μιας εργασίας δεν είναι ορθή και άμεσα διαθέσιμη μπορεί να υπάρχουν επιπτώσεις σε:</a:t>
            </a:r>
            <a:endParaRPr lang="el-GR" sz="5600" dirty="0"/>
          </a:p>
          <a:p>
            <a:pPr lvl="2" algn="just">
              <a:lnSpc>
                <a:spcPct val="120000"/>
              </a:lnSpc>
              <a:spcBef>
                <a:spcPts val="600"/>
              </a:spcBef>
              <a:spcAft>
                <a:spcPts val="600"/>
              </a:spcAft>
              <a:buFont typeface="Wingdings" panose="05000000000000000000" pitchFamily="2" charset="2"/>
              <a:buChar char="Ø"/>
            </a:pPr>
            <a:r>
              <a:rPr lang="el-GR" sz="6600" dirty="0"/>
              <a:t>Χρόνο</a:t>
            </a:r>
          </a:p>
          <a:p>
            <a:pPr lvl="2" algn="just">
              <a:lnSpc>
                <a:spcPct val="120000"/>
              </a:lnSpc>
              <a:spcBef>
                <a:spcPts val="600"/>
              </a:spcBef>
              <a:spcAft>
                <a:spcPts val="600"/>
              </a:spcAft>
              <a:buFont typeface="Wingdings" panose="05000000000000000000" pitchFamily="2" charset="2"/>
              <a:buChar char="Ø"/>
            </a:pPr>
            <a:r>
              <a:rPr lang="el-GR" sz="6600" dirty="0"/>
              <a:t>Χρήμα</a:t>
            </a:r>
          </a:p>
          <a:p>
            <a:pPr lvl="2" algn="just">
              <a:lnSpc>
                <a:spcPct val="120000"/>
              </a:lnSpc>
              <a:spcBef>
                <a:spcPts val="600"/>
              </a:spcBef>
              <a:spcAft>
                <a:spcPts val="600"/>
              </a:spcAft>
              <a:buFont typeface="Wingdings" panose="05000000000000000000" pitchFamily="2" charset="2"/>
              <a:buChar char="Ø"/>
            </a:pPr>
            <a:r>
              <a:rPr lang="el-GR" sz="6600" dirty="0"/>
              <a:t>Δυσαρέσκεια</a:t>
            </a:r>
          </a:p>
          <a:p>
            <a:pPr lvl="2" algn="just">
              <a:lnSpc>
                <a:spcPct val="120000"/>
              </a:lnSpc>
              <a:spcBef>
                <a:spcPts val="600"/>
              </a:spcBef>
              <a:spcAft>
                <a:spcPts val="600"/>
              </a:spcAft>
              <a:buFont typeface="Wingdings" panose="05000000000000000000" pitchFamily="2" charset="2"/>
              <a:buChar char="Ø"/>
            </a:pPr>
            <a:r>
              <a:rPr lang="el-GR" sz="6600" dirty="0"/>
              <a:t>Αποδοτικότητα διεργασιών</a:t>
            </a:r>
            <a:endParaRPr lang="en-US" sz="6600" dirty="0"/>
          </a:p>
          <a:p>
            <a:pPr marL="0" indent="0" algn="just">
              <a:lnSpc>
                <a:spcPct val="120000"/>
              </a:lnSpc>
              <a:spcBef>
                <a:spcPts val="600"/>
              </a:spcBef>
              <a:spcAft>
                <a:spcPts val="600"/>
              </a:spcAft>
              <a:buFont typeface="Arial" panose="020B0604020202020204" pitchFamily="34" charset="0"/>
              <a:buNone/>
            </a:pPr>
            <a:r>
              <a:rPr lang="el-GR" sz="7200" dirty="0"/>
              <a:t>Απώλεια δεδομένων μπορεί να έχει </a:t>
            </a:r>
            <a:r>
              <a:rPr lang="el-GR" sz="7200" b="1" dirty="0"/>
              <a:t>επιπτώσεις</a:t>
            </a:r>
            <a:r>
              <a:rPr lang="el-GR" sz="7200" dirty="0"/>
              <a:t> στην εμπιστοσύνη πελατών/συνεργατών, στη φήμη της Εταιρείας,  μπορεί να οδηγήσει σε παραβίαση συμβατικών και κανονιστικών υποχρεώσεων, σε πρόστιμα καθώς και σε απώλεια εργασίας.</a:t>
            </a:r>
            <a:endParaRPr lang="en-US" sz="7200" dirty="0"/>
          </a:p>
          <a:p>
            <a:pPr marL="0" indent="0" algn="just">
              <a:buFont typeface="Arial" panose="020B0604020202020204" pitchFamily="34" charset="0"/>
              <a:buNone/>
            </a:pPr>
            <a:r>
              <a:rPr lang="el-GR" sz="7200" dirty="0"/>
              <a:t>Η σωστή διαχείριση της πληροφορίας βελτιώνει την απόδοση της εργασίας και τις εργασιακές συνθήκες.</a:t>
            </a:r>
          </a:p>
          <a:p>
            <a:pPr marL="0" indent="0" algn="just">
              <a:buFont typeface="Arial" panose="020B0604020202020204" pitchFamily="34" charset="0"/>
              <a:buNone/>
            </a:pPr>
            <a:endParaRPr lang="en-US" sz="1800" dirty="0">
              <a:latin typeface="Cambria" panose="02040503050406030204" pitchFamily="18" charset="0"/>
              <a:cs typeface="Segoe UI" panose="020B0502040204020203" pitchFamily="34" charset="0"/>
            </a:endParaRPr>
          </a:p>
        </p:txBody>
      </p:sp>
    </p:spTree>
    <p:extLst>
      <p:ext uri="{BB962C8B-B14F-4D97-AF65-F5344CB8AC3E}">
        <p14:creationId xmlns:p14="http://schemas.microsoft.com/office/powerpoint/2010/main" val="2819197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4C88-9C1B-4313-B2A6-787DDD8C22AD}"/>
              </a:ext>
            </a:extLst>
          </p:cNvPr>
          <p:cNvSpPr>
            <a:spLocks noGrp="1"/>
          </p:cNvSpPr>
          <p:nvPr>
            <p:ph type="title"/>
          </p:nvPr>
        </p:nvSpPr>
        <p:spPr/>
        <p:txBody>
          <a:bodyPr vert="horz" lIns="91440" tIns="45720" rIns="91440" bIns="45720" rtlCol="0" anchor="ctr">
            <a:noAutofit/>
          </a:bodyPr>
          <a:lstStyle/>
          <a:p>
            <a:r>
              <a:rPr lang="el-GR" sz="2800" dirty="0">
                <a:latin typeface="Calibri Light" panose="020F0302020204030204" pitchFamily="34" charset="0"/>
                <a:ea typeface="Calibri Light" panose="020F0302020204030204" pitchFamily="34" charset="0"/>
                <a:cs typeface="Calibri Light" panose="020F0302020204030204" pitchFamily="34" charset="0"/>
              </a:rPr>
              <a:t>Στοιχεία ενός Πληροφοριακού Συστήματος </a:t>
            </a:r>
            <a:endParaRPr lang="en-US" sz="28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Content Placeholder 15">
            <a:extLst>
              <a:ext uri="{FF2B5EF4-FFF2-40B4-BE49-F238E27FC236}">
                <a16:creationId xmlns:a16="http://schemas.microsoft.com/office/drawing/2014/main" id="{D05AEBD3-E829-EE68-3D6F-9B5762089A73}"/>
              </a:ext>
            </a:extLst>
          </p:cNvPr>
          <p:cNvSpPr txBox="1">
            <a:spLocks/>
          </p:cNvSpPr>
          <p:nvPr/>
        </p:nvSpPr>
        <p:spPr>
          <a:xfrm>
            <a:off x="4676904" y="1313028"/>
            <a:ext cx="3844283" cy="273115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ct val="100000"/>
              </a:spcBef>
              <a:buFont typeface="Arial" panose="020B0604020202020204" pitchFamily="34" charset="0"/>
              <a:buNone/>
            </a:pPr>
            <a:r>
              <a:rPr lang="el-GR" altLang="en-US" sz="1800" dirty="0"/>
              <a:t>Ένα Πληροφοριακό Σύστημα είναι το σύνολο του λογισμικού, εξοπλισμού, δεδομένων, ανθρώπων, διαδικασιών και δικτύων απαραίτητα για τη χρήση και επεξεργασία της πληροφορίας από τον οργανισμό.</a:t>
            </a:r>
          </a:p>
        </p:txBody>
      </p:sp>
      <p:pic>
        <p:nvPicPr>
          <p:cNvPr id="5" name="Picture 4">
            <a:extLst>
              <a:ext uri="{FF2B5EF4-FFF2-40B4-BE49-F238E27FC236}">
                <a16:creationId xmlns:a16="http://schemas.microsoft.com/office/drawing/2014/main" id="{81236441-0307-CC60-9F56-4D9CFB570736}"/>
              </a:ext>
            </a:extLst>
          </p:cNvPr>
          <p:cNvPicPr>
            <a:picLocks noChangeAspect="1"/>
          </p:cNvPicPr>
          <p:nvPr/>
        </p:nvPicPr>
        <p:blipFill>
          <a:blip r:embed="rId2"/>
          <a:stretch>
            <a:fillRect/>
          </a:stretch>
        </p:blipFill>
        <p:spPr>
          <a:xfrm>
            <a:off x="355854" y="1268904"/>
            <a:ext cx="4111243" cy="2749250"/>
          </a:xfrm>
          <a:prstGeom prst="rect">
            <a:avLst/>
          </a:prstGeom>
        </p:spPr>
      </p:pic>
    </p:spTree>
    <p:extLst>
      <p:ext uri="{BB962C8B-B14F-4D97-AF65-F5344CB8AC3E}">
        <p14:creationId xmlns:p14="http://schemas.microsoft.com/office/powerpoint/2010/main" val="2142526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56B1-701A-B5E5-D235-C0F15B6F9B11}"/>
              </a:ext>
            </a:extLst>
          </p:cNvPr>
          <p:cNvSpPr>
            <a:spLocks noGrp="1"/>
          </p:cNvSpPr>
          <p:nvPr>
            <p:ph type="title"/>
          </p:nvPr>
        </p:nvSpPr>
        <p:spPr/>
        <p:txBody>
          <a:bodyPr vert="horz" lIns="91440" tIns="45720" rIns="91440" bIns="45720" rtlCol="0" anchor="ctr">
            <a:noAutofit/>
          </a:bodyPr>
          <a:lstStyle/>
          <a:p>
            <a:r>
              <a:rPr lang="el-GR" sz="2800" dirty="0">
                <a:latin typeface="Calibri Light" panose="020F0302020204030204" pitchFamily="34" charset="0"/>
                <a:ea typeface="Calibri Light" panose="020F0302020204030204" pitchFamily="34" charset="0"/>
                <a:cs typeface="Calibri Light" panose="020F0302020204030204" pitchFamily="34" charset="0"/>
              </a:rPr>
              <a:t>Τι είναι Ασφάλεια Πληροφοριών;</a:t>
            </a:r>
            <a:endParaRPr lang="en-US" sz="28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Rectangle 17">
            <a:extLst>
              <a:ext uri="{FF2B5EF4-FFF2-40B4-BE49-F238E27FC236}">
                <a16:creationId xmlns:a16="http://schemas.microsoft.com/office/drawing/2014/main" id="{BB99C6BE-7FF7-038E-B716-6292C9710159}"/>
              </a:ext>
            </a:extLst>
          </p:cNvPr>
          <p:cNvSpPr/>
          <p:nvPr/>
        </p:nvSpPr>
        <p:spPr>
          <a:xfrm>
            <a:off x="820442" y="826511"/>
            <a:ext cx="6383897" cy="461665"/>
          </a:xfrm>
          <a:prstGeom prst="rect">
            <a:avLst/>
          </a:prstGeom>
        </p:spPr>
        <p:txBody>
          <a:bodyPr wrap="square">
            <a:spAutoFit/>
          </a:bodyPr>
          <a:lstStyle/>
          <a:p>
            <a:pPr algn="just">
              <a:buClr>
                <a:schemeClr val="bg1"/>
              </a:buClr>
            </a:pPr>
            <a:r>
              <a:rPr lang="el-GR" b="1" dirty="0"/>
              <a:t>Είναι κάτι που μπορούμε να αγοράσουμε </a:t>
            </a:r>
            <a:r>
              <a:rPr lang="el-GR" sz="2400" b="1" dirty="0"/>
              <a:t>;</a:t>
            </a:r>
          </a:p>
        </p:txBody>
      </p:sp>
      <p:sp>
        <p:nvSpPr>
          <p:cNvPr id="5" name="Rectangle 18">
            <a:extLst>
              <a:ext uri="{FF2B5EF4-FFF2-40B4-BE49-F238E27FC236}">
                <a16:creationId xmlns:a16="http://schemas.microsoft.com/office/drawing/2014/main" id="{7A64C602-A8C5-D9D7-02F0-752E28975F96}"/>
              </a:ext>
            </a:extLst>
          </p:cNvPr>
          <p:cNvSpPr/>
          <p:nvPr/>
        </p:nvSpPr>
        <p:spPr>
          <a:xfrm>
            <a:off x="4560638" y="1561665"/>
            <a:ext cx="3568791" cy="369332"/>
          </a:xfrm>
          <a:prstGeom prst="rect">
            <a:avLst/>
          </a:prstGeom>
        </p:spPr>
        <p:txBody>
          <a:bodyPr wrap="square">
            <a:spAutoFit/>
          </a:bodyPr>
          <a:lstStyle/>
          <a:p>
            <a:pPr algn="just">
              <a:buClr>
                <a:schemeClr val="bg1"/>
              </a:buClr>
            </a:pPr>
            <a:r>
              <a:rPr lang="el-GR" b="1" dirty="0"/>
              <a:t>Είναι κάποιο προϊόν ;</a:t>
            </a:r>
          </a:p>
        </p:txBody>
      </p:sp>
      <p:sp>
        <p:nvSpPr>
          <p:cNvPr id="6" name="Rectangle 19">
            <a:extLst>
              <a:ext uri="{FF2B5EF4-FFF2-40B4-BE49-F238E27FC236}">
                <a16:creationId xmlns:a16="http://schemas.microsoft.com/office/drawing/2014/main" id="{7DC15905-886E-DE09-DF94-01B932BE1E4B}"/>
              </a:ext>
            </a:extLst>
          </p:cNvPr>
          <p:cNvSpPr/>
          <p:nvPr/>
        </p:nvSpPr>
        <p:spPr>
          <a:xfrm>
            <a:off x="684434" y="2038990"/>
            <a:ext cx="4782549" cy="369332"/>
          </a:xfrm>
          <a:prstGeom prst="rect">
            <a:avLst/>
          </a:prstGeom>
        </p:spPr>
        <p:txBody>
          <a:bodyPr wrap="square">
            <a:spAutoFit/>
          </a:bodyPr>
          <a:lstStyle/>
          <a:p>
            <a:pPr algn="just">
              <a:buClr>
                <a:schemeClr val="bg1"/>
              </a:buClr>
            </a:pPr>
            <a:r>
              <a:rPr lang="el-GR" b="1" dirty="0"/>
              <a:t>Είναι κάτι που πρέπει να κάνουμε ;</a:t>
            </a:r>
          </a:p>
        </p:txBody>
      </p:sp>
      <p:pic>
        <p:nvPicPr>
          <p:cNvPr id="7" name="Picture 2" descr="10 Ways to Improve Your Cyber Security in 2023 - Nexstor">
            <a:extLst>
              <a:ext uri="{FF2B5EF4-FFF2-40B4-BE49-F238E27FC236}">
                <a16:creationId xmlns:a16="http://schemas.microsoft.com/office/drawing/2014/main" id="{D8631C2B-4750-E97B-3AAA-E25EFDF9E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721" y="2483145"/>
            <a:ext cx="4946557" cy="233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223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F262-762A-9AD0-7B7A-B6C8C9DD352D}"/>
              </a:ext>
            </a:extLst>
          </p:cNvPr>
          <p:cNvSpPr>
            <a:spLocks noGrp="1"/>
          </p:cNvSpPr>
          <p:nvPr>
            <p:ph type="title"/>
          </p:nvPr>
        </p:nvSpPr>
        <p:spPr/>
        <p:txBody>
          <a:bodyPr/>
          <a:lstStyle/>
          <a:p>
            <a:r>
              <a:rPr lang="el-GR" dirty="0">
                <a:latin typeface="Commissioner SemiBold"/>
              </a:rPr>
              <a:t>Τι είναι Ασφάλεια Πληροφοριών</a:t>
            </a:r>
            <a:endParaRPr lang="en-US" dirty="0">
              <a:latin typeface="Commissioner SemiBold"/>
            </a:endParaRPr>
          </a:p>
        </p:txBody>
      </p:sp>
      <p:pic>
        <p:nvPicPr>
          <p:cNvPr id="3" name="Picture 2" descr="BLOG INFORMÁTICA URJC (CRIMINOLOGÍA)">
            <a:extLst>
              <a:ext uri="{FF2B5EF4-FFF2-40B4-BE49-F238E27FC236}">
                <a16:creationId xmlns:a16="http://schemas.microsoft.com/office/drawing/2014/main" id="{169422AE-576F-144E-4B0E-7EE6DD0F9541}"/>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306537" y="900485"/>
            <a:ext cx="4256794" cy="384940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9125F77-5176-3D0B-0804-A112B3EF27E0}"/>
              </a:ext>
            </a:extLst>
          </p:cNvPr>
          <p:cNvSpPr txBox="1">
            <a:spLocks/>
          </p:cNvSpPr>
          <p:nvPr/>
        </p:nvSpPr>
        <p:spPr>
          <a:xfrm>
            <a:off x="675000" y="774938"/>
            <a:ext cx="3088399" cy="1257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C00000"/>
                </a:solidFill>
              </a:rPr>
              <a:t>CONFIDENTIALITY (</a:t>
            </a:r>
            <a:r>
              <a:rPr lang="el-GR" sz="1800" b="1" dirty="0">
                <a:solidFill>
                  <a:srgbClr val="C00000"/>
                </a:solidFill>
              </a:rPr>
              <a:t>ΕΜΠΙΣΤΕΥΤΙΚΟΤΗΤΑ</a:t>
            </a:r>
            <a:r>
              <a:rPr lang="en-US" sz="1800" b="1" dirty="0">
                <a:solidFill>
                  <a:srgbClr val="C00000"/>
                </a:solidFill>
              </a:rPr>
              <a:t>)</a:t>
            </a:r>
          </a:p>
          <a:p>
            <a:pPr marL="0" indent="0" algn="ctr">
              <a:buNone/>
            </a:pPr>
            <a:r>
              <a:rPr lang="el-GR" sz="1600" b="1" dirty="0"/>
              <a:t>Η προστασία πρόσβασης της πληροφορίας από μη εξουσιοδοτημένες οντότητες</a:t>
            </a:r>
          </a:p>
          <a:p>
            <a:endParaRPr lang="en-US" sz="1400" dirty="0">
              <a:solidFill>
                <a:srgbClr val="6F6F6D"/>
              </a:solidFill>
            </a:endParaRPr>
          </a:p>
        </p:txBody>
      </p:sp>
      <p:sp>
        <p:nvSpPr>
          <p:cNvPr id="6" name="Content Placeholder 2">
            <a:extLst>
              <a:ext uri="{FF2B5EF4-FFF2-40B4-BE49-F238E27FC236}">
                <a16:creationId xmlns:a16="http://schemas.microsoft.com/office/drawing/2014/main" id="{80850E8D-16CE-C917-C23E-A95F0B776D26}"/>
              </a:ext>
            </a:extLst>
          </p:cNvPr>
          <p:cNvSpPr txBox="1">
            <a:spLocks/>
          </p:cNvSpPr>
          <p:nvPr/>
        </p:nvSpPr>
        <p:spPr>
          <a:xfrm>
            <a:off x="785588" y="2199490"/>
            <a:ext cx="2990501" cy="1257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C00000"/>
                </a:solidFill>
              </a:rPr>
              <a:t>INTEGRITY (</a:t>
            </a:r>
            <a:r>
              <a:rPr lang="el-GR" sz="1800" b="1" dirty="0">
                <a:solidFill>
                  <a:srgbClr val="C00000"/>
                </a:solidFill>
              </a:rPr>
              <a:t>ΑΚΕΡΑΙΟΤΗΤΑ</a:t>
            </a:r>
            <a:r>
              <a:rPr lang="en-US" sz="1800" b="1" dirty="0">
                <a:solidFill>
                  <a:srgbClr val="C00000"/>
                </a:solidFill>
              </a:rPr>
              <a:t>) </a:t>
            </a:r>
          </a:p>
          <a:p>
            <a:pPr marL="0" indent="0" algn="ctr">
              <a:buNone/>
            </a:pPr>
            <a:r>
              <a:rPr lang="en-US" sz="1800" b="1" dirty="0">
                <a:solidFill>
                  <a:srgbClr val="C00000"/>
                </a:solidFill>
              </a:rPr>
              <a:t> </a:t>
            </a:r>
            <a:r>
              <a:rPr lang="el-GR" sz="1600" b="1" dirty="0"/>
              <a:t>Η προστασία της πληροφορίας από μη εξουσιοδοτημένη  τροποποίηση</a:t>
            </a:r>
            <a:endParaRPr lang="en-US" sz="1600" b="1" dirty="0"/>
          </a:p>
          <a:p>
            <a:pPr marL="285750" indent="-285750"/>
            <a:endParaRPr lang="en-US" sz="2000" dirty="0">
              <a:solidFill>
                <a:srgbClr val="6F6F6D"/>
              </a:solidFill>
            </a:endParaRPr>
          </a:p>
          <a:p>
            <a:endParaRPr lang="en-US" sz="2000" dirty="0">
              <a:solidFill>
                <a:srgbClr val="6F6F6D"/>
              </a:solidFill>
            </a:endParaRPr>
          </a:p>
        </p:txBody>
      </p:sp>
      <p:sp>
        <p:nvSpPr>
          <p:cNvPr id="7" name="Content Placeholder 2">
            <a:extLst>
              <a:ext uri="{FF2B5EF4-FFF2-40B4-BE49-F238E27FC236}">
                <a16:creationId xmlns:a16="http://schemas.microsoft.com/office/drawing/2014/main" id="{808953BB-3F37-8C64-C23B-AC1F07E60AD5}"/>
              </a:ext>
            </a:extLst>
          </p:cNvPr>
          <p:cNvSpPr txBox="1">
            <a:spLocks/>
          </p:cNvSpPr>
          <p:nvPr/>
        </p:nvSpPr>
        <p:spPr>
          <a:xfrm>
            <a:off x="687690" y="3605635"/>
            <a:ext cx="3088399" cy="1257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C00000"/>
                </a:solidFill>
              </a:rPr>
              <a:t>AVAILABILITY (</a:t>
            </a:r>
            <a:r>
              <a:rPr lang="el-GR" sz="1800" b="1" dirty="0">
                <a:solidFill>
                  <a:srgbClr val="C00000"/>
                </a:solidFill>
              </a:rPr>
              <a:t>ΔΙΑΘΕΣΙΜΟΤΗΤΑ</a:t>
            </a:r>
            <a:r>
              <a:rPr lang="en-US" sz="1800" b="1" dirty="0">
                <a:solidFill>
                  <a:srgbClr val="C00000"/>
                </a:solidFill>
              </a:rPr>
              <a:t>)</a:t>
            </a:r>
            <a:endParaRPr lang="en-US" sz="1800" dirty="0">
              <a:solidFill>
                <a:srgbClr val="6F6F6D"/>
              </a:solidFill>
            </a:endParaRPr>
          </a:p>
          <a:p>
            <a:pPr marL="0" indent="0" algn="ctr">
              <a:buNone/>
            </a:pPr>
            <a:r>
              <a:rPr lang="en-US" sz="1600" dirty="0"/>
              <a:t> </a:t>
            </a:r>
            <a:r>
              <a:rPr lang="el-GR" sz="1600" b="1" dirty="0"/>
              <a:t>Η διασφάλιση πρόσβασης στην πληροφορία όταν αυτή απαιτείται</a:t>
            </a:r>
            <a:endParaRPr lang="en-US" sz="1600" b="1" dirty="0"/>
          </a:p>
          <a:p>
            <a:pPr marL="285750" indent="-285750"/>
            <a:endParaRPr lang="en-US" sz="2000" dirty="0">
              <a:solidFill>
                <a:srgbClr val="6F6F6D"/>
              </a:solidFill>
            </a:endParaRPr>
          </a:p>
          <a:p>
            <a:endParaRPr lang="en-US" sz="2000" dirty="0">
              <a:solidFill>
                <a:srgbClr val="6F6F6D"/>
              </a:solidFill>
            </a:endParaRPr>
          </a:p>
        </p:txBody>
      </p:sp>
      <p:cxnSp>
        <p:nvCxnSpPr>
          <p:cNvPr id="8" name="Straight Connector 7">
            <a:extLst>
              <a:ext uri="{FF2B5EF4-FFF2-40B4-BE49-F238E27FC236}">
                <a16:creationId xmlns:a16="http://schemas.microsoft.com/office/drawing/2014/main" id="{F728F1D1-C408-D475-2571-59091E379983}"/>
              </a:ext>
            </a:extLst>
          </p:cNvPr>
          <p:cNvCxnSpPr>
            <a:cxnSpLocks/>
          </p:cNvCxnSpPr>
          <p:nvPr/>
        </p:nvCxnSpPr>
        <p:spPr>
          <a:xfrm>
            <a:off x="794213" y="3511583"/>
            <a:ext cx="286722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74635F2D-6681-B0F8-B7EE-98E6C0690E52}"/>
              </a:ext>
            </a:extLst>
          </p:cNvPr>
          <p:cNvCxnSpPr>
            <a:cxnSpLocks/>
          </p:cNvCxnSpPr>
          <p:nvPr/>
        </p:nvCxnSpPr>
        <p:spPr>
          <a:xfrm>
            <a:off x="794213" y="2152578"/>
            <a:ext cx="2867221"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6293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E7BC1B-1430-35ED-1962-101A0C6C75D9}"/>
              </a:ext>
            </a:extLst>
          </p:cNvPr>
          <p:cNvSpPr>
            <a:spLocks noGrp="1"/>
          </p:cNvSpPr>
          <p:nvPr>
            <p:ph type="title"/>
          </p:nvPr>
        </p:nvSpPr>
        <p:spPr>
          <a:xfrm>
            <a:off x="1257616" y="245865"/>
            <a:ext cx="7364626" cy="345777"/>
          </a:xfrm>
        </p:spPr>
        <p:txBody>
          <a:bodyPr/>
          <a:lstStyle/>
          <a:p>
            <a:r>
              <a:rPr lang="el-GR" dirty="0">
                <a:latin typeface="Commissioner SemiBold"/>
              </a:rPr>
              <a:t>Ακρογωνιαίοι Λίθοι της Ασφάλειας Πληροφοριών</a:t>
            </a:r>
            <a:endParaRPr lang="en-US" dirty="0">
              <a:latin typeface="Commissioner SemiBold"/>
            </a:endParaRPr>
          </a:p>
        </p:txBody>
      </p:sp>
      <p:pic>
        <p:nvPicPr>
          <p:cNvPr id="2" name="Picture 3" descr="A group of people smiling&#10;&#10;Description automatically generated with low confidence">
            <a:extLst>
              <a:ext uri="{FF2B5EF4-FFF2-40B4-BE49-F238E27FC236}">
                <a16:creationId xmlns:a16="http://schemas.microsoft.com/office/drawing/2014/main" id="{FB2B1278-91DD-4DA1-C6F3-2140CE48C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75" y="1343813"/>
            <a:ext cx="3268047" cy="327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hape 154">
            <a:extLst>
              <a:ext uri="{FF2B5EF4-FFF2-40B4-BE49-F238E27FC236}">
                <a16:creationId xmlns:a16="http://schemas.microsoft.com/office/drawing/2014/main" id="{4A8C36B1-5A73-577B-3370-20003F22D3D9}"/>
              </a:ext>
            </a:extLst>
          </p:cNvPr>
          <p:cNvSpPr/>
          <p:nvPr/>
        </p:nvSpPr>
        <p:spPr>
          <a:xfrm>
            <a:off x="5842028" y="3078956"/>
            <a:ext cx="3000836" cy="1457128"/>
          </a:xfrm>
          <a:prstGeom prst="rect">
            <a:avLst/>
          </a:prstGeom>
          <a:ln w="3175">
            <a:miter lim="400000"/>
          </a:ln>
          <a:extLst>
            <a:ext uri="{C572A759-6A51-4108-AA02-DFA0A04FC94B}">
              <ma14:wrappingTextBoxFlag xmlns="" xmlns:ma14="http://schemas.microsoft.com/office/mac/drawingml/2011/main" val="1"/>
            </a:ext>
          </a:extLst>
        </p:spPr>
        <p:txBody>
          <a:bodyPr wrap="square" lIns="35718" tIns="35718" rIns="35718" bIns="35718" anchor="ctr">
            <a:spAutoFit/>
          </a:bodyPr>
          <a:lstStyle/>
          <a:p>
            <a:pPr algn="l">
              <a:defRPr sz="1200">
                <a:solidFill>
                  <a:srgbClr val="53585F"/>
                </a:solidFill>
                <a:latin typeface="Mic32-Bold"/>
                <a:ea typeface="Mic32-Bold"/>
                <a:cs typeface="Mic32-Bold"/>
                <a:sym typeface="Mic32-Bold"/>
              </a:defRPr>
            </a:pPr>
            <a:r>
              <a:rPr lang="en-US" sz="2000" b="1" dirty="0"/>
              <a:t>3. </a:t>
            </a:r>
            <a:r>
              <a:rPr lang="el-GR" sz="2000" b="1" dirty="0"/>
              <a:t>Τεχνολογία</a:t>
            </a:r>
            <a:endParaRPr sz="2000" b="1" dirty="0"/>
          </a:p>
          <a:p>
            <a:pPr marL="215515" indent="-215515">
              <a:buSzPct val="45000"/>
              <a:buBlip>
                <a:blip r:embed="rId3"/>
              </a:buBlip>
              <a:defRPr sz="1200">
                <a:solidFill>
                  <a:srgbClr val="53585F"/>
                </a:solidFill>
                <a:latin typeface="Mic32-Regular"/>
                <a:ea typeface="Mic32-Regular"/>
                <a:cs typeface="Mic32-Regular"/>
                <a:sym typeface="Mic32-Regular"/>
              </a:defRPr>
            </a:pPr>
            <a:r>
              <a:rPr sz="1400" dirty="0">
                <a:latin typeface="Mic32-Regular"/>
                <a:ea typeface="Mic32-Regular"/>
                <a:cs typeface="Mic32-Regular"/>
              </a:rPr>
              <a:t>Firewalls</a:t>
            </a:r>
          </a:p>
          <a:p>
            <a:pPr marL="215515" indent="-215515">
              <a:buSzPct val="45000"/>
              <a:buBlip>
                <a:blip r:embed="rId3"/>
              </a:buBlip>
              <a:defRPr sz="1200">
                <a:solidFill>
                  <a:srgbClr val="53585F"/>
                </a:solidFill>
                <a:latin typeface="Mic32-Regular"/>
                <a:ea typeface="Mic32-Regular"/>
                <a:cs typeface="Mic32-Regular"/>
                <a:sym typeface="Mic32-Regular"/>
              </a:defRPr>
            </a:pPr>
            <a:r>
              <a:rPr lang="el-GR" sz="1400" dirty="0">
                <a:latin typeface="Mic32-Regular"/>
                <a:ea typeface="Mic32-Regular"/>
                <a:cs typeface="Mic32-Regular"/>
              </a:rPr>
              <a:t>Συστήματα πρόληψης Διαρροής Δεδομένων (</a:t>
            </a:r>
            <a:r>
              <a:rPr sz="1400" dirty="0">
                <a:latin typeface="Mic32-Regular"/>
                <a:ea typeface="Mic32-Regular"/>
                <a:cs typeface="Mic32-Regular"/>
              </a:rPr>
              <a:t>Data Leak Prevention</a:t>
            </a:r>
            <a:r>
              <a:rPr lang="el-GR" sz="1400" dirty="0">
                <a:latin typeface="Mic32-Regular"/>
                <a:ea typeface="Mic32-Regular"/>
                <a:cs typeface="Mic32-Regular"/>
              </a:rPr>
              <a:t>)</a:t>
            </a:r>
            <a:endParaRPr lang="en-US" sz="1400" dirty="0">
              <a:latin typeface="Mic32-Regular"/>
              <a:ea typeface="Mic32-Regular"/>
              <a:cs typeface="Mic32-Regular"/>
            </a:endParaRPr>
          </a:p>
          <a:p>
            <a:pPr marL="215515" indent="-215515">
              <a:buSzPct val="45000"/>
              <a:buBlip>
                <a:blip r:embed="rId3"/>
              </a:buBlip>
              <a:defRPr sz="1200">
                <a:solidFill>
                  <a:srgbClr val="53585F"/>
                </a:solidFill>
                <a:latin typeface="Mic32-Regular"/>
                <a:ea typeface="Mic32-Regular"/>
                <a:cs typeface="Mic32-Regular"/>
                <a:sym typeface="Mic32-Regular"/>
              </a:defRPr>
            </a:pPr>
            <a:r>
              <a:rPr lang="el-GR" sz="1400" dirty="0">
                <a:latin typeface="Mic32-Regular"/>
                <a:ea typeface="Mic32-Regular"/>
                <a:cs typeface="Mic32-Regular"/>
                <a:sym typeface="Mic32-Regular"/>
              </a:rPr>
              <a:t>Αντι-κακόβουλο λογισμικό (</a:t>
            </a:r>
            <a:r>
              <a:rPr lang="en-US" sz="1400" dirty="0">
                <a:latin typeface="Mic32-Regular"/>
                <a:ea typeface="Mic32-Regular"/>
                <a:cs typeface="Mic32-Regular"/>
              </a:rPr>
              <a:t>Anti-Malware</a:t>
            </a:r>
            <a:r>
              <a:rPr lang="el-GR" sz="1400" dirty="0">
                <a:latin typeface="Mic32-Regular"/>
                <a:ea typeface="Mic32-Regular"/>
                <a:cs typeface="Mic32-Regular"/>
              </a:rPr>
              <a:t>)</a:t>
            </a:r>
            <a:endParaRPr sz="1400" dirty="0">
              <a:latin typeface="Mic32-Regular"/>
              <a:ea typeface="Mic32-Regular"/>
              <a:cs typeface="Mic32-Regular"/>
            </a:endParaRPr>
          </a:p>
        </p:txBody>
      </p:sp>
      <p:sp>
        <p:nvSpPr>
          <p:cNvPr id="5" name="Shape 153">
            <a:extLst>
              <a:ext uri="{FF2B5EF4-FFF2-40B4-BE49-F238E27FC236}">
                <a16:creationId xmlns:a16="http://schemas.microsoft.com/office/drawing/2014/main" id="{C98BED1D-9320-B761-7794-230DF79DB34D}"/>
              </a:ext>
            </a:extLst>
          </p:cNvPr>
          <p:cNvSpPr/>
          <p:nvPr/>
        </p:nvSpPr>
        <p:spPr>
          <a:xfrm>
            <a:off x="173319" y="3807520"/>
            <a:ext cx="2294249" cy="1026241"/>
          </a:xfrm>
          <a:prstGeom prst="rect">
            <a:avLst/>
          </a:prstGeom>
          <a:ln w="3175">
            <a:miter lim="400000"/>
          </a:ln>
          <a:extLst>
            <a:ext uri="{C572A759-6A51-4108-AA02-DFA0A04FC94B}">
              <ma14:wrappingTextBoxFlag xmlns="" xmlns:ma14="http://schemas.microsoft.com/office/mac/drawingml/2011/main" val="1"/>
            </a:ext>
          </a:extLst>
        </p:spPr>
        <p:txBody>
          <a:bodyPr wrap="square" lIns="35718" tIns="35718" rIns="35718" bIns="35718" anchor="ctr">
            <a:spAutoFit/>
          </a:bodyPr>
          <a:lstStyle/>
          <a:p>
            <a:pPr algn="l">
              <a:defRPr sz="1200">
                <a:solidFill>
                  <a:srgbClr val="53585F"/>
                </a:solidFill>
                <a:latin typeface="Mic32-Bold"/>
                <a:ea typeface="Mic32-Bold"/>
                <a:cs typeface="Mic32-Bold"/>
                <a:sym typeface="Mic32-Bold"/>
              </a:defRPr>
            </a:pPr>
            <a:r>
              <a:rPr lang="en-US" sz="2000" b="1" dirty="0"/>
              <a:t>2. </a:t>
            </a:r>
            <a:r>
              <a:rPr lang="el-GR" sz="2000" b="1" dirty="0"/>
              <a:t>Διαδικασίες</a:t>
            </a:r>
            <a:endParaRPr sz="2000" b="1" dirty="0"/>
          </a:p>
          <a:p>
            <a:pPr marL="215515" indent="-215515">
              <a:buSzPct val="45000"/>
              <a:buBlip>
                <a:blip r:embed="rId3"/>
              </a:buBlip>
              <a:defRPr sz="1200">
                <a:solidFill>
                  <a:srgbClr val="53585F"/>
                </a:solidFill>
                <a:latin typeface="Mic32-Regular"/>
                <a:ea typeface="Mic32-Regular"/>
                <a:cs typeface="Mic32-Regular"/>
                <a:sym typeface="Mic32-Regular"/>
              </a:defRPr>
            </a:pPr>
            <a:r>
              <a:rPr lang="el-GR" sz="1400" dirty="0">
                <a:latin typeface="Mic32-Regular"/>
                <a:ea typeface="Mic32-Regular"/>
                <a:cs typeface="Mic32-Regular"/>
              </a:rPr>
              <a:t>Συστήματα Διαχείρισης</a:t>
            </a:r>
          </a:p>
          <a:p>
            <a:pPr marL="215515" indent="-215515">
              <a:buSzPct val="45000"/>
              <a:buBlip>
                <a:blip r:embed="rId3"/>
              </a:buBlip>
              <a:defRPr sz="1200">
                <a:solidFill>
                  <a:srgbClr val="53585F"/>
                </a:solidFill>
                <a:latin typeface="Mic32-Regular"/>
                <a:ea typeface="Mic32-Regular"/>
                <a:cs typeface="Mic32-Regular"/>
                <a:sym typeface="Mic32-Regular"/>
              </a:defRPr>
            </a:pPr>
            <a:r>
              <a:rPr lang="el-GR" sz="1400" dirty="0">
                <a:latin typeface="Mic32-Regular"/>
                <a:ea typeface="Mic32-Regular"/>
                <a:cs typeface="Mic32-Regular"/>
              </a:rPr>
              <a:t>Πλαίσια Διακυβέρνησης</a:t>
            </a:r>
          </a:p>
          <a:p>
            <a:pPr marL="215515" indent="-215515">
              <a:buSzPct val="45000"/>
              <a:buBlip>
                <a:blip r:embed="rId3"/>
              </a:buBlip>
              <a:defRPr sz="1200">
                <a:solidFill>
                  <a:srgbClr val="53585F"/>
                </a:solidFill>
                <a:latin typeface="Mic32-Regular"/>
                <a:ea typeface="Mic32-Regular"/>
                <a:cs typeface="Mic32-Regular"/>
                <a:sym typeface="Mic32-Regular"/>
              </a:defRPr>
            </a:pPr>
            <a:r>
              <a:rPr lang="el-GR" sz="1400" dirty="0">
                <a:latin typeface="Mic32-Regular"/>
                <a:ea typeface="Mic32-Regular"/>
                <a:cs typeface="Mic32-Regular"/>
              </a:rPr>
              <a:t>Τεκμηριωμένες πολιτικές </a:t>
            </a:r>
            <a:endParaRPr sz="1400" dirty="0">
              <a:latin typeface="Mic32-Regular"/>
              <a:ea typeface="Mic32-Regular"/>
              <a:cs typeface="Mic32-Regular"/>
            </a:endParaRPr>
          </a:p>
        </p:txBody>
      </p:sp>
      <p:pic>
        <p:nvPicPr>
          <p:cNvPr id="6" name="Picture 13">
            <a:extLst>
              <a:ext uri="{FF2B5EF4-FFF2-40B4-BE49-F238E27FC236}">
                <a16:creationId xmlns:a16="http://schemas.microsoft.com/office/drawing/2014/main" id="{F28B8140-4388-AA8A-18D2-DFF25719B7A3}"/>
              </a:ext>
            </a:extLst>
          </p:cNvPr>
          <p:cNvPicPr>
            <a:picLocks noChangeAspect="1"/>
          </p:cNvPicPr>
          <p:nvPr/>
        </p:nvPicPr>
        <p:blipFill>
          <a:blip r:embed="rId4"/>
          <a:stretch>
            <a:fillRect/>
          </a:stretch>
        </p:blipFill>
        <p:spPr>
          <a:xfrm>
            <a:off x="1888943" y="983668"/>
            <a:ext cx="3815510" cy="3733013"/>
          </a:xfrm>
          <a:prstGeom prst="rect">
            <a:avLst/>
          </a:prstGeom>
          <a:effectLst>
            <a:outerShdw blurRad="152400" dist="317500" dir="5400000" sx="90000" sy="-19000" rotWithShape="0">
              <a:prstClr val="black">
                <a:alpha val="15000"/>
              </a:prstClr>
            </a:outerShdw>
          </a:effectLst>
        </p:spPr>
      </p:pic>
      <p:sp>
        <p:nvSpPr>
          <p:cNvPr id="7" name="Shape 155">
            <a:extLst>
              <a:ext uri="{FF2B5EF4-FFF2-40B4-BE49-F238E27FC236}">
                <a16:creationId xmlns:a16="http://schemas.microsoft.com/office/drawing/2014/main" id="{3E5F1FBC-81CE-8C9A-7362-10339152E66D}"/>
              </a:ext>
            </a:extLst>
          </p:cNvPr>
          <p:cNvSpPr/>
          <p:nvPr/>
        </p:nvSpPr>
        <p:spPr>
          <a:xfrm>
            <a:off x="5704453" y="944603"/>
            <a:ext cx="3348863" cy="1241685"/>
          </a:xfrm>
          <a:prstGeom prst="rect">
            <a:avLst/>
          </a:prstGeom>
          <a:ln w="3175">
            <a:miter lim="400000"/>
          </a:ln>
          <a:extLst>
            <a:ext uri="{C572A759-6A51-4108-AA02-DFA0A04FC94B}">
              <ma14:wrappingTextBoxFlag xmlns="" xmlns:ma14="http://schemas.microsoft.com/office/mac/drawingml/2011/main" val="1"/>
            </a:ext>
          </a:extLst>
        </p:spPr>
        <p:txBody>
          <a:bodyPr wrap="square" lIns="35718" tIns="35718" rIns="35718" bIns="35718" anchor="ctr">
            <a:spAutoFit/>
          </a:bodyPr>
          <a:lstStyle/>
          <a:p>
            <a:pPr algn="l">
              <a:defRPr sz="1200">
                <a:solidFill>
                  <a:srgbClr val="53585F"/>
                </a:solidFill>
                <a:latin typeface="Mic32-Bold"/>
                <a:ea typeface="Mic32-Bold"/>
                <a:cs typeface="Mic32-Bold"/>
                <a:sym typeface="Mic32-Bold"/>
              </a:defRPr>
            </a:pPr>
            <a:r>
              <a:rPr lang="en-US" sz="2000" b="1" dirty="0"/>
              <a:t>1. </a:t>
            </a:r>
            <a:r>
              <a:rPr lang="el-GR" sz="2000" b="1" dirty="0"/>
              <a:t>Ανθρώπινο Δυναμικό</a:t>
            </a:r>
            <a:endParaRPr sz="2000" b="1" dirty="0"/>
          </a:p>
          <a:p>
            <a:pPr marL="215515" indent="-215515">
              <a:buSzPct val="45000"/>
              <a:buBlip>
                <a:blip r:embed="rId3"/>
              </a:buBlip>
              <a:defRPr sz="1200">
                <a:solidFill>
                  <a:srgbClr val="53585F"/>
                </a:solidFill>
                <a:latin typeface="Mic32-Regular"/>
                <a:ea typeface="Mic32-Regular"/>
                <a:cs typeface="Mic32-Regular"/>
                <a:sym typeface="Mic32-Regular"/>
              </a:defRPr>
            </a:pPr>
            <a:r>
              <a:rPr lang="el-GR" sz="1400" dirty="0">
                <a:latin typeface="Mic32-Regular"/>
                <a:ea typeface="Mic32-Regular"/>
                <a:cs typeface="Mic32-Regular"/>
                <a:sym typeface="Mic32-Regular"/>
              </a:rPr>
              <a:t>Συνεχής εκπαίδευση, ενημέρωση και ευαισθητοποίηση προσωπικού </a:t>
            </a:r>
          </a:p>
          <a:p>
            <a:pPr marL="215515" indent="-215515">
              <a:buSzPct val="45000"/>
              <a:buBlip>
                <a:blip r:embed="rId3"/>
              </a:buBlip>
              <a:defRPr sz="1200">
                <a:solidFill>
                  <a:srgbClr val="53585F"/>
                </a:solidFill>
                <a:latin typeface="Mic32-Regular"/>
                <a:ea typeface="Mic32-Regular"/>
                <a:cs typeface="Mic32-Regular"/>
                <a:sym typeface="Mic32-Regular"/>
              </a:defRPr>
            </a:pPr>
            <a:r>
              <a:rPr lang="el-GR" sz="1400" dirty="0">
                <a:latin typeface="Mic32-Regular"/>
                <a:ea typeface="Mic32-Regular"/>
                <a:cs typeface="Mic32-Regular"/>
                <a:sym typeface="Mic32-Regular"/>
              </a:rPr>
              <a:t>Επαγγελματικές δεξιότητες και προσόντα </a:t>
            </a:r>
          </a:p>
          <a:p>
            <a:pPr marL="215515" indent="-215515">
              <a:buSzPct val="45000"/>
              <a:buBlip>
                <a:blip r:embed="rId3"/>
              </a:buBlip>
              <a:defRPr sz="1200">
                <a:solidFill>
                  <a:srgbClr val="53585F"/>
                </a:solidFill>
                <a:latin typeface="Mic32-Regular"/>
                <a:ea typeface="Mic32-Regular"/>
                <a:cs typeface="Mic32-Regular"/>
                <a:sym typeface="Mic32-Regular"/>
              </a:defRPr>
            </a:pPr>
            <a:r>
              <a:rPr lang="el-GR" sz="1400" dirty="0"/>
              <a:t>Συνεργάτες (π.χ. Προμηθευτές) </a:t>
            </a:r>
            <a:endParaRPr lang="en-US" sz="1400" dirty="0"/>
          </a:p>
        </p:txBody>
      </p:sp>
    </p:spTree>
    <p:extLst>
      <p:ext uri="{BB962C8B-B14F-4D97-AF65-F5344CB8AC3E}">
        <p14:creationId xmlns:p14="http://schemas.microsoft.com/office/powerpoint/2010/main" val="2013474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theme/theme1.xml><?xml version="1.0" encoding="utf-8"?>
<a:theme xmlns:a="http://schemas.openxmlformats.org/drawingml/2006/main" name="Main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8193</TotalTime>
  <Words>1178</Words>
  <Application>Microsoft Office PowerPoint</Application>
  <PresentationFormat>On-screen Show (16:9)</PresentationFormat>
  <Paragraphs>132</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 BONNIE</vt:lpstr>
      <vt:lpstr>Arial</vt:lpstr>
      <vt:lpstr>Calibri</vt:lpstr>
      <vt:lpstr>Calibri Light</vt:lpstr>
      <vt:lpstr>Cambria</vt:lpstr>
      <vt:lpstr>Commissioner</vt:lpstr>
      <vt:lpstr>Commissioner Light</vt:lpstr>
      <vt:lpstr>Commissioner SemiBold</vt:lpstr>
      <vt:lpstr>Mic32-Bold</vt:lpstr>
      <vt:lpstr>Mic32-Regular</vt:lpstr>
      <vt:lpstr>Wingdings</vt:lpstr>
      <vt:lpstr>Main Slide</vt:lpstr>
      <vt:lpstr>Η επίδραση των Συστημάτων Διαχείρισης Ποιότητας στην Ασφάλεια Συστημάτων και Πληροφοριών</vt:lpstr>
      <vt:lpstr>PowerPoint Presentation</vt:lpstr>
      <vt:lpstr>Τι είναι Πληροφορία;</vt:lpstr>
      <vt:lpstr>Μορφές Πληροφορίας</vt:lpstr>
      <vt:lpstr>Αξία Πληροφορίας </vt:lpstr>
      <vt:lpstr>Στοιχεία ενός Πληροφοριακού Συστήματος </vt:lpstr>
      <vt:lpstr>Τι είναι Ασφάλεια Πληροφοριών;</vt:lpstr>
      <vt:lpstr>Τι είναι Ασφάλεια Πληροφοριών</vt:lpstr>
      <vt:lpstr>Ακρογωνιαίοι Λίθοι της Ασφάλειας Πληροφοριών</vt:lpstr>
      <vt:lpstr>Αξία της Ασφάλειας Πληροφοριών </vt:lpstr>
      <vt:lpstr>Κίνδυνος (Ρίσκο) Ασφάλειας Πληροφοριών </vt:lpstr>
      <vt:lpstr>Ευπάθειες (Vulnerability) </vt:lpstr>
      <vt:lpstr>Η Ασφάλεια Πληροφοριών είναι Ευθύνη όλων μας</vt:lpstr>
      <vt:lpstr>PowerPoint Presentation</vt:lpstr>
      <vt:lpstr>Στατιστικά – Περιστατικά Παραβιάσεων (1/2)</vt:lpstr>
      <vt:lpstr>Στατιστικά – Περιστατικά Παραβιάσεων (2/2)</vt:lpstr>
      <vt:lpstr>Κίνητρο Κυβερνοεπιθέσεων</vt:lpstr>
      <vt:lpstr>PowerPoint Presentation</vt:lpstr>
      <vt:lpstr>Επίδραση των Συστημάτων Ποιότητας στην Κυβερνοασφάλεια</vt:lpstr>
      <vt:lpstr>Στοιχεία Ποιότητας σε ένα Σύστημα Κυβερνοασφάλειας</vt:lpstr>
      <vt:lpstr>Ποιότητα και Ασφάλεια: Δύο Έννοιες, Ένα Αποτέλεσμα</vt:lpstr>
      <vt:lpstr>Ποιότητα και Ασφάλεια: Δύο Έννοιες, Ένα Αποτέλεσμα</vt:lpstr>
      <vt:lpstr>Στο Κέντρο Όλων Είναι ο Άνθρωπος</vt:lpstr>
      <vt:lpstr>Απορίες / Ερωτήσεις</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Altani Batoudaki</dc:creator>
  <cp:keywords/>
  <dc:description/>
  <cp:lastModifiedBy>Alexios Andreou</cp:lastModifiedBy>
  <cp:revision>92</cp:revision>
  <cp:lastPrinted>2023-08-03T05:35:10Z</cp:lastPrinted>
  <dcterms:created xsi:type="dcterms:W3CDTF">2023-03-25T12:14:25Z</dcterms:created>
  <dcterms:modified xsi:type="dcterms:W3CDTF">2023-11-08T09:44:26Z</dcterms:modified>
  <cp:category/>
</cp:coreProperties>
</file>