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359" r:id="rId3"/>
    <p:sldId id="364" r:id="rId4"/>
    <p:sldId id="428" r:id="rId5"/>
    <p:sldId id="360" r:id="rId6"/>
    <p:sldId id="361" r:id="rId7"/>
    <p:sldId id="410" r:id="rId8"/>
    <p:sldId id="365" r:id="rId9"/>
    <p:sldId id="416" r:id="rId10"/>
    <p:sldId id="413" r:id="rId11"/>
    <p:sldId id="347" r:id="rId12"/>
    <p:sldId id="417" r:id="rId13"/>
    <p:sldId id="418" r:id="rId14"/>
    <p:sldId id="419" r:id="rId15"/>
    <p:sldId id="420" r:id="rId16"/>
    <p:sldId id="424" r:id="rId17"/>
    <p:sldId id="422" r:id="rId18"/>
    <p:sldId id="426" r:id="rId19"/>
  </p:sldIdLst>
  <p:sldSz cx="9144000" cy="6858000" type="screen4x3"/>
  <p:notesSz cx="6797675" cy="9926638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BB8D9"/>
    <a:srgbClr val="3DBDE0"/>
    <a:srgbClr val="E5E4B6"/>
    <a:srgbClr val="4384D3"/>
    <a:srgbClr val="2FF52F"/>
    <a:srgbClr val="2CAE4B"/>
    <a:srgbClr val="C539AA"/>
    <a:srgbClr val="F707E6"/>
    <a:srgbClr val="F74735"/>
    <a:srgbClr val="F03E7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261" autoAdjust="0"/>
    <p:restoredTop sz="66824" autoAdjust="0"/>
  </p:normalViewPr>
  <p:slideViewPr>
    <p:cSldViewPr>
      <p:cViewPr varScale="1">
        <p:scale>
          <a:sx n="57" d="100"/>
          <a:sy n="57" d="100"/>
        </p:scale>
        <p:origin x="1891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6221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-466"/>
    </p:cViewPr>
  </p:sorterViewPr>
  <p:notesViewPr>
    <p:cSldViewPr>
      <p:cViewPr varScale="1">
        <p:scale>
          <a:sx n="60" d="100"/>
          <a:sy n="60" d="100"/>
        </p:scale>
        <p:origin x="3274" y="3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8C5088-297F-4118-9C0A-518D94B20C56}" type="datetimeFigureOut">
              <a:rPr lang="el-GR" smtClean="0"/>
              <a:pPr/>
              <a:t>3/11/2023</a:t>
            </a:fld>
            <a:endParaRPr lang="el-G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4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2E14C2-7295-45B8-BFDD-1EE211CC7AEE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03383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2E14C2-7295-45B8-BFDD-1EE211CC7AEE}" type="slidenum">
              <a:rPr lang="el-GR" smtClean="0"/>
              <a:pPr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828752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altLang="el-GR" sz="1200" dirty="0">
              <a:latin typeface="Calibri" panose="020F0502020204030204" pitchFamily="34" charset="0"/>
              <a:sym typeface="AkzidenzGroteskBEGreek" pitchFamily="80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2E14C2-7295-45B8-BFDD-1EE211CC7AEE}" type="slidenum">
              <a:rPr kumimoji="0" lang="el-G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l-G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80238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2E14C2-7295-45B8-BFDD-1EE211CC7AEE}" type="slidenum">
              <a:rPr lang="el-GR" smtClean="0"/>
              <a:pPr/>
              <a:t>11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214979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2E14C2-7295-45B8-BFDD-1EE211CC7AEE}" type="slidenum">
              <a:rPr lang="el-GR" smtClean="0"/>
              <a:pPr/>
              <a:t>12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3003898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2E14C2-7295-45B8-BFDD-1EE211CC7AEE}" type="slidenum">
              <a:rPr lang="el-GR" smtClean="0"/>
              <a:pPr/>
              <a:t>13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7073453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altLang="el-GR" sz="1200" dirty="0">
              <a:latin typeface="Calibri" panose="020F0502020204030204" pitchFamily="34" charset="0"/>
              <a:sym typeface="AkzidenzGroteskBEGreek" pitchFamily="80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2E14C2-7295-45B8-BFDD-1EE211CC7AEE}" type="slidenum">
              <a:rPr kumimoji="0" lang="el-G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l-G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747660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altLang="el-GR" sz="1200" dirty="0">
              <a:latin typeface="Calibri" panose="020F0502020204030204" pitchFamily="34" charset="0"/>
              <a:sym typeface="AkzidenzGroteskBEGreek" pitchFamily="80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2E14C2-7295-45B8-BFDD-1EE211CC7AEE}" type="slidenum">
              <a:rPr kumimoji="0" lang="el-G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l-G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910943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altLang="el-GR" sz="1200" dirty="0">
              <a:latin typeface="Calibri" panose="020F0502020204030204" pitchFamily="34" charset="0"/>
              <a:sym typeface="AkzidenzGroteskBEGreek" pitchFamily="80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2E14C2-7295-45B8-BFDD-1EE211CC7AEE}" type="slidenum">
              <a:rPr kumimoji="0" lang="el-G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l-G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6581708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altLang="el-GR" sz="1200" dirty="0">
              <a:latin typeface="Calibri" panose="020F0502020204030204" pitchFamily="34" charset="0"/>
              <a:sym typeface="AkzidenzGroteskBEGreek" pitchFamily="80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2E14C2-7295-45B8-BFDD-1EE211CC7AEE}" type="slidenum">
              <a:rPr kumimoji="0" lang="el-G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l-G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9928558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altLang="el-GR" sz="1200" dirty="0">
              <a:latin typeface="Calibri" panose="020F0502020204030204" pitchFamily="34" charset="0"/>
              <a:sym typeface="AkzidenzGroteskBEGreek" pitchFamily="80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2E14C2-7295-45B8-BFDD-1EE211CC7AEE}" type="slidenum">
              <a:rPr lang="el-GR" smtClean="0"/>
              <a:pPr/>
              <a:t>18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607760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2E14C2-7295-45B8-BFDD-1EE211CC7AEE}" type="slidenum">
              <a:rPr lang="el-GR" smtClean="0"/>
              <a:pPr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129004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altLang="el-GR" dirty="0">
              <a:solidFill>
                <a:schemeClr val="tx2"/>
              </a:solidFill>
              <a:latin typeface="Calibri" panose="020F0502020204030204" pitchFamily="34" charset="0"/>
              <a:sym typeface="AkzidenzGroteskBEGreek" pitchFamily="80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2E14C2-7295-45B8-BFDD-1EE211CC7AEE}" type="slidenum">
              <a:rPr lang="el-GR" smtClean="0"/>
              <a:pPr/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073532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altLang="el-GR" dirty="0">
              <a:solidFill>
                <a:schemeClr val="tx2"/>
              </a:solidFill>
              <a:latin typeface="Calibri" panose="020F0502020204030204" pitchFamily="34" charset="0"/>
              <a:sym typeface="AkzidenzGroteskBEGreek" pitchFamily="80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2E14C2-7295-45B8-BFDD-1EE211CC7AEE}" type="slidenum">
              <a:rPr lang="el-GR" smtClean="0"/>
              <a:pPr/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345541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el-GR" altLang="el-GR" sz="1200" dirty="0">
              <a:latin typeface="Calibri" panose="020F0502020204030204" pitchFamily="34" charset="0"/>
              <a:sym typeface="AkzidenzGroteskBEGreek" pitchFamily="80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2E14C2-7295-45B8-BFDD-1EE211CC7AEE}" type="slidenum">
              <a:rPr kumimoji="0" lang="el-G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l-G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906075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2E14C2-7295-45B8-BFDD-1EE211CC7AEE}" type="slidenum">
              <a:rPr lang="el-GR" smtClean="0"/>
              <a:pPr/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654316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2E14C2-7295-45B8-BFDD-1EE211CC7AEE}" type="slidenum">
              <a:rPr kumimoji="0" lang="el-G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l-G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09646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2E14C2-7295-45B8-BFDD-1EE211CC7AEE}" type="slidenum">
              <a:rPr lang="el-GR" smtClean="0"/>
              <a:pPr/>
              <a:t>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47859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el-GR" dirty="0">
              <a:latin typeface="Calibri" panose="020F0502020204030204" pitchFamily="34" charset="0"/>
              <a:sym typeface="AkzidenzGroteskBEGreek" pitchFamily="80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2E14C2-7295-45B8-BFDD-1EE211CC7AEE}" type="slidenum">
              <a:rPr lang="el-GR" smtClean="0"/>
              <a:pPr/>
              <a:t>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595627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8411F-C782-4470-BA2C-58E006695534}" type="datetimeFigureOut">
              <a:rPr lang="el-GR" smtClean="0"/>
              <a:pPr/>
              <a:t>3/11/2023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25F1E-2781-4FFD-96AB-B9A668202014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353375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8411F-C782-4470-BA2C-58E006695534}" type="datetimeFigureOut">
              <a:rPr lang="el-GR" smtClean="0"/>
              <a:pPr/>
              <a:t>3/11/2023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25F1E-2781-4FFD-96AB-B9A668202014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070680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8411F-C782-4470-BA2C-58E006695534}" type="datetimeFigureOut">
              <a:rPr lang="el-GR" smtClean="0"/>
              <a:pPr/>
              <a:t>3/11/2023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25F1E-2781-4FFD-96AB-B9A668202014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549519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8411F-C782-4470-BA2C-58E006695534}" type="datetimeFigureOut">
              <a:rPr lang="el-GR" smtClean="0"/>
              <a:pPr/>
              <a:t>3/11/2023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25F1E-2781-4FFD-96AB-B9A668202014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819833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8411F-C782-4470-BA2C-58E006695534}" type="datetimeFigureOut">
              <a:rPr lang="el-GR" smtClean="0"/>
              <a:pPr/>
              <a:t>3/11/2023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25F1E-2781-4FFD-96AB-B9A668202014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183619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8411F-C782-4470-BA2C-58E006695534}" type="datetimeFigureOut">
              <a:rPr lang="el-GR" smtClean="0"/>
              <a:pPr/>
              <a:t>3/11/2023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25F1E-2781-4FFD-96AB-B9A668202014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758070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8411F-C782-4470-BA2C-58E006695534}" type="datetimeFigureOut">
              <a:rPr lang="el-GR" smtClean="0"/>
              <a:pPr/>
              <a:t>3/11/2023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25F1E-2781-4FFD-96AB-B9A668202014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419043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8411F-C782-4470-BA2C-58E006695534}" type="datetimeFigureOut">
              <a:rPr lang="el-GR" smtClean="0"/>
              <a:pPr/>
              <a:t>3/11/2023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25F1E-2781-4FFD-96AB-B9A668202014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275629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8411F-C782-4470-BA2C-58E006695534}" type="datetimeFigureOut">
              <a:rPr lang="el-GR" smtClean="0"/>
              <a:pPr/>
              <a:t>3/11/2023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25F1E-2781-4FFD-96AB-B9A668202014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553245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8411F-C782-4470-BA2C-58E006695534}" type="datetimeFigureOut">
              <a:rPr lang="el-GR" smtClean="0"/>
              <a:pPr/>
              <a:t>3/11/2023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25F1E-2781-4FFD-96AB-B9A668202014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29238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8411F-C782-4470-BA2C-58E006695534}" type="datetimeFigureOut">
              <a:rPr lang="el-GR" smtClean="0"/>
              <a:pPr/>
              <a:t>3/11/2023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25F1E-2781-4FFD-96AB-B9A668202014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845282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78411F-C782-4470-BA2C-58E006695534}" type="datetimeFigureOut">
              <a:rPr lang="el-GR" smtClean="0"/>
              <a:pPr/>
              <a:t>3/11/2023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725F1E-2781-4FFD-96AB-B9A668202014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591407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8.jpe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jpe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4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jp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3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microsoft.com/office/2007/relationships/hdphoto" Target="../media/hdphoto2.wdp"/><Relationship Id="rId5" Type="http://schemas.openxmlformats.org/officeDocument/2006/relationships/image" Target="../media/image18.png"/><Relationship Id="rId10" Type="http://schemas.openxmlformats.org/officeDocument/2006/relationships/image" Target="../media/image21.png"/><Relationship Id="rId4" Type="http://schemas.openxmlformats.org/officeDocument/2006/relationships/hyperlink" Target="3.%20&#916;&#953;&#949;&#961;&#949;&#973;&#957;&#951;&#963;&#951;%20&#964;&#969;&#957;%20&#945;&#958;&#953;&#974;&#957;%20&#963;&#959;&#965;.docx" TargetMode="External"/><Relationship Id="rId9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9672" y="1087253"/>
            <a:ext cx="7774632" cy="1800201"/>
          </a:xfrm>
        </p:spPr>
        <p:txBody>
          <a:bodyPr>
            <a:noAutofit/>
          </a:bodyPr>
          <a:lstStyle/>
          <a:p>
            <a:pPr>
              <a:spcAft>
                <a:spcPts val="300"/>
              </a:spcAft>
            </a:pPr>
            <a:r>
              <a:rPr lang="en-US" sz="3600" dirty="0">
                <a:solidFill>
                  <a:srgbClr val="002060"/>
                </a:solidFill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Purpose Driven Organization</a:t>
            </a:r>
            <a:br>
              <a:rPr lang="el-GR" sz="3600" b="1" dirty="0"/>
            </a:br>
            <a:r>
              <a:rPr lang="el-GR" sz="2400" dirty="0">
                <a:solidFill>
                  <a:srgbClr val="002060"/>
                </a:solidFill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Τμήμα Ανθρώπινου Δυναμικού</a:t>
            </a:r>
            <a:br>
              <a:rPr lang="en-US" sz="2400" b="1" dirty="0"/>
            </a:br>
            <a:r>
              <a:rPr lang="el-GR" sz="1800" dirty="0">
                <a:solidFill>
                  <a:srgbClr val="002060"/>
                </a:solidFill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Μαργαρίτα </a:t>
            </a:r>
            <a:r>
              <a:rPr lang="el-GR" sz="1800" dirty="0" err="1">
                <a:solidFill>
                  <a:srgbClr val="002060"/>
                </a:solidFill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Τελεβάντου</a:t>
            </a:r>
            <a:br>
              <a:rPr lang="el-GR" sz="1800" dirty="0">
                <a:solidFill>
                  <a:srgbClr val="002060"/>
                </a:solidFill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</a:br>
            <a:r>
              <a:rPr lang="el-GR" sz="1800" dirty="0">
                <a:solidFill>
                  <a:srgbClr val="002060"/>
                </a:solidFill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Γεωργία Χριστοδούλου</a:t>
            </a:r>
            <a:br>
              <a:rPr lang="en-US" sz="1800" dirty="0">
                <a:solidFill>
                  <a:srgbClr val="002060"/>
                </a:solidFill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</a:br>
            <a:r>
              <a:rPr lang="el-GR" sz="1600" dirty="0">
                <a:solidFill>
                  <a:srgbClr val="002060"/>
                </a:solidFill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Νοέμβριος</a:t>
            </a:r>
            <a:r>
              <a:rPr lang="en-US" sz="1600" dirty="0">
                <a:solidFill>
                  <a:srgbClr val="002060"/>
                </a:solidFill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 </a:t>
            </a:r>
            <a:r>
              <a:rPr lang="el-GR" sz="1600" dirty="0">
                <a:solidFill>
                  <a:srgbClr val="002060"/>
                </a:solidFill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2023</a:t>
            </a:r>
            <a:endParaRPr lang="el-GR" sz="1800" dirty="0">
              <a:solidFill>
                <a:srgbClr val="002060"/>
              </a:solidFill>
              <a:latin typeface="Cascadia Mono" panose="020B0609020000020004" pitchFamily="49" charset="0"/>
              <a:ea typeface="Cascadia Mono" panose="020B0609020000020004" pitchFamily="49" charset="0"/>
              <a:cs typeface="Cascadia Mono" panose="020B0609020000020004" pitchFamily="49" charset="0"/>
            </a:endParaRP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32" t="17286" r="6413" b="16923"/>
          <a:stretch/>
        </p:blipFill>
        <p:spPr bwMode="auto">
          <a:xfrm>
            <a:off x="7524328" y="5826442"/>
            <a:ext cx="1404156" cy="770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AutoShape 2" descr="Image result for induction training for new employees carlsber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7" name="AutoShape 5" descr="Image result for carlsberg hr department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43B8ACA-1304-46E6-9218-62850A5550A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23097"/>
          <a:stretch/>
        </p:blipFill>
        <p:spPr>
          <a:xfrm>
            <a:off x="1339558" y="2996952"/>
            <a:ext cx="6184770" cy="340666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59375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5"/>
          </a:solidFill>
        </p:spPr>
        <p:txBody>
          <a:bodyPr>
            <a:normAutofit fontScale="90000"/>
          </a:bodyPr>
          <a:lstStyle/>
          <a:p>
            <a:r>
              <a:rPr lang="el-GR" altLang="el-GR" b="1" dirty="0">
                <a:solidFill>
                  <a:srgbClr val="FFFFFF"/>
                </a:solidFill>
                <a:latin typeface="Calibri" panose="020F0502020204030204" pitchFamily="34" charset="0"/>
              </a:rPr>
              <a:t>Σκοπός </a:t>
            </a:r>
            <a:r>
              <a:rPr lang="en-CY" altLang="el-GR" b="1" dirty="0">
                <a:solidFill>
                  <a:srgbClr val="FFFFFF"/>
                </a:solidFill>
                <a:latin typeface="Calibri" panose="020F0502020204030204" pitchFamily="34" charset="0"/>
              </a:rPr>
              <a:t>–</a:t>
            </a:r>
            <a:r>
              <a:rPr lang="el-GR" altLang="el-GR" b="1" dirty="0">
                <a:solidFill>
                  <a:srgbClr val="FFFFFF"/>
                </a:solidFill>
                <a:latin typeface="Calibri" panose="020F0502020204030204" pitchFamily="34" charset="0"/>
              </a:rPr>
              <a:t> </a:t>
            </a:r>
            <a:r>
              <a:rPr lang="en-US" altLang="el-GR" b="1" dirty="0">
                <a:solidFill>
                  <a:srgbClr val="FFFFFF"/>
                </a:solidFill>
                <a:latin typeface="Calibri" panose="020F0502020204030204" pitchFamily="34" charset="0"/>
              </a:rPr>
              <a:t>Purpose Driven Organization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5975913"/>
            <a:ext cx="510584" cy="594412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9484B1B8-5EEE-47D5-AF9F-82E6CFEEAB74}"/>
              </a:ext>
            </a:extLst>
          </p:cNvPr>
          <p:cNvGrpSpPr/>
          <p:nvPr/>
        </p:nvGrpSpPr>
        <p:grpSpPr>
          <a:xfrm>
            <a:off x="449707" y="1657418"/>
            <a:ext cx="8139584" cy="4027634"/>
            <a:chOff x="547216" y="1948279"/>
            <a:chExt cx="8139584" cy="4027634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61DF98E1-E48D-4E89-93E7-ED7FF612D7FF}"/>
                </a:ext>
              </a:extLst>
            </p:cNvPr>
            <p:cNvGrpSpPr/>
            <p:nvPr/>
          </p:nvGrpSpPr>
          <p:grpSpPr>
            <a:xfrm>
              <a:off x="4294312" y="1961506"/>
              <a:ext cx="4392488" cy="4014407"/>
              <a:chOff x="2627784" y="2060848"/>
              <a:chExt cx="4392488" cy="4014407"/>
            </a:xfrm>
          </p:grpSpPr>
          <p:grpSp>
            <p:nvGrpSpPr>
              <p:cNvPr id="5" name="Group 4"/>
              <p:cNvGrpSpPr/>
              <p:nvPr/>
            </p:nvGrpSpPr>
            <p:grpSpPr>
              <a:xfrm>
                <a:off x="2627784" y="2060848"/>
                <a:ext cx="4392488" cy="4014407"/>
                <a:chOff x="76422" y="2149097"/>
                <a:chExt cx="3316184" cy="3110334"/>
              </a:xfrm>
            </p:grpSpPr>
            <p:sp>
              <p:nvSpPr>
                <p:cNvPr id="4" name="Oval 3"/>
                <p:cNvSpPr/>
                <p:nvPr/>
              </p:nvSpPr>
              <p:spPr>
                <a:xfrm>
                  <a:off x="76422" y="2149097"/>
                  <a:ext cx="3316184" cy="3096344"/>
                </a:xfrm>
                <a:prstGeom prst="ellipse">
                  <a:avLst/>
                </a:prstGeom>
              </p:spPr>
              <p:style>
                <a:lnRef idx="0">
                  <a:schemeClr val="dk1"/>
                </a:lnRef>
                <a:fillRef idx="3">
                  <a:schemeClr val="dk1"/>
                </a:fillRef>
                <a:effectRef idx="3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" name="Oval 6"/>
                <p:cNvSpPr/>
                <p:nvPr/>
              </p:nvSpPr>
              <p:spPr>
                <a:xfrm>
                  <a:off x="427021" y="2714526"/>
                  <a:ext cx="2614986" cy="2544905"/>
                </a:xfrm>
                <a:prstGeom prst="ellipse">
                  <a:avLst/>
                </a:prstGeom>
              </p:spPr>
              <p:style>
                <a:lnRef idx="0">
                  <a:schemeClr val="accent5"/>
                </a:lnRef>
                <a:fillRef idx="3">
                  <a:schemeClr val="accent5"/>
                </a:fillRef>
                <a:effectRef idx="3">
                  <a:schemeClr val="accent5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Work Purpose</a:t>
                  </a:r>
                </a:p>
              </p:txBody>
            </p:sp>
            <p:sp>
              <p:nvSpPr>
                <p:cNvPr id="8" name="Oval 7"/>
                <p:cNvSpPr/>
                <p:nvPr/>
              </p:nvSpPr>
              <p:spPr>
                <a:xfrm>
                  <a:off x="967080" y="3569356"/>
                  <a:ext cx="1581934" cy="1690075"/>
                </a:xfrm>
                <a:prstGeom prst="ellipse">
                  <a:avLst/>
                </a:prstGeom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600" dirty="0"/>
                    <a:t>Organizational Purpose</a:t>
                  </a:r>
                </a:p>
              </p:txBody>
            </p:sp>
          </p:grpSp>
          <p:sp>
            <p:nvSpPr>
              <p:cNvPr id="9" name="TextBox 8"/>
              <p:cNvSpPr txBox="1"/>
              <p:nvPr/>
            </p:nvSpPr>
            <p:spPr>
              <a:xfrm>
                <a:off x="3991102" y="3344374"/>
                <a:ext cx="172819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</a:rPr>
                  <a:t>Work</a:t>
                </a:r>
                <a:r>
                  <a:rPr lang="en-US" dirty="0"/>
                  <a:t> </a:t>
                </a:r>
                <a:r>
                  <a:rPr lang="en-US" dirty="0">
                    <a:solidFill>
                      <a:schemeClr val="bg1"/>
                    </a:solidFill>
                  </a:rPr>
                  <a:t>Purpose</a:t>
                </a: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3520634" y="2336273"/>
                <a:ext cx="266912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</a:rPr>
                  <a:t>Self Purpose</a:t>
                </a:r>
              </a:p>
            </p:txBody>
          </p:sp>
        </p:grp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2EE7BE1C-404E-4690-AF71-D21E76012107}"/>
                </a:ext>
              </a:extLst>
            </p:cNvPr>
            <p:cNvSpPr txBox="1"/>
            <p:nvPr/>
          </p:nvSpPr>
          <p:spPr>
            <a:xfrm>
              <a:off x="1822753" y="2236931"/>
              <a:ext cx="244656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b="1" dirty="0"/>
                <a:t>1. Προσωπικός Σκοπός</a:t>
              </a:r>
              <a:endParaRPr lang="LID4096" b="1" dirty="0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C24D52E2-3BF9-46E9-8B8B-61E77D2C0EE9}"/>
                </a:ext>
              </a:extLst>
            </p:cNvPr>
            <p:cNvSpPr txBox="1"/>
            <p:nvPr/>
          </p:nvSpPr>
          <p:spPr>
            <a:xfrm>
              <a:off x="1822147" y="3641072"/>
              <a:ext cx="244656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b="1" dirty="0">
                  <a:solidFill>
                    <a:srgbClr val="3DBDE0"/>
                  </a:solidFill>
                </a:rPr>
                <a:t>2. Σκοπός Εργασίας</a:t>
              </a:r>
              <a:endParaRPr lang="LID4096" b="1" dirty="0">
                <a:solidFill>
                  <a:srgbClr val="3DBDE0"/>
                </a:solidFill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5D16611F-346D-4247-9718-BC736C89A689}"/>
                </a:ext>
              </a:extLst>
            </p:cNvPr>
            <p:cNvSpPr txBox="1"/>
            <p:nvPr/>
          </p:nvSpPr>
          <p:spPr>
            <a:xfrm>
              <a:off x="1822753" y="5045213"/>
              <a:ext cx="319804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b="1" dirty="0">
                  <a:solidFill>
                    <a:srgbClr val="4384D3"/>
                  </a:solidFill>
                </a:rPr>
                <a:t>3. Σκοπός του Οργανισμού</a:t>
              </a:r>
              <a:endParaRPr lang="LID4096" b="1" dirty="0">
                <a:solidFill>
                  <a:srgbClr val="4384D3"/>
                </a:solidFill>
              </a:endParaRPr>
            </a:p>
          </p:txBody>
        </p:sp>
        <p:sp>
          <p:nvSpPr>
            <p:cNvPr id="18" name="Arrow: Striped Right 17">
              <a:extLst>
                <a:ext uri="{FF2B5EF4-FFF2-40B4-BE49-F238E27FC236}">
                  <a16:creationId xmlns:a16="http://schemas.microsoft.com/office/drawing/2014/main" id="{58008127-EE34-43A1-9BBA-B7D9BDDFCB47}"/>
                </a:ext>
              </a:extLst>
            </p:cNvPr>
            <p:cNvSpPr/>
            <p:nvPr/>
          </p:nvSpPr>
          <p:spPr>
            <a:xfrm>
              <a:off x="3679042" y="2606263"/>
              <a:ext cx="1230539" cy="369332"/>
            </a:xfrm>
            <a:prstGeom prst="stripedRightArrow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/>
            </a:p>
          </p:txBody>
        </p:sp>
        <p:sp>
          <p:nvSpPr>
            <p:cNvPr id="19" name="Arrow: Striped Right 18">
              <a:extLst>
                <a:ext uri="{FF2B5EF4-FFF2-40B4-BE49-F238E27FC236}">
                  <a16:creationId xmlns:a16="http://schemas.microsoft.com/office/drawing/2014/main" id="{8B23BB63-FE41-4752-AC3C-E6E2205EB500}"/>
                </a:ext>
              </a:extLst>
            </p:cNvPr>
            <p:cNvSpPr/>
            <p:nvPr/>
          </p:nvSpPr>
          <p:spPr>
            <a:xfrm>
              <a:off x="3979943" y="3910762"/>
              <a:ext cx="1230539" cy="369332"/>
            </a:xfrm>
            <a:prstGeom prst="stripedRightArrow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/>
            </a:p>
          </p:txBody>
        </p:sp>
        <p:sp>
          <p:nvSpPr>
            <p:cNvPr id="20" name="Arrow: Striped Right 19">
              <a:extLst>
                <a:ext uri="{FF2B5EF4-FFF2-40B4-BE49-F238E27FC236}">
                  <a16:creationId xmlns:a16="http://schemas.microsoft.com/office/drawing/2014/main" id="{8F2C0B3C-E9E1-4B6B-983E-B8263D065C2F}"/>
                </a:ext>
              </a:extLst>
            </p:cNvPr>
            <p:cNvSpPr/>
            <p:nvPr/>
          </p:nvSpPr>
          <p:spPr>
            <a:xfrm>
              <a:off x="4595212" y="5314903"/>
              <a:ext cx="1230539" cy="369332"/>
            </a:xfrm>
            <a:prstGeom prst="stripedRightArrow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/>
            </a:p>
          </p:txBody>
        </p:sp>
        <p:pic>
          <p:nvPicPr>
            <p:cNvPr id="1026" name="Picture 2" descr="process completed symbolic&quot; Icon - Download for free – Iconduck">
              <a:extLst>
                <a:ext uri="{FF2B5EF4-FFF2-40B4-BE49-F238E27FC236}">
                  <a16:creationId xmlns:a16="http://schemas.microsoft.com/office/drawing/2014/main" id="{49F909D4-0E49-403D-81B2-C7D176A51DE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7216" y="1948279"/>
              <a:ext cx="1017436" cy="10174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2F0B5A6D-8703-42F2-8DC0-452F602B7E5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2492" y="1657418"/>
            <a:ext cx="8224817" cy="4423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6943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5"/>
          </a:solidFill>
        </p:spPr>
        <p:txBody>
          <a:bodyPr>
            <a:noAutofit/>
          </a:bodyPr>
          <a:lstStyle/>
          <a:p>
            <a:r>
              <a:rPr lang="el-GR" altLang="el-GR" sz="3600" b="1" dirty="0">
                <a:solidFill>
                  <a:srgbClr val="FFFFFF"/>
                </a:solidFill>
                <a:latin typeface="Calibri" panose="020F0502020204030204" pitchFamily="34" charset="0"/>
              </a:rPr>
              <a:t>Σκοπός </a:t>
            </a:r>
            <a:r>
              <a:rPr lang="en-CY" altLang="el-GR" sz="3600" b="1" dirty="0">
                <a:solidFill>
                  <a:srgbClr val="FFFFFF"/>
                </a:solidFill>
                <a:latin typeface="Calibri" panose="020F0502020204030204" pitchFamily="34" charset="0"/>
              </a:rPr>
              <a:t>–</a:t>
            </a:r>
            <a:r>
              <a:rPr lang="el-GR" altLang="el-GR" sz="3600" b="1" dirty="0">
                <a:solidFill>
                  <a:srgbClr val="FFFFFF"/>
                </a:solidFill>
                <a:latin typeface="Calibri" panose="020F0502020204030204" pitchFamily="34" charset="0"/>
              </a:rPr>
              <a:t> </a:t>
            </a:r>
            <a:r>
              <a:rPr lang="en-US" altLang="el-GR" sz="3600" b="1" dirty="0">
                <a:solidFill>
                  <a:srgbClr val="FFFFFF"/>
                </a:solidFill>
                <a:latin typeface="Calibri" panose="020F0502020204030204" pitchFamily="34" charset="0"/>
              </a:rPr>
              <a:t>Purpose Driven Organization</a:t>
            </a:r>
            <a:endParaRPr lang="el-GR" sz="3600" dirty="0">
              <a:solidFill>
                <a:schemeClr val="bg1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5975913"/>
            <a:ext cx="510584" cy="594412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66F3CE46-4BED-4877-BAA6-91A971987046}"/>
              </a:ext>
            </a:extLst>
          </p:cNvPr>
          <p:cNvGrpSpPr/>
          <p:nvPr/>
        </p:nvGrpSpPr>
        <p:grpSpPr>
          <a:xfrm>
            <a:off x="1502786" y="2045952"/>
            <a:ext cx="6138428" cy="873023"/>
            <a:chOff x="1889956" y="4792782"/>
            <a:chExt cx="6138428" cy="873023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489649E4-D0E4-4D2B-880F-E8E79DBAD0AC}"/>
                </a:ext>
              </a:extLst>
            </p:cNvPr>
            <p:cNvSpPr txBox="1"/>
            <p:nvPr/>
          </p:nvSpPr>
          <p:spPr>
            <a:xfrm>
              <a:off x="1889956" y="4906034"/>
              <a:ext cx="167393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l-GR" sz="3600" b="1" dirty="0">
                  <a:solidFill>
                    <a:srgbClr val="002060"/>
                  </a:solidFill>
                  <a:latin typeface="Sitka Small Semibold" pitchFamily="2" charset="0"/>
                  <a:ea typeface="MS Gothic" panose="020B0609070205080204" pitchFamily="49" charset="-128"/>
                </a:rPr>
                <a:t>ΑΞΙΕΣ</a:t>
              </a:r>
              <a:endParaRPr lang="en-CY" sz="3600" b="1" dirty="0">
                <a:solidFill>
                  <a:srgbClr val="002060"/>
                </a:solidFill>
                <a:latin typeface="Sitka Small Semibold" pitchFamily="2" charset="0"/>
                <a:ea typeface="MS Gothic" panose="020B0609070205080204" pitchFamily="49" charset="-128"/>
              </a:endParaRPr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430A669B-4656-4B85-8145-4B88397A9FC3}"/>
                </a:ext>
              </a:extLst>
            </p:cNvPr>
            <p:cNvGrpSpPr/>
            <p:nvPr/>
          </p:nvGrpSpPr>
          <p:grpSpPr>
            <a:xfrm>
              <a:off x="3563888" y="4792782"/>
              <a:ext cx="4464496" cy="873023"/>
              <a:chOff x="3563888" y="4792782"/>
              <a:chExt cx="4464496" cy="873023"/>
            </a:xfrm>
          </p:grpSpPr>
          <p:pic>
            <p:nvPicPr>
              <p:cNvPr id="12" name="Picture 11">
                <a:extLst>
                  <a:ext uri="{FF2B5EF4-FFF2-40B4-BE49-F238E27FC236}">
                    <a16:creationId xmlns:a16="http://schemas.microsoft.com/office/drawing/2014/main" id="{3D6AE892-E34E-4880-8C13-14D107EA1E9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clrChange>
                  <a:clrFrom>
                    <a:srgbClr val="F1F1F1"/>
                  </a:clrFrom>
                  <a:clrTo>
                    <a:srgbClr val="F1F1F1">
                      <a:alpha val="0"/>
                    </a:srgbClr>
                  </a:clrTo>
                </a:clrChange>
              </a:blip>
              <a:srcRect l="36375" r="28070"/>
              <a:stretch/>
            </p:blipFill>
            <p:spPr>
              <a:xfrm>
                <a:off x="3563888" y="4792782"/>
                <a:ext cx="2304256" cy="873023"/>
              </a:xfrm>
              <a:prstGeom prst="rect">
                <a:avLst/>
              </a:prstGeom>
            </p:spPr>
          </p:pic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DC3C74E5-FE27-4A67-8D8A-CC60A47A55AF}"/>
                  </a:ext>
                </a:extLst>
              </p:cNvPr>
              <p:cNvSpPr txBox="1"/>
              <p:nvPr/>
            </p:nvSpPr>
            <p:spPr>
              <a:xfrm>
                <a:off x="5724128" y="4906034"/>
                <a:ext cx="230425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l-GR" sz="3600" b="1" dirty="0">
                    <a:solidFill>
                      <a:srgbClr val="002060"/>
                    </a:solidFill>
                    <a:latin typeface="Sitka Small Semibold" pitchFamily="2" charset="0"/>
                    <a:ea typeface="MS Gothic" panose="020B0609070205080204" pitchFamily="49" charset="-128"/>
                  </a:rPr>
                  <a:t>ΕΡΓΑΣΙΑ</a:t>
                </a:r>
                <a:endParaRPr lang="en-CY" sz="3600" b="1" dirty="0">
                  <a:solidFill>
                    <a:srgbClr val="002060"/>
                  </a:solidFill>
                  <a:latin typeface="Sitka Small Semibold" pitchFamily="2" charset="0"/>
                  <a:ea typeface="MS Gothic" panose="020B0609070205080204" pitchFamily="49" charset="-128"/>
                </a:endParaRPr>
              </a:p>
            </p:txBody>
          </p:sp>
        </p:grp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DCFCC058-063A-42D9-928D-F27B12FB77BF}"/>
              </a:ext>
            </a:extLst>
          </p:cNvPr>
          <p:cNvSpPr/>
          <p:nvPr/>
        </p:nvSpPr>
        <p:spPr>
          <a:xfrm>
            <a:off x="1084836" y="2975354"/>
            <a:ext cx="2509832" cy="5040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200" b="1" dirty="0">
                <a:solidFill>
                  <a:schemeClr val="tx2">
                    <a:lumMod val="50000"/>
                  </a:schemeClr>
                </a:solidFill>
                <a:latin typeface="Sitka Small Semibold" pitchFamily="2" charset="0"/>
                <a:ea typeface="MS Gothic" panose="020B0609070205080204" pitchFamily="49" charset="-128"/>
              </a:rPr>
              <a:t>ΟΜΑΔΙΚΟΤΗΤΑ</a:t>
            </a:r>
            <a:endParaRPr lang="en-CY" sz="2200" b="1" dirty="0">
              <a:solidFill>
                <a:schemeClr val="tx2">
                  <a:lumMod val="50000"/>
                </a:schemeClr>
              </a:solidFill>
              <a:latin typeface="Sitka Small Semibold" pitchFamily="2" charset="0"/>
              <a:ea typeface="MS Gothic" panose="020B0609070205080204" pitchFamily="49" charset="-128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7C66AD6-843E-4DA7-B351-044E377FB85A}"/>
              </a:ext>
            </a:extLst>
          </p:cNvPr>
          <p:cNvSpPr/>
          <p:nvPr/>
        </p:nvSpPr>
        <p:spPr>
          <a:xfrm>
            <a:off x="5076056" y="4040449"/>
            <a:ext cx="2287428" cy="5040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l-GR" sz="2200" b="1" dirty="0">
                <a:solidFill>
                  <a:schemeClr val="tx2">
                    <a:lumMod val="50000"/>
                  </a:schemeClr>
                </a:solidFill>
                <a:latin typeface="Sitka Small Semibold" pitchFamily="2" charset="0"/>
                <a:ea typeface="MS Gothic" panose="020B0609070205080204" pitchFamily="49" charset="-128"/>
              </a:rPr>
              <a:t>ΑΚΡΙΒΕΙΑ</a:t>
            </a:r>
            <a:endParaRPr lang="en-CY" sz="2200" b="1" dirty="0">
              <a:solidFill>
                <a:schemeClr val="tx2">
                  <a:lumMod val="50000"/>
                </a:schemeClr>
              </a:solidFill>
              <a:latin typeface="Sitka Small Semibold" pitchFamily="2" charset="0"/>
              <a:ea typeface="MS Gothic" panose="020B0609070205080204" pitchFamily="49" charset="-128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5F686EF9-3D13-46CA-B375-EA071F5D307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363" t="32118"/>
          <a:stretch/>
        </p:blipFill>
        <p:spPr>
          <a:xfrm>
            <a:off x="4226622" y="4635807"/>
            <a:ext cx="3625522" cy="1340106"/>
          </a:xfrm>
          <a:prstGeom prst="rect">
            <a:avLst/>
          </a:prstGeom>
        </p:spPr>
      </p:pic>
      <p:pic>
        <p:nvPicPr>
          <p:cNvPr id="3074" name="Picture 2" descr="TEAMWORK V/S INDIVIDUAL WORK - Textile Magazine, Textile News, Apparel  News, Fashion News">
            <a:extLst>
              <a:ext uri="{FF2B5EF4-FFF2-40B4-BE49-F238E27FC236}">
                <a16:creationId xmlns:a16="http://schemas.microsoft.com/office/drawing/2014/main" id="{329CD819-8BDC-4220-8D6D-009FA02ABEE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40" t="6569" r="4946" b="12830"/>
          <a:stretch/>
        </p:blipFill>
        <p:spPr bwMode="auto">
          <a:xfrm>
            <a:off x="712492" y="3547101"/>
            <a:ext cx="3240360" cy="2084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1942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5"/>
          </a:solidFill>
        </p:spPr>
        <p:txBody>
          <a:bodyPr>
            <a:normAutofit fontScale="90000"/>
          </a:bodyPr>
          <a:lstStyle/>
          <a:p>
            <a:r>
              <a:rPr lang="el-GR" altLang="el-GR" b="1" dirty="0">
                <a:solidFill>
                  <a:srgbClr val="FFFFFF"/>
                </a:solidFill>
                <a:latin typeface="Calibri" panose="020F0502020204030204" pitchFamily="34" charset="0"/>
              </a:rPr>
              <a:t>Σκοπός </a:t>
            </a:r>
            <a:r>
              <a:rPr lang="en-CY" altLang="el-GR" b="1" dirty="0">
                <a:solidFill>
                  <a:srgbClr val="FFFFFF"/>
                </a:solidFill>
                <a:latin typeface="Calibri" panose="020F0502020204030204" pitchFamily="34" charset="0"/>
              </a:rPr>
              <a:t>–</a:t>
            </a:r>
            <a:r>
              <a:rPr lang="el-GR" altLang="el-GR" b="1" dirty="0">
                <a:solidFill>
                  <a:srgbClr val="FFFFFF"/>
                </a:solidFill>
                <a:latin typeface="Calibri" panose="020F0502020204030204" pitchFamily="34" charset="0"/>
              </a:rPr>
              <a:t> </a:t>
            </a:r>
            <a:r>
              <a:rPr lang="en-US" altLang="el-GR" b="1" dirty="0">
                <a:solidFill>
                  <a:srgbClr val="FFFFFF"/>
                </a:solidFill>
                <a:latin typeface="Calibri" panose="020F0502020204030204" pitchFamily="34" charset="0"/>
              </a:rPr>
              <a:t>Purpose Driven Organization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5975913"/>
            <a:ext cx="510584" cy="594412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2939CA1F-1CBD-4840-AE6E-7C8DB92CFDA0}"/>
              </a:ext>
            </a:extLst>
          </p:cNvPr>
          <p:cNvSpPr/>
          <p:nvPr/>
        </p:nvSpPr>
        <p:spPr>
          <a:xfrm>
            <a:off x="1548873" y="1613191"/>
            <a:ext cx="6469615" cy="617177"/>
          </a:xfrm>
          <a:prstGeom prst="rect">
            <a:avLst/>
          </a:prstGeom>
          <a:solidFill>
            <a:srgbClr val="002060"/>
          </a:solidFill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</a:pPr>
            <a:r>
              <a:rPr lang="el-GR" sz="2800" b="1" dirty="0">
                <a:solidFill>
                  <a:srgbClr val="FFFFFF"/>
                </a:solidFill>
                <a:latin typeface="Calibri" panose="020F0502020204030204" pitchFamily="34" charset="0"/>
                <a:ea typeface="+mj-ea"/>
                <a:cs typeface="+mj-cs"/>
              </a:rPr>
              <a:t>Σκοπός Τμήματος – </a:t>
            </a:r>
            <a:r>
              <a:rPr lang="en-US" sz="2800" b="1" dirty="0">
                <a:solidFill>
                  <a:srgbClr val="FFFFFF"/>
                </a:solidFill>
                <a:latin typeface="Calibri" panose="020F0502020204030204" pitchFamily="34" charset="0"/>
                <a:ea typeface="+mj-ea"/>
                <a:cs typeface="+mj-cs"/>
              </a:rPr>
              <a:t>Purpose Statement </a:t>
            </a:r>
            <a:endParaRPr lang="en-CY" sz="2800" b="1" dirty="0">
              <a:solidFill>
                <a:srgbClr val="FFFFFF"/>
              </a:solidFill>
              <a:latin typeface="Calibri" panose="020F0502020204030204" pitchFamily="34" charset="0"/>
              <a:ea typeface="+mj-ea"/>
              <a:cs typeface="+mj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8B7BEF1-230A-4146-90AF-794FE6929A42}"/>
              </a:ext>
            </a:extLst>
          </p:cNvPr>
          <p:cNvSpPr txBox="1"/>
          <p:nvPr/>
        </p:nvSpPr>
        <p:spPr>
          <a:xfrm>
            <a:off x="5652120" y="2879137"/>
            <a:ext cx="72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LID4096" dirty="0"/>
          </a:p>
        </p:txBody>
      </p:sp>
      <p:pic>
        <p:nvPicPr>
          <p:cNvPr id="5124" name="Picture 4" descr="Why?: The Philosophy Behind the Question - Philippe Huneman...">
            <a:extLst>
              <a:ext uri="{FF2B5EF4-FFF2-40B4-BE49-F238E27FC236}">
                <a16:creationId xmlns:a16="http://schemas.microsoft.com/office/drawing/2014/main" id="{3AF346B2-51AE-4B8E-91D0-CDA8517A1FD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841" b="23181"/>
          <a:stretch/>
        </p:blipFill>
        <p:spPr bwMode="auto">
          <a:xfrm>
            <a:off x="2117856" y="2358658"/>
            <a:ext cx="4510431" cy="4133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FD7E7F17-412A-4DE2-A143-D329C5B6B0F0}"/>
              </a:ext>
            </a:extLst>
          </p:cNvPr>
          <p:cNvGrpSpPr/>
          <p:nvPr/>
        </p:nvGrpSpPr>
        <p:grpSpPr>
          <a:xfrm>
            <a:off x="438472" y="2509805"/>
            <a:ext cx="8468418" cy="4162766"/>
            <a:chOff x="438472" y="2509805"/>
            <a:chExt cx="8468418" cy="4162766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E648073E-6899-4B46-AE41-EF01B39BC317}"/>
                </a:ext>
              </a:extLst>
            </p:cNvPr>
            <p:cNvGrpSpPr/>
            <p:nvPr/>
          </p:nvGrpSpPr>
          <p:grpSpPr>
            <a:xfrm>
              <a:off x="438472" y="2509805"/>
              <a:ext cx="8235320" cy="3128679"/>
              <a:chOff x="438472" y="2509805"/>
              <a:chExt cx="8235320" cy="3128679"/>
            </a:xfrm>
          </p:grpSpPr>
          <p:grpSp>
            <p:nvGrpSpPr>
              <p:cNvPr id="5" name="Group 4">
                <a:extLst>
                  <a:ext uri="{FF2B5EF4-FFF2-40B4-BE49-F238E27FC236}">
                    <a16:creationId xmlns:a16="http://schemas.microsoft.com/office/drawing/2014/main" id="{AE1F66C0-BD1A-4B9F-8BE0-833B1FF90057}"/>
                  </a:ext>
                </a:extLst>
              </p:cNvPr>
              <p:cNvGrpSpPr/>
              <p:nvPr/>
            </p:nvGrpSpPr>
            <p:grpSpPr>
              <a:xfrm>
                <a:off x="438472" y="2509805"/>
                <a:ext cx="8235320" cy="2418188"/>
                <a:chOff x="451480" y="2576424"/>
                <a:chExt cx="8235320" cy="2418188"/>
              </a:xfrm>
            </p:grpSpPr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4B497A3E-D8F9-4156-8E00-F8D4D41136B7}"/>
                    </a:ext>
                  </a:extLst>
                </p:cNvPr>
                <p:cNvSpPr txBox="1"/>
                <p:nvPr/>
              </p:nvSpPr>
              <p:spPr>
                <a:xfrm>
                  <a:off x="491520" y="2576424"/>
                  <a:ext cx="819528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l-GR" dirty="0">
                      <a:solidFill>
                        <a:srgbClr val="002060"/>
                      </a:solidFill>
                      <a:latin typeface="Cascadia Mono" panose="020B0609020000020004" pitchFamily="49" charset="0"/>
                      <a:ea typeface="Cascadia Mono" panose="020B0609020000020004" pitchFamily="49" charset="0"/>
                      <a:cs typeface="Cascadia Mono" panose="020B0609020000020004" pitchFamily="49" charset="0"/>
                    </a:rPr>
                    <a:t>Ποιες είναι οι κοινές  σας αξίες;</a:t>
                  </a:r>
                  <a:endParaRPr lang="en-CY" dirty="0">
                    <a:solidFill>
                      <a:srgbClr val="002060"/>
                    </a:solidFill>
                    <a:latin typeface="Cascadia Mono" panose="020B0609020000020004" pitchFamily="49" charset="0"/>
                    <a:ea typeface="Cascadia Mono" panose="020B0609020000020004" pitchFamily="49" charset="0"/>
                    <a:cs typeface="Cascadia Mono" panose="020B0609020000020004" pitchFamily="49" charset="0"/>
                  </a:endParaRPr>
                </a:p>
              </p:txBody>
            </p:sp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B2260EA6-E756-4EEB-9CB8-7481F781787E}"/>
                    </a:ext>
                  </a:extLst>
                </p:cNvPr>
                <p:cNvSpPr txBox="1"/>
                <p:nvPr/>
              </p:nvSpPr>
              <p:spPr>
                <a:xfrm>
                  <a:off x="491520" y="3279574"/>
                  <a:ext cx="724883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l-GR" dirty="0">
                      <a:solidFill>
                        <a:srgbClr val="002060"/>
                      </a:solidFill>
                      <a:latin typeface="Cascadia Mono" panose="020B0609020000020004" pitchFamily="49" charset="0"/>
                      <a:ea typeface="Cascadia Mono" panose="020B0609020000020004" pitchFamily="49" charset="0"/>
                      <a:cs typeface="Cascadia Mono" panose="020B0609020000020004" pitchFamily="49" charset="0"/>
                    </a:rPr>
                    <a:t>Ποιοι είναι οι πελάτες που εξυπηρετείτε καθημερινά;</a:t>
                  </a:r>
                  <a:endParaRPr lang="en-CY" dirty="0">
                    <a:solidFill>
                      <a:srgbClr val="002060"/>
                    </a:solidFill>
                    <a:latin typeface="Cascadia Mono" panose="020B0609020000020004" pitchFamily="49" charset="0"/>
                    <a:ea typeface="Cascadia Mono" panose="020B0609020000020004" pitchFamily="49" charset="0"/>
                    <a:cs typeface="Cascadia Mono" panose="020B0609020000020004" pitchFamily="49" charset="0"/>
                  </a:endParaRPr>
                </a:p>
              </p:txBody>
            </p:sp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4B81BF53-3266-48BA-B7BD-5EF497B64A5C}"/>
                    </a:ext>
                  </a:extLst>
                </p:cNvPr>
                <p:cNvSpPr txBox="1"/>
                <p:nvPr/>
              </p:nvSpPr>
              <p:spPr>
                <a:xfrm>
                  <a:off x="451480" y="3927057"/>
                  <a:ext cx="757690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el-GR"/>
                  </a:defPPr>
                  <a:lvl1pPr>
                    <a:defRPr>
                      <a:solidFill>
                        <a:srgbClr val="002060"/>
                      </a:solidFill>
                      <a:latin typeface="Cascadia Mono" panose="020B0609020000020004" pitchFamily="49" charset="0"/>
                      <a:ea typeface="Cascadia Mono" panose="020B0609020000020004" pitchFamily="49" charset="0"/>
                      <a:cs typeface="Cascadia Mono" panose="020B0609020000020004" pitchFamily="49" charset="0"/>
                    </a:defRPr>
                  </a:lvl1pPr>
                </a:lstStyle>
                <a:p>
                  <a:r>
                    <a:rPr lang="el-GR" dirty="0"/>
                    <a:t>Τι θέλετε να πετυχαίνετε στην καθημερινή σας εργασία;</a:t>
                  </a:r>
                  <a:endParaRPr lang="en-CY" dirty="0"/>
                </a:p>
              </p:txBody>
            </p:sp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587E6FED-E8BF-4350-9584-4F82E31C18C6}"/>
                    </a:ext>
                  </a:extLst>
                </p:cNvPr>
                <p:cNvSpPr txBox="1"/>
                <p:nvPr/>
              </p:nvSpPr>
              <p:spPr>
                <a:xfrm>
                  <a:off x="451480" y="4625280"/>
                  <a:ext cx="7762096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l-GR" dirty="0">
                      <a:solidFill>
                        <a:srgbClr val="002060"/>
                      </a:solidFill>
                      <a:latin typeface="Cascadia Mono" panose="020B0609020000020004" pitchFamily="49" charset="0"/>
                      <a:ea typeface="Cascadia Mono" panose="020B0609020000020004" pitchFamily="49" charset="0"/>
                      <a:cs typeface="Cascadia Mono" panose="020B0609020000020004" pitchFamily="49" charset="0"/>
                    </a:rPr>
                    <a:t>Ποιες</a:t>
                  </a:r>
                  <a:r>
                    <a:rPr lang="el-GR" dirty="0"/>
                    <a:t> </a:t>
                  </a:r>
                  <a:r>
                    <a:rPr lang="el-GR" dirty="0">
                      <a:solidFill>
                        <a:srgbClr val="002060"/>
                      </a:solidFill>
                      <a:latin typeface="Cascadia Mono" panose="020B0609020000020004" pitchFamily="49" charset="0"/>
                      <a:ea typeface="Cascadia Mono" panose="020B0609020000020004" pitchFamily="49" charset="0"/>
                      <a:cs typeface="Cascadia Mono" panose="020B0609020000020004" pitchFamily="49" charset="0"/>
                    </a:rPr>
                    <a:t>είναι οι καθημερινές σας δραστηριότητες;</a:t>
                  </a:r>
                  <a:endParaRPr lang="en-CY" dirty="0">
                    <a:solidFill>
                      <a:srgbClr val="002060"/>
                    </a:solidFill>
                    <a:latin typeface="Cascadia Mono" panose="020B0609020000020004" pitchFamily="49" charset="0"/>
                    <a:ea typeface="Cascadia Mono" panose="020B0609020000020004" pitchFamily="49" charset="0"/>
                    <a:cs typeface="Cascadia Mono" panose="020B0609020000020004" pitchFamily="49" charset="0"/>
                  </a:endParaRPr>
                </a:p>
              </p:txBody>
            </p:sp>
          </p:grp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79C9D84B-2891-4099-B0EF-A87784CBA71F}"/>
                  </a:ext>
                </a:extLst>
              </p:cNvPr>
              <p:cNvSpPr txBox="1"/>
              <p:nvPr/>
            </p:nvSpPr>
            <p:spPr>
              <a:xfrm>
                <a:off x="438472" y="5269152"/>
                <a:ext cx="776209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l-GR" dirty="0">
                    <a:solidFill>
                      <a:srgbClr val="002060"/>
                    </a:solidFill>
                    <a:latin typeface="Cascadia Mono" panose="020B0609020000020004" pitchFamily="49" charset="0"/>
                    <a:ea typeface="Cascadia Mono" panose="020B0609020000020004" pitchFamily="49" charset="0"/>
                    <a:cs typeface="Cascadia Mono" panose="020B0609020000020004" pitchFamily="49" charset="0"/>
                  </a:rPr>
                  <a:t>Ποιος είναι λόγος ύπαρξης του τμήματός σας; </a:t>
                </a:r>
                <a:endParaRPr lang="en-CY" dirty="0">
                  <a:solidFill>
                    <a:srgbClr val="002060"/>
                  </a:solidFill>
                  <a:latin typeface="Cascadia Mono" panose="020B0609020000020004" pitchFamily="49" charset="0"/>
                  <a:ea typeface="Cascadia Mono" panose="020B0609020000020004" pitchFamily="49" charset="0"/>
                  <a:cs typeface="Cascadia Mono" panose="020B0609020000020004" pitchFamily="49" charset="0"/>
                </a:endParaRPr>
              </a:p>
            </p:txBody>
          </p:sp>
        </p:grpSp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AD334056-849C-460A-8F0B-E4A1580DD19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834559" y="5013177"/>
              <a:ext cx="2072331" cy="165939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97815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7" dur="16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599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5"/>
          </a:solidFill>
        </p:spPr>
        <p:txBody>
          <a:bodyPr>
            <a:normAutofit fontScale="90000"/>
          </a:bodyPr>
          <a:lstStyle/>
          <a:p>
            <a:r>
              <a:rPr lang="el-GR" altLang="el-GR" b="1" dirty="0">
                <a:solidFill>
                  <a:srgbClr val="FFFFFF"/>
                </a:solidFill>
                <a:latin typeface="Calibri" panose="020F0502020204030204" pitchFamily="34" charset="0"/>
              </a:rPr>
              <a:t>Σκοπός </a:t>
            </a:r>
            <a:r>
              <a:rPr lang="en-CY" altLang="el-GR" b="1" dirty="0">
                <a:solidFill>
                  <a:srgbClr val="FFFFFF"/>
                </a:solidFill>
                <a:latin typeface="Calibri" panose="020F0502020204030204" pitchFamily="34" charset="0"/>
              </a:rPr>
              <a:t>–</a:t>
            </a:r>
            <a:r>
              <a:rPr lang="el-GR" altLang="el-GR" b="1" dirty="0">
                <a:solidFill>
                  <a:srgbClr val="FFFFFF"/>
                </a:solidFill>
                <a:latin typeface="Calibri" panose="020F0502020204030204" pitchFamily="34" charset="0"/>
              </a:rPr>
              <a:t> </a:t>
            </a:r>
            <a:r>
              <a:rPr lang="en-US" altLang="el-GR" b="1" dirty="0">
                <a:solidFill>
                  <a:srgbClr val="FFFFFF"/>
                </a:solidFill>
                <a:latin typeface="Calibri" panose="020F0502020204030204" pitchFamily="34" charset="0"/>
              </a:rPr>
              <a:t>Purpose Driven Organization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5975913"/>
            <a:ext cx="510584" cy="594412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28B7BEF1-230A-4146-90AF-794FE6929A42}"/>
              </a:ext>
            </a:extLst>
          </p:cNvPr>
          <p:cNvSpPr txBox="1"/>
          <p:nvPr/>
        </p:nvSpPr>
        <p:spPr>
          <a:xfrm>
            <a:off x="5652120" y="2879137"/>
            <a:ext cx="72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LID4096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C8AB423-B66A-4173-9454-5F223D495F6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3503" t="19401" r="12759" b="52419"/>
          <a:stretch/>
        </p:blipFill>
        <p:spPr>
          <a:xfrm>
            <a:off x="323528" y="1488599"/>
            <a:ext cx="3100119" cy="88244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1B1E24E-0767-4F79-90E8-94538B39425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958" t="4056" r="6064" b="79131"/>
          <a:stretch/>
        </p:blipFill>
        <p:spPr>
          <a:xfrm>
            <a:off x="323528" y="4221898"/>
            <a:ext cx="3881599" cy="100811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36A6429-793B-4C5D-9BA1-90DEBA0824D5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7835" t="3836" r="27848" b="61515"/>
          <a:stretch/>
        </p:blipFill>
        <p:spPr>
          <a:xfrm>
            <a:off x="6444208" y="3839795"/>
            <a:ext cx="2552391" cy="184754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1647F1E-B4FE-40EB-81F5-ED928F17FDB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10958" y="1751867"/>
            <a:ext cx="1963543" cy="123835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83CE5FA-0896-437F-B266-FA5BB017555D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20713"/>
          <a:stretch/>
        </p:blipFill>
        <p:spPr>
          <a:xfrm>
            <a:off x="2902100" y="5646485"/>
            <a:ext cx="3881599" cy="82753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D681E93-ED94-484F-823B-1B8E4829D66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192319" y="2547296"/>
            <a:ext cx="4591380" cy="1084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9791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6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5"/>
          </a:solidFill>
        </p:spPr>
        <p:txBody>
          <a:bodyPr>
            <a:normAutofit fontScale="90000"/>
          </a:bodyPr>
          <a:lstStyle/>
          <a:p>
            <a:r>
              <a:rPr lang="el-GR" altLang="el-GR" b="1" dirty="0">
                <a:solidFill>
                  <a:srgbClr val="FFFFFF"/>
                </a:solidFill>
                <a:latin typeface="Calibri" panose="020F0502020204030204" pitchFamily="34" charset="0"/>
              </a:rPr>
              <a:t>Σκοπός </a:t>
            </a:r>
            <a:r>
              <a:rPr lang="en-CY" altLang="el-GR" b="1" dirty="0">
                <a:solidFill>
                  <a:srgbClr val="FFFFFF"/>
                </a:solidFill>
                <a:latin typeface="Calibri" panose="020F0502020204030204" pitchFamily="34" charset="0"/>
              </a:rPr>
              <a:t>–</a:t>
            </a:r>
            <a:r>
              <a:rPr lang="el-GR" altLang="el-GR" b="1" dirty="0">
                <a:solidFill>
                  <a:srgbClr val="FFFFFF"/>
                </a:solidFill>
                <a:latin typeface="Calibri" panose="020F0502020204030204" pitchFamily="34" charset="0"/>
              </a:rPr>
              <a:t> </a:t>
            </a:r>
            <a:r>
              <a:rPr lang="en-US" altLang="el-GR" b="1" dirty="0">
                <a:solidFill>
                  <a:srgbClr val="FFFFFF"/>
                </a:solidFill>
                <a:latin typeface="Calibri" panose="020F0502020204030204" pitchFamily="34" charset="0"/>
              </a:rPr>
              <a:t>Purpose Driven Organization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5975913"/>
            <a:ext cx="510584" cy="594412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F8F7C81E-AB00-487B-9931-71595A08A661}"/>
              </a:ext>
            </a:extLst>
          </p:cNvPr>
          <p:cNvGrpSpPr/>
          <p:nvPr/>
        </p:nvGrpSpPr>
        <p:grpSpPr>
          <a:xfrm>
            <a:off x="421340" y="1657418"/>
            <a:ext cx="8167951" cy="4027634"/>
            <a:chOff x="421340" y="1657418"/>
            <a:chExt cx="8167951" cy="4027634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9484B1B8-5EEE-47D5-AF9F-82E6CFEEAB74}"/>
                </a:ext>
              </a:extLst>
            </p:cNvPr>
            <p:cNvGrpSpPr/>
            <p:nvPr/>
          </p:nvGrpSpPr>
          <p:grpSpPr>
            <a:xfrm>
              <a:off x="449707" y="1657418"/>
              <a:ext cx="8139584" cy="4027634"/>
              <a:chOff x="547216" y="1948279"/>
              <a:chExt cx="8139584" cy="4027634"/>
            </a:xfrm>
          </p:grpSpPr>
          <p:grpSp>
            <p:nvGrpSpPr>
              <p:cNvPr id="6" name="Group 5">
                <a:extLst>
                  <a:ext uri="{FF2B5EF4-FFF2-40B4-BE49-F238E27FC236}">
                    <a16:creationId xmlns:a16="http://schemas.microsoft.com/office/drawing/2014/main" id="{61DF98E1-E48D-4E89-93E7-ED7FF612D7FF}"/>
                  </a:ext>
                </a:extLst>
              </p:cNvPr>
              <p:cNvGrpSpPr/>
              <p:nvPr/>
            </p:nvGrpSpPr>
            <p:grpSpPr>
              <a:xfrm>
                <a:off x="4294312" y="1961506"/>
                <a:ext cx="4392488" cy="4014407"/>
                <a:chOff x="2627784" y="2060848"/>
                <a:chExt cx="4392488" cy="4014407"/>
              </a:xfrm>
            </p:grpSpPr>
            <p:grpSp>
              <p:nvGrpSpPr>
                <p:cNvPr id="5" name="Group 4"/>
                <p:cNvGrpSpPr/>
                <p:nvPr/>
              </p:nvGrpSpPr>
              <p:grpSpPr>
                <a:xfrm>
                  <a:off x="2627784" y="2060848"/>
                  <a:ext cx="4392488" cy="4014407"/>
                  <a:chOff x="76422" y="2149097"/>
                  <a:chExt cx="3316184" cy="3110334"/>
                </a:xfrm>
              </p:grpSpPr>
              <p:sp>
                <p:nvSpPr>
                  <p:cNvPr id="4" name="Oval 3"/>
                  <p:cNvSpPr/>
                  <p:nvPr/>
                </p:nvSpPr>
                <p:spPr>
                  <a:xfrm>
                    <a:off x="76422" y="2149097"/>
                    <a:ext cx="3316184" cy="3096344"/>
                  </a:xfrm>
                  <a:prstGeom prst="ellipse">
                    <a:avLst/>
                  </a:prstGeom>
                </p:spPr>
                <p:style>
                  <a:lnRef idx="0">
                    <a:schemeClr val="dk1"/>
                  </a:lnRef>
                  <a:fillRef idx="3">
                    <a:schemeClr val="dk1"/>
                  </a:fillRef>
                  <a:effectRef idx="3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" name="Oval 6"/>
                  <p:cNvSpPr/>
                  <p:nvPr/>
                </p:nvSpPr>
                <p:spPr>
                  <a:xfrm>
                    <a:off x="427021" y="2714526"/>
                    <a:ext cx="2614986" cy="2544905"/>
                  </a:xfrm>
                  <a:prstGeom prst="ellipse">
                    <a:avLst/>
                  </a:prstGeom>
                </p:spPr>
                <p:style>
                  <a:lnRef idx="0">
                    <a:schemeClr val="accent5"/>
                  </a:lnRef>
                  <a:fillRef idx="3">
                    <a:schemeClr val="accent5"/>
                  </a:fillRef>
                  <a:effectRef idx="3">
                    <a:schemeClr val="accent5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/>
                      <a:t>Work Purpose</a:t>
                    </a:r>
                  </a:p>
                </p:txBody>
              </p:sp>
              <p:sp>
                <p:nvSpPr>
                  <p:cNvPr id="8" name="Oval 7"/>
                  <p:cNvSpPr/>
                  <p:nvPr/>
                </p:nvSpPr>
                <p:spPr>
                  <a:xfrm>
                    <a:off x="967080" y="3569356"/>
                    <a:ext cx="1581934" cy="1690075"/>
                  </a:xfrm>
                  <a:prstGeom prst="ellipse">
                    <a:avLst/>
                  </a:prstGeom>
                </p:spPr>
                <p:style>
                  <a:lnRef idx="0">
                    <a:schemeClr val="accent1"/>
                  </a:lnRef>
                  <a:fillRef idx="3">
                    <a:schemeClr val="accent1"/>
                  </a:fillRef>
                  <a:effectRef idx="3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600" dirty="0"/>
                      <a:t>Organizational Purpose</a:t>
                    </a:r>
                  </a:p>
                </p:txBody>
              </p:sp>
            </p:grpSp>
            <p:sp>
              <p:nvSpPr>
                <p:cNvPr id="9" name="TextBox 8"/>
                <p:cNvSpPr txBox="1"/>
                <p:nvPr/>
              </p:nvSpPr>
              <p:spPr>
                <a:xfrm>
                  <a:off x="3991102" y="3344374"/>
                  <a:ext cx="172819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dirty="0">
                      <a:solidFill>
                        <a:schemeClr val="bg1"/>
                      </a:solidFill>
                    </a:rPr>
                    <a:t>Work</a:t>
                  </a:r>
                  <a:r>
                    <a:rPr lang="en-US" dirty="0"/>
                    <a:t> </a:t>
                  </a:r>
                  <a:r>
                    <a:rPr lang="en-US" dirty="0">
                      <a:solidFill>
                        <a:schemeClr val="bg1"/>
                      </a:solidFill>
                    </a:rPr>
                    <a:t>Purpose</a:t>
                  </a:r>
                </a:p>
              </p:txBody>
            </p:sp>
            <p:sp>
              <p:nvSpPr>
                <p:cNvPr id="12" name="TextBox 11"/>
                <p:cNvSpPr txBox="1"/>
                <p:nvPr/>
              </p:nvSpPr>
              <p:spPr>
                <a:xfrm>
                  <a:off x="3520634" y="2336273"/>
                  <a:ext cx="2669129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dirty="0">
                      <a:solidFill>
                        <a:schemeClr val="bg1"/>
                      </a:solidFill>
                    </a:rPr>
                    <a:t>Self Purpose</a:t>
                  </a:r>
                </a:p>
              </p:txBody>
            </p:sp>
          </p:grpSp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EE7BE1C-404E-4690-AF71-D21E76012107}"/>
                  </a:ext>
                </a:extLst>
              </p:cNvPr>
              <p:cNvSpPr txBox="1"/>
              <p:nvPr/>
            </p:nvSpPr>
            <p:spPr>
              <a:xfrm>
                <a:off x="1822753" y="2236931"/>
                <a:ext cx="244656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l-GR" b="1" dirty="0"/>
                  <a:t>1. Προσωπικός Σκοπός</a:t>
                </a:r>
                <a:endParaRPr lang="LID4096" b="1" dirty="0"/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C24D52E2-3BF9-46E9-8B8B-61E77D2C0EE9}"/>
                  </a:ext>
                </a:extLst>
              </p:cNvPr>
              <p:cNvSpPr txBox="1"/>
              <p:nvPr/>
            </p:nvSpPr>
            <p:spPr>
              <a:xfrm>
                <a:off x="1822147" y="3641072"/>
                <a:ext cx="244656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l-GR" b="1" dirty="0">
                    <a:solidFill>
                      <a:srgbClr val="3DBDE0"/>
                    </a:solidFill>
                  </a:rPr>
                  <a:t>2. Σκοπός Εργασίας</a:t>
                </a:r>
                <a:endParaRPr lang="LID4096" b="1" dirty="0">
                  <a:solidFill>
                    <a:srgbClr val="3DBDE0"/>
                  </a:solidFill>
                </a:endParaRP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5D16611F-346D-4247-9718-BC736C89A689}"/>
                  </a:ext>
                </a:extLst>
              </p:cNvPr>
              <p:cNvSpPr txBox="1"/>
              <p:nvPr/>
            </p:nvSpPr>
            <p:spPr>
              <a:xfrm>
                <a:off x="1822753" y="5045213"/>
                <a:ext cx="319804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l-GR" b="1" dirty="0">
                    <a:solidFill>
                      <a:srgbClr val="4384D3"/>
                    </a:solidFill>
                  </a:rPr>
                  <a:t>3. Σκοπός του Οργανισμού</a:t>
                </a:r>
                <a:endParaRPr lang="LID4096" b="1" dirty="0">
                  <a:solidFill>
                    <a:srgbClr val="4384D3"/>
                  </a:solidFill>
                </a:endParaRPr>
              </a:p>
            </p:txBody>
          </p:sp>
          <p:sp>
            <p:nvSpPr>
              <p:cNvPr id="18" name="Arrow: Striped Right 17">
                <a:extLst>
                  <a:ext uri="{FF2B5EF4-FFF2-40B4-BE49-F238E27FC236}">
                    <a16:creationId xmlns:a16="http://schemas.microsoft.com/office/drawing/2014/main" id="{58008127-EE34-43A1-9BBA-B7D9BDDFCB47}"/>
                  </a:ext>
                </a:extLst>
              </p:cNvPr>
              <p:cNvSpPr/>
              <p:nvPr/>
            </p:nvSpPr>
            <p:spPr>
              <a:xfrm>
                <a:off x="3679042" y="2606263"/>
                <a:ext cx="1230539" cy="369332"/>
              </a:xfrm>
              <a:prstGeom prst="stripedRightArrow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LID4096"/>
              </a:p>
            </p:txBody>
          </p:sp>
          <p:sp>
            <p:nvSpPr>
              <p:cNvPr id="19" name="Arrow: Striped Right 18">
                <a:extLst>
                  <a:ext uri="{FF2B5EF4-FFF2-40B4-BE49-F238E27FC236}">
                    <a16:creationId xmlns:a16="http://schemas.microsoft.com/office/drawing/2014/main" id="{8B23BB63-FE41-4752-AC3C-E6E2205EB500}"/>
                  </a:ext>
                </a:extLst>
              </p:cNvPr>
              <p:cNvSpPr/>
              <p:nvPr/>
            </p:nvSpPr>
            <p:spPr>
              <a:xfrm>
                <a:off x="3979943" y="3910762"/>
                <a:ext cx="1230539" cy="369332"/>
              </a:xfrm>
              <a:prstGeom prst="stripedRightArrow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LID4096"/>
              </a:p>
            </p:txBody>
          </p:sp>
          <p:sp>
            <p:nvSpPr>
              <p:cNvPr id="20" name="Arrow: Striped Right 19">
                <a:extLst>
                  <a:ext uri="{FF2B5EF4-FFF2-40B4-BE49-F238E27FC236}">
                    <a16:creationId xmlns:a16="http://schemas.microsoft.com/office/drawing/2014/main" id="{8F2C0B3C-E9E1-4B6B-983E-B8263D065C2F}"/>
                  </a:ext>
                </a:extLst>
              </p:cNvPr>
              <p:cNvSpPr/>
              <p:nvPr/>
            </p:nvSpPr>
            <p:spPr>
              <a:xfrm>
                <a:off x="4595212" y="5314903"/>
                <a:ext cx="1230539" cy="369332"/>
              </a:xfrm>
              <a:prstGeom prst="stripedRightArrow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LID4096"/>
              </a:p>
            </p:txBody>
          </p:sp>
          <p:pic>
            <p:nvPicPr>
              <p:cNvPr id="1026" name="Picture 2" descr="process completed symbolic&quot; Icon - Download for free – Iconduck">
                <a:extLst>
                  <a:ext uri="{FF2B5EF4-FFF2-40B4-BE49-F238E27FC236}">
                    <a16:creationId xmlns:a16="http://schemas.microsoft.com/office/drawing/2014/main" id="{49F909D4-0E49-403D-81B2-C7D176A51DE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7216" y="1948279"/>
                <a:ext cx="1017436" cy="101743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21" name="Picture 2" descr="process completed symbolic&quot; Icon - Download for free – Iconduck">
              <a:extLst>
                <a:ext uri="{FF2B5EF4-FFF2-40B4-BE49-F238E27FC236}">
                  <a16:creationId xmlns:a16="http://schemas.microsoft.com/office/drawing/2014/main" id="{B046F188-7BE9-4F14-B2D4-6CA7E79ED09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1340" y="2996273"/>
              <a:ext cx="1017436" cy="10174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011612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Work Organizational Goals Your Whole Team Will Get Behind">
            <a:extLst>
              <a:ext uri="{FF2B5EF4-FFF2-40B4-BE49-F238E27FC236}">
                <a16:creationId xmlns:a16="http://schemas.microsoft.com/office/drawing/2014/main" id="{94B0DCDE-07A4-48C9-9116-05DD649D6FD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579"/>
          <a:stretch/>
        </p:blipFill>
        <p:spPr bwMode="auto">
          <a:xfrm>
            <a:off x="700118" y="1956305"/>
            <a:ext cx="8229600" cy="3440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5"/>
          </a:solidFill>
        </p:spPr>
        <p:txBody>
          <a:bodyPr>
            <a:normAutofit fontScale="90000"/>
          </a:bodyPr>
          <a:lstStyle/>
          <a:p>
            <a:r>
              <a:rPr lang="el-GR" altLang="el-GR" b="1" dirty="0">
                <a:solidFill>
                  <a:srgbClr val="FFFFFF"/>
                </a:solidFill>
                <a:latin typeface="Calibri" panose="020F0502020204030204" pitchFamily="34" charset="0"/>
              </a:rPr>
              <a:t>Σκοπός </a:t>
            </a:r>
            <a:r>
              <a:rPr lang="en-CY" altLang="el-GR" b="1" dirty="0">
                <a:solidFill>
                  <a:srgbClr val="FFFFFF"/>
                </a:solidFill>
                <a:latin typeface="Calibri" panose="020F0502020204030204" pitchFamily="34" charset="0"/>
              </a:rPr>
              <a:t>–</a:t>
            </a:r>
            <a:r>
              <a:rPr lang="el-GR" altLang="el-GR" b="1" dirty="0">
                <a:solidFill>
                  <a:srgbClr val="FFFFFF"/>
                </a:solidFill>
                <a:latin typeface="Calibri" panose="020F0502020204030204" pitchFamily="34" charset="0"/>
              </a:rPr>
              <a:t> </a:t>
            </a:r>
            <a:r>
              <a:rPr lang="en-US" altLang="el-GR" b="1" dirty="0">
                <a:solidFill>
                  <a:srgbClr val="FFFFFF"/>
                </a:solidFill>
                <a:latin typeface="Calibri" panose="020F0502020204030204" pitchFamily="34" charset="0"/>
              </a:rPr>
              <a:t>Purpose Driven Organization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5975913"/>
            <a:ext cx="510584" cy="594412"/>
          </a:xfrm>
          <a:prstGeom prst="rect">
            <a:avLst/>
          </a:prstGeom>
        </p:spPr>
      </p:pic>
      <p:pic>
        <p:nvPicPr>
          <p:cNvPr id="7176" name="Picture 8" descr="Tips for managing customer feedback | craft.io">
            <a:extLst>
              <a:ext uri="{FF2B5EF4-FFF2-40B4-BE49-F238E27FC236}">
                <a16:creationId xmlns:a16="http://schemas.microsoft.com/office/drawing/2014/main" id="{AF093BA9-2770-4E70-8E2B-A960B19C63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156" y="1622036"/>
            <a:ext cx="7659431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2285EEE4-3112-4ADC-9D0A-D3FA623D7867}"/>
              </a:ext>
            </a:extLst>
          </p:cNvPr>
          <p:cNvSpPr txBox="1"/>
          <p:nvPr/>
        </p:nvSpPr>
        <p:spPr>
          <a:xfrm>
            <a:off x="4283969" y="1700474"/>
            <a:ext cx="23220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dirty="0">
                <a:solidFill>
                  <a:srgbClr val="002060"/>
                </a:solidFill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Ξεπέρασε τις προσδοκίες μας! </a:t>
            </a:r>
            <a:endParaRPr lang="LID4096" dirty="0">
              <a:solidFill>
                <a:srgbClr val="002060"/>
              </a:solidFill>
              <a:latin typeface="Cascadia Mono" panose="020B0609020000020004" pitchFamily="49" charset="0"/>
              <a:ea typeface="Cascadia Mono" panose="020B0609020000020004" pitchFamily="49" charset="0"/>
              <a:cs typeface="Cascadia Mono" panose="020B0609020000020004" pitchFamily="49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69D0C5A0-31F4-4425-9548-D99EABF0BA2E}"/>
              </a:ext>
            </a:extLst>
          </p:cNvPr>
          <p:cNvSpPr txBox="1"/>
          <p:nvPr/>
        </p:nvSpPr>
        <p:spPr>
          <a:xfrm>
            <a:off x="3128043" y="4685277"/>
            <a:ext cx="324036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dirty="0">
                <a:solidFill>
                  <a:schemeClr val="bg1"/>
                </a:solidFill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Ήταν πολύ ωραίο πρόγραμμα γιατί είχαμε τη δυνατότητα να μιλήσουμε για εμάς και τις αξίες μας!</a:t>
            </a:r>
            <a:endParaRPr lang="LID4096" dirty="0">
              <a:solidFill>
                <a:schemeClr val="bg1"/>
              </a:solidFill>
              <a:latin typeface="Cascadia Mono" panose="020B0609020000020004" pitchFamily="49" charset="0"/>
              <a:ea typeface="Cascadia Mono" panose="020B0609020000020004" pitchFamily="49" charset="0"/>
              <a:cs typeface="Cascadia Mono" panose="020B0609020000020004" pitchFamily="49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3E938EB0-634E-4871-A8CA-A51800ED14D0}"/>
              </a:ext>
            </a:extLst>
          </p:cNvPr>
          <p:cNvSpPr txBox="1"/>
          <p:nvPr/>
        </p:nvSpPr>
        <p:spPr>
          <a:xfrm>
            <a:off x="5207649" y="2604466"/>
            <a:ext cx="23220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dirty="0">
                <a:solidFill>
                  <a:srgbClr val="002060"/>
                </a:solidFill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Ήρθαμε πιο κοντά με τους συναδέλφους μας!</a:t>
            </a:r>
            <a:endParaRPr lang="LID4096" dirty="0">
              <a:solidFill>
                <a:srgbClr val="002060"/>
              </a:solidFill>
              <a:latin typeface="Cascadia Mono" panose="020B0609020000020004" pitchFamily="49" charset="0"/>
              <a:ea typeface="Cascadia Mono" panose="020B0609020000020004" pitchFamily="49" charset="0"/>
              <a:cs typeface="Cascadia Mono" panose="020B0609020000020004" pitchFamily="49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92993F62-975C-4A3D-B748-28A6E09555DC}"/>
              </a:ext>
            </a:extLst>
          </p:cNvPr>
          <p:cNvSpPr txBox="1"/>
          <p:nvPr/>
        </p:nvSpPr>
        <p:spPr>
          <a:xfrm>
            <a:off x="5371237" y="3820576"/>
            <a:ext cx="35168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dirty="0">
                <a:solidFill>
                  <a:schemeClr val="bg1"/>
                </a:solidFill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Μας έκανε να σκεφτούμε διαφορετικά την καθημερινότητα μας!</a:t>
            </a:r>
            <a:endParaRPr lang="LID4096" dirty="0">
              <a:solidFill>
                <a:schemeClr val="bg1"/>
              </a:solidFill>
              <a:latin typeface="Cascadia Mono" panose="020B0609020000020004" pitchFamily="49" charset="0"/>
              <a:ea typeface="Cascadia Mono" panose="020B0609020000020004" pitchFamily="49" charset="0"/>
              <a:cs typeface="Cascadia Mono" panose="020B06090200000200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7634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41" grpId="0"/>
      <p:bldP spid="42" grpId="0"/>
      <p:bldP spid="4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5"/>
          </a:solidFill>
        </p:spPr>
        <p:txBody>
          <a:bodyPr>
            <a:normAutofit fontScale="90000"/>
          </a:bodyPr>
          <a:lstStyle/>
          <a:p>
            <a:r>
              <a:rPr lang="el-GR" altLang="el-GR" b="1" dirty="0">
                <a:solidFill>
                  <a:srgbClr val="FFFFFF"/>
                </a:solidFill>
                <a:latin typeface="Calibri" panose="020F0502020204030204" pitchFamily="34" charset="0"/>
              </a:rPr>
              <a:t>Σκοπός </a:t>
            </a:r>
            <a:r>
              <a:rPr lang="en-CY" altLang="el-GR" b="1" dirty="0">
                <a:solidFill>
                  <a:srgbClr val="FFFFFF"/>
                </a:solidFill>
                <a:latin typeface="Calibri" panose="020F0502020204030204" pitchFamily="34" charset="0"/>
              </a:rPr>
              <a:t>–</a:t>
            </a:r>
            <a:r>
              <a:rPr lang="el-GR" altLang="el-GR" b="1" dirty="0">
                <a:solidFill>
                  <a:srgbClr val="FFFFFF"/>
                </a:solidFill>
                <a:latin typeface="Calibri" panose="020F0502020204030204" pitchFamily="34" charset="0"/>
              </a:rPr>
              <a:t> </a:t>
            </a:r>
            <a:r>
              <a:rPr lang="en-US" altLang="el-GR" b="1" dirty="0">
                <a:solidFill>
                  <a:srgbClr val="FFFFFF"/>
                </a:solidFill>
                <a:latin typeface="Calibri" panose="020F0502020204030204" pitchFamily="34" charset="0"/>
              </a:rPr>
              <a:t>Purpose Driven Organization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5975913"/>
            <a:ext cx="510584" cy="594412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458B4F02-9C38-4556-B1C5-20D37B58461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3932" y="1540364"/>
            <a:ext cx="5796136" cy="4347102"/>
          </a:xfrm>
          <a:prstGeom prst="rect">
            <a:avLst/>
          </a:prstGeom>
        </p:spPr>
      </p:pic>
      <p:grpSp>
        <p:nvGrpSpPr>
          <p:cNvPr id="36" name="Group 35">
            <a:extLst>
              <a:ext uri="{FF2B5EF4-FFF2-40B4-BE49-F238E27FC236}">
                <a16:creationId xmlns:a16="http://schemas.microsoft.com/office/drawing/2014/main" id="{5E914D81-6237-47B9-968D-BB5C2EB6A64B}"/>
              </a:ext>
            </a:extLst>
          </p:cNvPr>
          <p:cNvGrpSpPr/>
          <p:nvPr/>
        </p:nvGrpSpPr>
        <p:grpSpPr>
          <a:xfrm>
            <a:off x="496776" y="1563237"/>
            <a:ext cx="8599376" cy="5038629"/>
            <a:chOff x="622300" y="1586127"/>
            <a:chExt cx="8599376" cy="5038629"/>
          </a:xfrm>
        </p:grpSpPr>
        <p:pic>
          <p:nvPicPr>
            <p:cNvPr id="38" name="Picture 2" descr="Why Indigenous Injustice Is Relevant To Every Australian | Australians  Together">
              <a:extLst>
                <a:ext uri="{FF2B5EF4-FFF2-40B4-BE49-F238E27FC236}">
                  <a16:creationId xmlns:a16="http://schemas.microsoft.com/office/drawing/2014/main" id="{5264E192-E6D2-417A-905D-B2C6A0E81B6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14590" y="4508264"/>
              <a:ext cx="2107086" cy="21164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E36FA5E6-BEA5-45F7-9B23-3CC747F638E4}"/>
                </a:ext>
              </a:extLst>
            </p:cNvPr>
            <p:cNvSpPr txBox="1"/>
            <p:nvPr/>
          </p:nvSpPr>
          <p:spPr>
            <a:xfrm>
              <a:off x="622300" y="1586127"/>
              <a:ext cx="8229600" cy="42473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dirty="0">
                  <a:solidFill>
                    <a:srgbClr val="002060"/>
                  </a:solidFill>
                  <a:latin typeface="Cascadia Mono" panose="020B0609020000020004" pitchFamily="49" charset="0"/>
                  <a:ea typeface="Cascadia Mono" panose="020B0609020000020004" pitchFamily="49" charset="0"/>
                  <a:cs typeface="Cascadia Mono" panose="020B0609020000020004" pitchFamily="49" charset="0"/>
                </a:rPr>
                <a:t>Ποιες είναι οι κοινές σας αξίες ως διευθυντική ομάδα;</a:t>
              </a:r>
              <a:endParaRPr lang="en-CY" dirty="0">
                <a:solidFill>
                  <a:srgbClr val="002060"/>
                </a:solidFill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endParaRPr>
            </a:p>
            <a:p>
              <a:endParaRPr lang="el-GR" dirty="0">
                <a:solidFill>
                  <a:srgbClr val="002060"/>
                </a:solidFill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endParaRPr>
            </a:p>
            <a:p>
              <a:r>
                <a:rPr lang="el-GR" dirty="0">
                  <a:solidFill>
                    <a:srgbClr val="002060"/>
                  </a:solidFill>
                  <a:latin typeface="Cascadia Mono" panose="020B0609020000020004" pitchFamily="49" charset="0"/>
                  <a:ea typeface="Cascadia Mono" panose="020B0609020000020004" pitchFamily="49" charset="0"/>
                  <a:cs typeface="Cascadia Mono" panose="020B0609020000020004" pitchFamily="49" charset="0"/>
                </a:rPr>
                <a:t>Ποιες είναι οι κοινές αξίες μεταξύ των τμημάτων της εταιρείας; </a:t>
              </a:r>
            </a:p>
            <a:p>
              <a:endParaRPr lang="el-GR" dirty="0">
                <a:solidFill>
                  <a:srgbClr val="002060"/>
                </a:solidFill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endParaRPr>
            </a:p>
            <a:p>
              <a:r>
                <a:rPr lang="el-GR" dirty="0">
                  <a:solidFill>
                    <a:srgbClr val="002060"/>
                  </a:solidFill>
                  <a:latin typeface="Cascadia Mono" panose="020B0609020000020004" pitchFamily="49" charset="0"/>
                  <a:ea typeface="Cascadia Mono" panose="020B0609020000020004" pitchFamily="49" charset="0"/>
                  <a:cs typeface="Cascadia Mono" panose="020B0609020000020004" pitchFamily="49" charset="0"/>
                </a:rPr>
                <a:t>Ποιοι είναι οι πελάτες που εξυπηρετεί η εταιρεία καθημερινά;</a:t>
              </a:r>
            </a:p>
            <a:p>
              <a:endParaRPr lang="el-GR" dirty="0">
                <a:solidFill>
                  <a:srgbClr val="002060"/>
                </a:solidFill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endParaRPr>
            </a:p>
            <a:p>
              <a:r>
                <a:rPr lang="el-GR" dirty="0">
                  <a:solidFill>
                    <a:srgbClr val="002060"/>
                  </a:solidFill>
                  <a:latin typeface="Cascadia Mono" panose="020B0609020000020004" pitchFamily="49" charset="0"/>
                  <a:ea typeface="Cascadia Mono" panose="020B0609020000020004" pitchFamily="49" charset="0"/>
                  <a:cs typeface="Cascadia Mono" panose="020B0609020000020004" pitchFamily="49" charset="0"/>
                </a:rPr>
                <a:t>Ποιοι είναι οι στρατηγικοί στόχοι της εταιρείας; </a:t>
              </a:r>
            </a:p>
            <a:p>
              <a:endParaRPr lang="el-GR" dirty="0">
                <a:solidFill>
                  <a:srgbClr val="002060"/>
                </a:solidFill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endParaRPr>
            </a:p>
            <a:p>
              <a:r>
                <a:rPr lang="el-GR" dirty="0">
                  <a:solidFill>
                    <a:srgbClr val="002060"/>
                  </a:solidFill>
                  <a:latin typeface="Cascadia Mono" panose="020B0609020000020004" pitchFamily="49" charset="0"/>
                  <a:ea typeface="Cascadia Mono" panose="020B0609020000020004" pitchFamily="49" charset="0"/>
                  <a:cs typeface="Cascadia Mono" panose="020B0609020000020004" pitchFamily="49" charset="0"/>
                </a:rPr>
                <a:t>Ποιες</a:t>
              </a:r>
              <a:r>
                <a:rPr lang="el-GR" dirty="0"/>
                <a:t> </a:t>
              </a:r>
              <a:r>
                <a:rPr lang="el-GR" dirty="0">
                  <a:solidFill>
                    <a:srgbClr val="002060"/>
                  </a:solidFill>
                  <a:latin typeface="Cascadia Mono" panose="020B0609020000020004" pitchFamily="49" charset="0"/>
                  <a:ea typeface="Cascadia Mono" panose="020B0609020000020004" pitchFamily="49" charset="0"/>
                  <a:cs typeface="Cascadia Mono" panose="020B0609020000020004" pitchFamily="49" charset="0"/>
                </a:rPr>
                <a:t>είναι οι καθημερινές μας δραστηριότητες; </a:t>
              </a:r>
            </a:p>
            <a:p>
              <a:endParaRPr lang="el-GR" dirty="0">
                <a:solidFill>
                  <a:srgbClr val="002060"/>
                </a:solidFill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endParaRPr>
            </a:p>
            <a:p>
              <a:r>
                <a:rPr lang="el-GR" dirty="0">
                  <a:solidFill>
                    <a:srgbClr val="002060"/>
                  </a:solidFill>
                  <a:latin typeface="Cascadia Mono" panose="020B0609020000020004" pitchFamily="49" charset="0"/>
                  <a:ea typeface="Cascadia Mono" panose="020B0609020000020004" pitchFamily="49" charset="0"/>
                  <a:cs typeface="Cascadia Mono" panose="020B0609020000020004" pitchFamily="49" charset="0"/>
                </a:rPr>
                <a:t>Γιατί υπάρχουμε ως εταιρεία; </a:t>
              </a:r>
              <a:endParaRPr lang="en-CY" dirty="0">
                <a:solidFill>
                  <a:srgbClr val="002060"/>
                </a:solidFill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endParaRPr>
            </a:p>
            <a:p>
              <a:endParaRPr lang="en-CY" dirty="0">
                <a:solidFill>
                  <a:srgbClr val="002060"/>
                </a:solidFill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endParaRPr>
            </a:p>
            <a:p>
              <a:endParaRPr lang="el-GR" dirty="0">
                <a:solidFill>
                  <a:srgbClr val="002060"/>
                </a:solidFill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endParaRPr>
            </a:p>
            <a:p>
              <a:endParaRPr lang="en-CY" dirty="0">
                <a:solidFill>
                  <a:srgbClr val="002060"/>
                </a:solidFill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3350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5"/>
          </a:solidFill>
        </p:spPr>
        <p:txBody>
          <a:bodyPr>
            <a:normAutofit fontScale="90000"/>
          </a:bodyPr>
          <a:lstStyle/>
          <a:p>
            <a:r>
              <a:rPr lang="el-GR" altLang="el-GR" b="1" dirty="0">
                <a:solidFill>
                  <a:srgbClr val="FFFFFF"/>
                </a:solidFill>
                <a:latin typeface="Calibri" panose="020F0502020204030204" pitchFamily="34" charset="0"/>
              </a:rPr>
              <a:t>Σκοπός </a:t>
            </a:r>
            <a:r>
              <a:rPr lang="en-CY" altLang="el-GR" b="1" dirty="0">
                <a:solidFill>
                  <a:srgbClr val="FFFFFF"/>
                </a:solidFill>
                <a:latin typeface="Calibri" panose="020F0502020204030204" pitchFamily="34" charset="0"/>
              </a:rPr>
              <a:t>–</a:t>
            </a:r>
            <a:r>
              <a:rPr lang="el-GR" altLang="el-GR" b="1" dirty="0">
                <a:solidFill>
                  <a:srgbClr val="FFFFFF"/>
                </a:solidFill>
                <a:latin typeface="Calibri" panose="020F0502020204030204" pitchFamily="34" charset="0"/>
              </a:rPr>
              <a:t> </a:t>
            </a:r>
            <a:r>
              <a:rPr lang="en-US" altLang="el-GR" b="1" dirty="0">
                <a:solidFill>
                  <a:srgbClr val="FFFFFF"/>
                </a:solidFill>
                <a:latin typeface="Calibri" panose="020F0502020204030204" pitchFamily="34" charset="0"/>
              </a:rPr>
              <a:t>Purpose Driven Organization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5975913"/>
            <a:ext cx="510584" cy="594412"/>
          </a:xfrm>
          <a:prstGeom prst="rect">
            <a:avLst/>
          </a:prstGeom>
        </p:spPr>
      </p:pic>
      <p:pic>
        <p:nvPicPr>
          <p:cNvPr id="7" name="Content Placeholder 4">
            <a:extLst>
              <a:ext uri="{FF2B5EF4-FFF2-40B4-BE49-F238E27FC236}">
                <a16:creationId xmlns:a16="http://schemas.microsoft.com/office/drawing/2014/main" id="{1987AFC1-C080-44F0-B231-386E74A61F5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727509"/>
            <a:ext cx="7784608" cy="1938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1207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5"/>
          </a:solidFill>
        </p:spPr>
        <p:txBody>
          <a:bodyPr>
            <a:normAutofit fontScale="90000"/>
          </a:bodyPr>
          <a:lstStyle/>
          <a:p>
            <a:r>
              <a:rPr lang="el-GR" altLang="el-GR" b="1" dirty="0">
                <a:solidFill>
                  <a:srgbClr val="FFFFFF"/>
                </a:solidFill>
                <a:latin typeface="Calibri" panose="020F0502020204030204" pitchFamily="34" charset="0"/>
              </a:rPr>
              <a:t>Σκοπός </a:t>
            </a:r>
            <a:r>
              <a:rPr lang="en-CY" altLang="el-GR" b="1" dirty="0">
                <a:solidFill>
                  <a:srgbClr val="FFFFFF"/>
                </a:solidFill>
                <a:latin typeface="Calibri" panose="020F0502020204030204" pitchFamily="34" charset="0"/>
              </a:rPr>
              <a:t>–</a:t>
            </a:r>
            <a:r>
              <a:rPr lang="el-GR" altLang="el-GR" b="1" dirty="0">
                <a:solidFill>
                  <a:srgbClr val="FFFFFF"/>
                </a:solidFill>
                <a:latin typeface="Calibri" panose="020F0502020204030204" pitchFamily="34" charset="0"/>
              </a:rPr>
              <a:t> </a:t>
            </a:r>
            <a:r>
              <a:rPr lang="en-US" altLang="el-GR" b="1" dirty="0">
                <a:solidFill>
                  <a:srgbClr val="FFFFFF"/>
                </a:solidFill>
                <a:latin typeface="Calibri" panose="020F0502020204030204" pitchFamily="34" charset="0"/>
              </a:rPr>
              <a:t>Purpose Driven Organization</a:t>
            </a:r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5931391F-ECD9-4217-9217-19C161EEAB78}"/>
              </a:ext>
            </a:extLst>
          </p:cNvPr>
          <p:cNvGrpSpPr/>
          <p:nvPr/>
        </p:nvGrpSpPr>
        <p:grpSpPr>
          <a:xfrm>
            <a:off x="3707904" y="3723810"/>
            <a:ext cx="5319586" cy="3126426"/>
            <a:chOff x="3707904" y="3524810"/>
            <a:chExt cx="5319586" cy="3126426"/>
          </a:xfrm>
        </p:grpSpPr>
        <p:grpSp>
          <p:nvGrpSpPr>
            <p:cNvPr id="13" name="Group 12"/>
            <p:cNvGrpSpPr/>
            <p:nvPr/>
          </p:nvGrpSpPr>
          <p:grpSpPr>
            <a:xfrm>
              <a:off x="3707904" y="3524810"/>
              <a:ext cx="5319586" cy="3126426"/>
              <a:chOff x="3367214" y="3443899"/>
              <a:chExt cx="5319586" cy="3126426"/>
            </a:xfrm>
          </p:grpSpPr>
          <p:pic>
            <p:nvPicPr>
              <p:cNvPr id="7" name="Picture 6"/>
              <p:cNvPicPr>
                <a:picLocks noChangeAspect="1"/>
              </p:cNvPicPr>
              <p:nvPr/>
            </p:nvPicPr>
            <p:blipFill>
              <a:blip r:embed="rId3">
                <a:clrChange>
                  <a:clrFrom>
                    <a:srgbClr val="2D54AA"/>
                  </a:clrFrom>
                  <a:clrTo>
                    <a:srgbClr val="2D54AA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3367214" y="3734663"/>
                <a:ext cx="5319586" cy="2835662"/>
              </a:xfrm>
              <a:prstGeom prst="rect">
                <a:avLst/>
              </a:prstGeom>
            </p:spPr>
          </p:pic>
          <p:pic>
            <p:nvPicPr>
              <p:cNvPr id="12" name="Picture 11"/>
              <p:cNvPicPr>
                <a:picLocks noChangeAspect="1"/>
              </p:cNvPicPr>
              <p:nvPr/>
            </p:nvPicPr>
            <p:blipFill rotWithShape="1">
              <a:blip r:embed="rId3">
                <a:clrChange>
                  <a:clrFrom>
                    <a:srgbClr val="2D54AA"/>
                  </a:clrFrom>
                  <a:clrTo>
                    <a:srgbClr val="2D54AA">
                      <a:alpha val="0"/>
                    </a:srgbClr>
                  </a:clrTo>
                </a:clrChange>
              </a:blip>
              <a:srcRect t="43170" r="40609" b="28897"/>
              <a:stretch/>
            </p:blipFill>
            <p:spPr>
              <a:xfrm>
                <a:off x="3367214" y="3734663"/>
                <a:ext cx="3159346" cy="792088"/>
              </a:xfrm>
              <a:prstGeom prst="rect">
                <a:avLst/>
              </a:prstGeom>
            </p:spPr>
          </p:pic>
          <p:pic>
            <p:nvPicPr>
              <p:cNvPr id="8" name="Picture 7"/>
              <p:cNvPicPr>
                <a:picLocks noChangeAspect="1"/>
              </p:cNvPicPr>
              <p:nvPr/>
            </p:nvPicPr>
            <p:blipFill rotWithShape="1">
              <a:blip r:embed="rId4">
                <a:clrChange>
                  <a:clrFrom>
                    <a:srgbClr val="2D54AA"/>
                  </a:clrFrom>
                  <a:clrTo>
                    <a:srgbClr val="2D54AA">
                      <a:alpha val="0"/>
                    </a:srgbClr>
                  </a:clrTo>
                </a:clrChange>
              </a:blip>
              <a:srcRect l="7756" b="7564"/>
              <a:stretch/>
            </p:blipFill>
            <p:spPr>
              <a:xfrm>
                <a:off x="5515771" y="3443899"/>
                <a:ext cx="2160240" cy="1089772"/>
              </a:xfrm>
              <a:prstGeom prst="rect">
                <a:avLst/>
              </a:prstGeom>
            </p:spPr>
          </p:pic>
        </p:grpSp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5">
              <a:clrChange>
                <a:clrFrom>
                  <a:srgbClr val="2D54AA"/>
                </a:clrFrom>
                <a:clrTo>
                  <a:srgbClr val="2D54AA">
                    <a:alpha val="0"/>
                  </a:srgbClr>
                </a:clrTo>
              </a:clrChange>
            </a:blip>
            <a:srcRect t="9359" r="47294" b="75401"/>
            <a:stretch/>
          </p:blipFill>
          <p:spPr>
            <a:xfrm>
              <a:off x="4985833" y="5348006"/>
              <a:ext cx="2285400" cy="432048"/>
            </a:xfrm>
            <a:prstGeom prst="rect">
              <a:avLst/>
            </a:prstGeom>
          </p:spPr>
        </p:pic>
      </p:grp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9619" y="1484086"/>
            <a:ext cx="4421451" cy="2808312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6160" b="6644"/>
          <a:stretch/>
        </p:blipFill>
        <p:spPr>
          <a:xfrm>
            <a:off x="5951073" y="1484086"/>
            <a:ext cx="2568624" cy="2239724"/>
          </a:xfrm>
          <a:prstGeom prst="rect">
            <a:avLst/>
          </a:prstGeom>
        </p:spPr>
      </p:pic>
      <p:pic>
        <p:nvPicPr>
          <p:cNvPr id="20" name="Content Placeholder 4">
            <a:extLst>
              <a:ext uri="{FF2B5EF4-FFF2-40B4-BE49-F238E27FC236}">
                <a16:creationId xmlns:a16="http://schemas.microsoft.com/office/drawing/2014/main" id="{0E084B08-96EE-4C26-803C-6473B77B68D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573" y="6040214"/>
            <a:ext cx="2963022" cy="737855"/>
          </a:xfrm>
          <a:prstGeom prst="rect">
            <a:avLst/>
          </a:prstGeom>
        </p:spPr>
      </p:pic>
      <p:sp>
        <p:nvSpPr>
          <p:cNvPr id="27" name="Title 1">
            <a:extLst>
              <a:ext uri="{FF2B5EF4-FFF2-40B4-BE49-F238E27FC236}">
                <a16:creationId xmlns:a16="http://schemas.microsoft.com/office/drawing/2014/main" id="{57BC06CD-E7E6-41E7-93B3-CD530273BDB5}"/>
              </a:ext>
            </a:extLst>
          </p:cNvPr>
          <p:cNvSpPr txBox="1">
            <a:spLocks/>
          </p:cNvSpPr>
          <p:nvPr/>
        </p:nvSpPr>
        <p:spPr>
          <a:xfrm>
            <a:off x="912168" y="2483307"/>
            <a:ext cx="7774632" cy="243944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300"/>
              </a:spcAft>
            </a:pPr>
            <a:r>
              <a:rPr lang="el-GR" sz="3600" dirty="0">
                <a:solidFill>
                  <a:srgbClr val="002060"/>
                </a:solidFill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Σας Ευχαριστούμε!</a:t>
            </a:r>
          </a:p>
          <a:p>
            <a:pPr>
              <a:spcAft>
                <a:spcPts val="300"/>
              </a:spcAft>
            </a:pPr>
            <a:endParaRPr lang="el-GR" sz="2400" dirty="0">
              <a:solidFill>
                <a:srgbClr val="002060"/>
              </a:solidFill>
              <a:latin typeface="Cascadia Mono" panose="020B0609020000020004" pitchFamily="49" charset="0"/>
              <a:ea typeface="Cascadia Mono" panose="020B0609020000020004" pitchFamily="49" charset="0"/>
              <a:cs typeface="Cascadia Mono" panose="020B0609020000020004" pitchFamily="49" charset="0"/>
            </a:endParaRPr>
          </a:p>
          <a:p>
            <a:pPr>
              <a:spcAft>
                <a:spcPts val="300"/>
              </a:spcAft>
            </a:pPr>
            <a:r>
              <a:rPr lang="el-GR" sz="2400" dirty="0">
                <a:solidFill>
                  <a:srgbClr val="002060"/>
                </a:solidFill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Τμήμα Ανθρώπινου Δυναμικού</a:t>
            </a:r>
            <a:br>
              <a:rPr lang="en-US" sz="2400" b="1" dirty="0"/>
            </a:br>
            <a:r>
              <a:rPr lang="el-GR" sz="1800" dirty="0">
                <a:solidFill>
                  <a:srgbClr val="002060"/>
                </a:solidFill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Μαργαρίτα </a:t>
            </a:r>
            <a:r>
              <a:rPr lang="el-GR" sz="1800" dirty="0" err="1">
                <a:solidFill>
                  <a:srgbClr val="002060"/>
                </a:solidFill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Τελεβάντου</a:t>
            </a:r>
            <a:br>
              <a:rPr lang="el-GR" sz="1800" dirty="0">
                <a:solidFill>
                  <a:srgbClr val="002060"/>
                </a:solidFill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</a:br>
            <a:r>
              <a:rPr lang="el-GR" sz="1800" dirty="0">
                <a:solidFill>
                  <a:srgbClr val="002060"/>
                </a:solidFill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Γεωργία Χριστοδούλου</a:t>
            </a:r>
            <a:br>
              <a:rPr lang="en-US" sz="1800" dirty="0">
                <a:solidFill>
                  <a:srgbClr val="002060"/>
                </a:solidFill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</a:br>
            <a:r>
              <a:rPr lang="el-GR" sz="1600" dirty="0">
                <a:solidFill>
                  <a:srgbClr val="002060"/>
                </a:solidFill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Νοέμβριος 2023</a:t>
            </a:r>
            <a:endParaRPr lang="el-GR" sz="1800" dirty="0">
              <a:solidFill>
                <a:srgbClr val="002060"/>
              </a:solidFill>
              <a:latin typeface="Cascadia Mono" panose="020B0609020000020004" pitchFamily="49" charset="0"/>
              <a:ea typeface="Cascadia Mono" panose="020B0609020000020004" pitchFamily="49" charset="0"/>
              <a:cs typeface="Cascadia Mono" panose="020B06090200000200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8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5"/>
          </a:solidFill>
        </p:spPr>
        <p:txBody>
          <a:bodyPr>
            <a:normAutofit fontScale="90000"/>
          </a:bodyPr>
          <a:lstStyle/>
          <a:p>
            <a:r>
              <a:rPr lang="el-GR" altLang="el-GR" b="1" dirty="0">
                <a:solidFill>
                  <a:srgbClr val="FFFFFF"/>
                </a:solidFill>
                <a:latin typeface="Calibri" panose="020F0502020204030204" pitchFamily="34" charset="0"/>
              </a:rPr>
              <a:t>Σκοπός </a:t>
            </a:r>
            <a:r>
              <a:rPr lang="en-CY" altLang="el-GR" b="1" dirty="0">
                <a:solidFill>
                  <a:srgbClr val="FFFFFF"/>
                </a:solidFill>
                <a:latin typeface="Calibri" panose="020F0502020204030204" pitchFamily="34" charset="0"/>
              </a:rPr>
              <a:t>–</a:t>
            </a:r>
            <a:r>
              <a:rPr lang="el-GR" altLang="el-GR" b="1" dirty="0">
                <a:solidFill>
                  <a:srgbClr val="FFFFFF"/>
                </a:solidFill>
                <a:latin typeface="Calibri" panose="020F0502020204030204" pitchFamily="34" charset="0"/>
              </a:rPr>
              <a:t> </a:t>
            </a:r>
            <a:r>
              <a:rPr lang="en-US" altLang="el-GR" b="1" dirty="0">
                <a:solidFill>
                  <a:srgbClr val="FFFFFF"/>
                </a:solidFill>
                <a:latin typeface="Calibri" panose="020F0502020204030204" pitchFamily="34" charset="0"/>
              </a:rPr>
              <a:t>Purpose Driven Organization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5975913"/>
            <a:ext cx="510584" cy="594412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3707904" y="3524810"/>
            <a:ext cx="5319586" cy="3126426"/>
            <a:chOff x="3824414" y="3404202"/>
            <a:chExt cx="5319586" cy="3126426"/>
          </a:xfrm>
        </p:grpSpPr>
        <p:grpSp>
          <p:nvGrpSpPr>
            <p:cNvPr id="13" name="Group 12"/>
            <p:cNvGrpSpPr/>
            <p:nvPr/>
          </p:nvGrpSpPr>
          <p:grpSpPr>
            <a:xfrm>
              <a:off x="3824414" y="3404202"/>
              <a:ext cx="5319586" cy="3126426"/>
              <a:chOff x="3367214" y="3443899"/>
              <a:chExt cx="5319586" cy="3126426"/>
            </a:xfrm>
          </p:grpSpPr>
          <p:pic>
            <p:nvPicPr>
              <p:cNvPr id="7" name="Picture 6"/>
              <p:cNvPicPr>
                <a:picLocks noChangeAspect="1"/>
              </p:cNvPicPr>
              <p:nvPr/>
            </p:nvPicPr>
            <p:blipFill>
              <a:blip r:embed="rId4">
                <a:clrChange>
                  <a:clrFrom>
                    <a:srgbClr val="2D54AA"/>
                  </a:clrFrom>
                  <a:clrTo>
                    <a:srgbClr val="2D54AA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3367214" y="3734663"/>
                <a:ext cx="5319586" cy="2835662"/>
              </a:xfrm>
              <a:prstGeom prst="rect">
                <a:avLst/>
              </a:prstGeom>
            </p:spPr>
          </p:pic>
          <p:pic>
            <p:nvPicPr>
              <p:cNvPr id="12" name="Picture 11"/>
              <p:cNvPicPr>
                <a:picLocks noChangeAspect="1"/>
              </p:cNvPicPr>
              <p:nvPr/>
            </p:nvPicPr>
            <p:blipFill rotWithShape="1">
              <a:blip r:embed="rId4">
                <a:clrChange>
                  <a:clrFrom>
                    <a:srgbClr val="2D54AA"/>
                  </a:clrFrom>
                  <a:clrTo>
                    <a:srgbClr val="2D54AA">
                      <a:alpha val="0"/>
                    </a:srgbClr>
                  </a:clrTo>
                </a:clrChange>
              </a:blip>
              <a:srcRect t="43170" r="40609" b="28897"/>
              <a:stretch/>
            </p:blipFill>
            <p:spPr>
              <a:xfrm>
                <a:off x="3367214" y="3734663"/>
                <a:ext cx="3159346" cy="792088"/>
              </a:xfrm>
              <a:prstGeom prst="rect">
                <a:avLst/>
              </a:prstGeom>
            </p:spPr>
          </p:pic>
          <p:pic>
            <p:nvPicPr>
              <p:cNvPr id="8" name="Picture 7"/>
              <p:cNvPicPr>
                <a:picLocks noChangeAspect="1"/>
              </p:cNvPicPr>
              <p:nvPr/>
            </p:nvPicPr>
            <p:blipFill rotWithShape="1">
              <a:blip r:embed="rId5">
                <a:clrChange>
                  <a:clrFrom>
                    <a:srgbClr val="2D54AA"/>
                  </a:clrFrom>
                  <a:clrTo>
                    <a:srgbClr val="2D54AA">
                      <a:alpha val="0"/>
                    </a:srgbClr>
                  </a:clrTo>
                </a:clrChange>
              </a:blip>
              <a:srcRect l="7756" b="7564"/>
              <a:stretch/>
            </p:blipFill>
            <p:spPr>
              <a:xfrm>
                <a:off x="5515771" y="3443899"/>
                <a:ext cx="2160240" cy="1089772"/>
              </a:xfrm>
              <a:prstGeom prst="rect">
                <a:avLst/>
              </a:prstGeom>
            </p:spPr>
          </p:pic>
        </p:grpSp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6">
              <a:clrChange>
                <a:clrFrom>
                  <a:srgbClr val="2D54AA"/>
                </a:clrFrom>
                <a:clrTo>
                  <a:srgbClr val="2D54AA">
                    <a:alpha val="0"/>
                  </a:srgbClr>
                </a:clrTo>
              </a:clrChange>
            </a:blip>
            <a:srcRect t="9359" r="47294" b="75401"/>
            <a:stretch/>
          </p:blipFill>
          <p:spPr>
            <a:xfrm>
              <a:off x="5102343" y="5227398"/>
              <a:ext cx="2285400" cy="432048"/>
            </a:xfrm>
            <a:prstGeom prst="rect">
              <a:avLst/>
            </a:prstGeom>
          </p:spPr>
        </p:pic>
      </p:grp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0515" y="1439455"/>
            <a:ext cx="4421451" cy="2808312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115616" y="5922391"/>
            <a:ext cx="262536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/>
            <a:r>
              <a:rPr lang="en-US" sz="1400" b="1" dirty="0"/>
              <a:t>Kevin Eikenberry,</a:t>
            </a:r>
            <a:r>
              <a:rPr lang="en-US" sz="1400" dirty="0"/>
              <a:t> Leadership Expert, Author, Speaker, Consultant, Trainer (LinkedIn)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34430" y="3517162"/>
            <a:ext cx="5490480" cy="3135618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80193" y="1403773"/>
            <a:ext cx="2568624" cy="256862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D108210-081C-4EAE-825F-FB65B87058D5}"/>
              </a:ext>
            </a:extLst>
          </p:cNvPr>
          <p:cNvSpPr txBox="1"/>
          <p:nvPr/>
        </p:nvSpPr>
        <p:spPr>
          <a:xfrm>
            <a:off x="945595" y="4663201"/>
            <a:ext cx="1927410" cy="92333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el-GR" dirty="0">
                <a:solidFill>
                  <a:schemeClr val="bg1"/>
                </a:solidFill>
              </a:rPr>
              <a:t>1. Βοηθήστε τους να δουν το μέλλον του οργανισμού!</a:t>
            </a:r>
            <a:endParaRPr lang="LID4096" dirty="0">
              <a:solidFill>
                <a:schemeClr val="bg1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57DB701-85DE-4110-B779-F2363D5B7BD6}"/>
              </a:ext>
            </a:extLst>
          </p:cNvPr>
          <p:cNvSpPr txBox="1"/>
          <p:nvPr/>
        </p:nvSpPr>
        <p:spPr>
          <a:xfrm>
            <a:off x="2306297" y="3146192"/>
            <a:ext cx="2610564" cy="92333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el-GR" dirty="0">
                <a:solidFill>
                  <a:schemeClr val="bg1"/>
                </a:solidFill>
              </a:rPr>
              <a:t>2. Μοιραστείτε τον σκοπό του οργανισμού αλλά μην τον επιβάλετε!</a:t>
            </a:r>
            <a:endParaRPr lang="LID4096" dirty="0">
              <a:solidFill>
                <a:schemeClr val="bg1"/>
              </a:solidFill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54" t="4101" r="28241" b="-1184"/>
          <a:stretch/>
        </p:blipFill>
        <p:spPr>
          <a:xfrm flipH="1">
            <a:off x="4083219" y="2566165"/>
            <a:ext cx="1723701" cy="3409748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4B35C8BA-AD7D-4F11-82E9-ABABB41CF079}"/>
              </a:ext>
            </a:extLst>
          </p:cNvPr>
          <p:cNvSpPr txBox="1"/>
          <p:nvPr/>
        </p:nvSpPr>
        <p:spPr>
          <a:xfrm>
            <a:off x="3409595" y="1649973"/>
            <a:ext cx="2610564" cy="92333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el-GR" dirty="0">
                <a:solidFill>
                  <a:schemeClr val="bg1"/>
                </a:solidFill>
              </a:rPr>
              <a:t>3. Βοηθήστε τους να βρουν το δικό τους προσωπικό σκοπό!</a:t>
            </a:r>
            <a:endParaRPr lang="LID4096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1840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4" grpId="0" animBg="1"/>
      <p:bldP spid="2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43000"/>
          </a:xfrm>
          <a:solidFill>
            <a:schemeClr val="accent5"/>
          </a:solidFill>
        </p:spPr>
        <p:txBody>
          <a:bodyPr>
            <a:normAutofit fontScale="90000"/>
          </a:bodyPr>
          <a:lstStyle/>
          <a:p>
            <a:r>
              <a:rPr lang="el-GR" altLang="el-GR" b="1" dirty="0">
                <a:solidFill>
                  <a:srgbClr val="FFFFFF"/>
                </a:solidFill>
                <a:latin typeface="Calibri" panose="020F0502020204030204" pitchFamily="34" charset="0"/>
              </a:rPr>
              <a:t>Σκοπός </a:t>
            </a:r>
            <a:r>
              <a:rPr lang="en-CY" altLang="el-GR" b="1" dirty="0">
                <a:solidFill>
                  <a:srgbClr val="FFFFFF"/>
                </a:solidFill>
                <a:latin typeface="Calibri" panose="020F0502020204030204" pitchFamily="34" charset="0"/>
              </a:rPr>
              <a:t>–</a:t>
            </a:r>
            <a:r>
              <a:rPr lang="el-GR" altLang="el-GR" b="1" dirty="0">
                <a:solidFill>
                  <a:srgbClr val="FFFFFF"/>
                </a:solidFill>
                <a:latin typeface="Calibri" panose="020F0502020204030204" pitchFamily="34" charset="0"/>
              </a:rPr>
              <a:t> </a:t>
            </a:r>
            <a:r>
              <a:rPr lang="en-US" altLang="el-GR" b="1" dirty="0">
                <a:solidFill>
                  <a:srgbClr val="FFFFFF"/>
                </a:solidFill>
                <a:latin typeface="Calibri" panose="020F0502020204030204" pitchFamily="34" charset="0"/>
              </a:rPr>
              <a:t>Purpose Driven Organization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5975913"/>
            <a:ext cx="510584" cy="59441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02F3CD4-957E-4259-9D04-29E8FEB0E5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83098" y="1700808"/>
            <a:ext cx="6377804" cy="2349129"/>
          </a:xfrm>
          <a:prstGeom prst="rect">
            <a:avLst/>
          </a:prstGeom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  <a:reflection blurRad="6350" stA="50000" endA="295" endPos="92000" dist="101600" dir="5400000" sy="-100000" algn="bl" rotWithShape="0"/>
            <a:softEdge rad="127000"/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2D81C2F-8BB7-4FAB-AD93-DC97DFADA10C}"/>
              </a:ext>
            </a:extLst>
          </p:cNvPr>
          <p:cNvSpPr txBox="1"/>
          <p:nvPr/>
        </p:nvSpPr>
        <p:spPr>
          <a:xfrm>
            <a:off x="2627784" y="4775584"/>
            <a:ext cx="52565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“..this idea of having a sense of direction, intention, and understanding that the contribution you’re making is going somewhere!”</a:t>
            </a:r>
            <a:endParaRPr lang="LID4096" dirty="0">
              <a:latin typeface="Cascadia Mono" panose="020B0609020000020004" pitchFamily="49" charset="0"/>
              <a:ea typeface="Cascadia Mono" panose="020B0609020000020004" pitchFamily="49" charset="0"/>
              <a:cs typeface="Cascadia Mono" panose="020B06090200000200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434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43000"/>
          </a:xfrm>
          <a:solidFill>
            <a:schemeClr val="accent5"/>
          </a:solidFill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FFFFFF"/>
                </a:solidFill>
                <a:latin typeface="Calibri" panose="020F0502020204030204" pitchFamily="34" charset="0"/>
              </a:rPr>
              <a:t>The change in Leadership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5975913"/>
            <a:ext cx="510584" cy="594412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EE60E5-BE35-497E-BD0E-81D8C16812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2492" y="1084325"/>
            <a:ext cx="8229600" cy="4525963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2400" dirty="0">
                <a:solidFill>
                  <a:srgbClr val="3DBDE0"/>
                </a:solidFill>
              </a:rPr>
              <a:t>Past	</a:t>
            </a:r>
            <a:r>
              <a:rPr lang="en-US" sz="2400" dirty="0"/>
              <a:t>				</a:t>
            </a:r>
            <a:r>
              <a:rPr lang="en-US" sz="2400" dirty="0">
                <a:solidFill>
                  <a:srgbClr val="3DBDE0"/>
                </a:solidFill>
              </a:rPr>
              <a:t>Current</a:t>
            </a:r>
          </a:p>
          <a:p>
            <a:pPr marL="0" indent="0">
              <a:buNone/>
            </a:pPr>
            <a:r>
              <a:rPr lang="en-US" sz="2400" dirty="0"/>
              <a:t>My paycheck				My Purpose</a:t>
            </a:r>
          </a:p>
          <a:p>
            <a:pPr marL="0" indent="0">
              <a:buNone/>
            </a:pPr>
            <a:r>
              <a:rPr lang="en-US" sz="2400" dirty="0"/>
              <a:t>My Satisfaction			My Development</a:t>
            </a:r>
          </a:p>
          <a:p>
            <a:pPr marL="0" indent="0">
              <a:buNone/>
            </a:pPr>
            <a:r>
              <a:rPr lang="en-US" sz="2400" dirty="0"/>
              <a:t>My Boss				My Coach</a:t>
            </a:r>
          </a:p>
          <a:p>
            <a:pPr marL="0" indent="0">
              <a:buNone/>
            </a:pPr>
            <a:r>
              <a:rPr lang="en-US" sz="2400" dirty="0"/>
              <a:t>My Annual Review			My Ongoing Conversations My Weaknesses			My Strengths</a:t>
            </a:r>
          </a:p>
          <a:p>
            <a:pPr marL="0" indent="0">
              <a:buNone/>
            </a:pPr>
            <a:r>
              <a:rPr lang="en-US" sz="2400" dirty="0"/>
              <a:t>My Job					My Life			</a:t>
            </a:r>
            <a:endParaRPr lang="en-CY" sz="2400" dirty="0"/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9B36AB87-FF12-4B48-8BC6-DEE5C390F7A2}"/>
              </a:ext>
            </a:extLst>
          </p:cNvPr>
          <p:cNvSpPr/>
          <p:nvPr/>
        </p:nvSpPr>
        <p:spPr>
          <a:xfrm>
            <a:off x="3146692" y="1851056"/>
            <a:ext cx="1698488" cy="144016"/>
          </a:xfrm>
          <a:prstGeom prst="rightArrow">
            <a:avLst/>
          </a:prstGeom>
          <a:solidFill>
            <a:srgbClr val="3DBDE0"/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Y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5702D7A-7980-4DD7-8D2E-9D2A0129C3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0093" y="4893965"/>
            <a:ext cx="4571999" cy="1703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44657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5"/>
          </a:solidFill>
        </p:spPr>
        <p:txBody>
          <a:bodyPr>
            <a:normAutofit fontScale="90000"/>
          </a:bodyPr>
          <a:lstStyle/>
          <a:p>
            <a:r>
              <a:rPr lang="el-GR" altLang="el-GR" b="1" dirty="0">
                <a:solidFill>
                  <a:srgbClr val="FFFFFF"/>
                </a:solidFill>
                <a:latin typeface="Calibri" panose="020F0502020204030204" pitchFamily="34" charset="0"/>
              </a:rPr>
              <a:t>Σκοπός </a:t>
            </a:r>
            <a:r>
              <a:rPr lang="en-CY" altLang="el-GR" b="1" dirty="0">
                <a:solidFill>
                  <a:srgbClr val="FFFFFF"/>
                </a:solidFill>
                <a:latin typeface="Calibri" panose="020F0502020204030204" pitchFamily="34" charset="0"/>
              </a:rPr>
              <a:t>–</a:t>
            </a:r>
            <a:r>
              <a:rPr lang="el-GR" altLang="el-GR" b="1" dirty="0">
                <a:solidFill>
                  <a:srgbClr val="FFFFFF"/>
                </a:solidFill>
                <a:latin typeface="Calibri" panose="020F0502020204030204" pitchFamily="34" charset="0"/>
              </a:rPr>
              <a:t> </a:t>
            </a:r>
            <a:r>
              <a:rPr lang="en-US" altLang="el-GR" b="1" dirty="0">
                <a:solidFill>
                  <a:srgbClr val="FFFFFF"/>
                </a:solidFill>
                <a:latin typeface="Calibri" panose="020F0502020204030204" pitchFamily="34" charset="0"/>
              </a:rPr>
              <a:t>Purpose Driven Organization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5975913"/>
            <a:ext cx="510584" cy="594412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61DF98E1-E48D-4E89-93E7-ED7FF612D7FF}"/>
              </a:ext>
            </a:extLst>
          </p:cNvPr>
          <p:cNvGrpSpPr/>
          <p:nvPr/>
        </p:nvGrpSpPr>
        <p:grpSpPr>
          <a:xfrm>
            <a:off x="3707904" y="1961506"/>
            <a:ext cx="4392488" cy="4014407"/>
            <a:chOff x="2627784" y="2060848"/>
            <a:chExt cx="4392488" cy="4014407"/>
          </a:xfrm>
        </p:grpSpPr>
        <p:grpSp>
          <p:nvGrpSpPr>
            <p:cNvPr id="5" name="Group 4"/>
            <p:cNvGrpSpPr/>
            <p:nvPr/>
          </p:nvGrpSpPr>
          <p:grpSpPr>
            <a:xfrm>
              <a:off x="2627784" y="2060848"/>
              <a:ext cx="4392488" cy="4014407"/>
              <a:chOff x="76422" y="2149097"/>
              <a:chExt cx="3316184" cy="3110334"/>
            </a:xfrm>
          </p:grpSpPr>
          <p:sp>
            <p:nvSpPr>
              <p:cNvPr id="4" name="Oval 3"/>
              <p:cNvSpPr/>
              <p:nvPr/>
            </p:nvSpPr>
            <p:spPr>
              <a:xfrm>
                <a:off x="76422" y="2149097"/>
                <a:ext cx="3316184" cy="3096344"/>
              </a:xfrm>
              <a:prstGeom prst="ellipse">
                <a:avLst/>
              </a:prstGeom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Oval 6"/>
              <p:cNvSpPr/>
              <p:nvPr/>
            </p:nvSpPr>
            <p:spPr>
              <a:xfrm>
                <a:off x="427021" y="2714526"/>
                <a:ext cx="2614986" cy="2544905"/>
              </a:xfrm>
              <a:prstGeom prst="ellipse">
                <a:avLst/>
              </a:prstGeom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Work Purpose</a:t>
                </a:r>
              </a:p>
            </p:txBody>
          </p:sp>
          <p:sp>
            <p:nvSpPr>
              <p:cNvPr id="8" name="Oval 7"/>
              <p:cNvSpPr/>
              <p:nvPr/>
            </p:nvSpPr>
            <p:spPr>
              <a:xfrm>
                <a:off x="967080" y="3569356"/>
                <a:ext cx="1581934" cy="1690075"/>
              </a:xfrm>
              <a:prstGeom prst="ellipse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/>
                  <a:t>Organizational Purpose</a:t>
                </a:r>
              </a:p>
            </p:txBody>
          </p:sp>
        </p:grpSp>
        <p:sp>
          <p:nvSpPr>
            <p:cNvPr id="9" name="TextBox 8"/>
            <p:cNvSpPr txBox="1"/>
            <p:nvPr/>
          </p:nvSpPr>
          <p:spPr>
            <a:xfrm>
              <a:off x="3991102" y="3344374"/>
              <a:ext cx="172819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Work</a:t>
              </a:r>
              <a:r>
                <a:rPr lang="en-US" dirty="0"/>
                <a:t> </a:t>
              </a:r>
              <a:r>
                <a:rPr lang="en-US" dirty="0">
                  <a:solidFill>
                    <a:schemeClr val="bg1"/>
                  </a:solidFill>
                </a:rPr>
                <a:t>Purpose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520634" y="2336273"/>
              <a:ext cx="266912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Self Purpose</a:t>
              </a: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2EE7BE1C-404E-4690-AF71-D21E76012107}"/>
              </a:ext>
            </a:extLst>
          </p:cNvPr>
          <p:cNvSpPr txBox="1"/>
          <p:nvPr/>
        </p:nvSpPr>
        <p:spPr>
          <a:xfrm>
            <a:off x="1236345" y="2236931"/>
            <a:ext cx="24465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/>
              <a:t>1. Προσωπικός Σκοπός</a:t>
            </a:r>
            <a:endParaRPr lang="LID4096" b="1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24D52E2-3BF9-46E9-8B8B-61E77D2C0EE9}"/>
              </a:ext>
            </a:extLst>
          </p:cNvPr>
          <p:cNvSpPr txBox="1"/>
          <p:nvPr/>
        </p:nvSpPr>
        <p:spPr>
          <a:xfrm>
            <a:off x="1235739" y="3641072"/>
            <a:ext cx="24465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>
                <a:solidFill>
                  <a:srgbClr val="3DBDE0"/>
                </a:solidFill>
              </a:rPr>
              <a:t>2. Σκοπός Εργασίας</a:t>
            </a:r>
            <a:endParaRPr lang="LID4096" b="1" dirty="0">
              <a:solidFill>
                <a:srgbClr val="3DBDE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D16611F-346D-4247-9718-BC736C89A689}"/>
              </a:ext>
            </a:extLst>
          </p:cNvPr>
          <p:cNvSpPr txBox="1"/>
          <p:nvPr/>
        </p:nvSpPr>
        <p:spPr>
          <a:xfrm>
            <a:off x="1236345" y="5045213"/>
            <a:ext cx="31980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>
                <a:solidFill>
                  <a:srgbClr val="4384D3"/>
                </a:solidFill>
              </a:rPr>
              <a:t>3. Σκοπός του Οργανισμού</a:t>
            </a:r>
            <a:endParaRPr lang="LID4096" b="1" dirty="0">
              <a:solidFill>
                <a:srgbClr val="4384D3"/>
              </a:solidFill>
            </a:endParaRPr>
          </a:p>
        </p:txBody>
      </p:sp>
      <p:sp>
        <p:nvSpPr>
          <p:cNvPr id="18" name="Arrow: Striped Right 17">
            <a:extLst>
              <a:ext uri="{FF2B5EF4-FFF2-40B4-BE49-F238E27FC236}">
                <a16:creationId xmlns:a16="http://schemas.microsoft.com/office/drawing/2014/main" id="{58008127-EE34-43A1-9BBA-B7D9BDDFCB47}"/>
              </a:ext>
            </a:extLst>
          </p:cNvPr>
          <p:cNvSpPr/>
          <p:nvPr/>
        </p:nvSpPr>
        <p:spPr>
          <a:xfrm>
            <a:off x="3092634" y="2606263"/>
            <a:ext cx="1230539" cy="369332"/>
          </a:xfrm>
          <a:prstGeom prst="striped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19" name="Arrow: Striped Right 18">
            <a:extLst>
              <a:ext uri="{FF2B5EF4-FFF2-40B4-BE49-F238E27FC236}">
                <a16:creationId xmlns:a16="http://schemas.microsoft.com/office/drawing/2014/main" id="{8B23BB63-FE41-4752-AC3C-E6E2205EB500}"/>
              </a:ext>
            </a:extLst>
          </p:cNvPr>
          <p:cNvSpPr/>
          <p:nvPr/>
        </p:nvSpPr>
        <p:spPr>
          <a:xfrm>
            <a:off x="3393535" y="3910762"/>
            <a:ext cx="1230539" cy="369332"/>
          </a:xfrm>
          <a:prstGeom prst="striped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20" name="Arrow: Striped Right 19">
            <a:extLst>
              <a:ext uri="{FF2B5EF4-FFF2-40B4-BE49-F238E27FC236}">
                <a16:creationId xmlns:a16="http://schemas.microsoft.com/office/drawing/2014/main" id="{8F2C0B3C-E9E1-4B6B-983E-B8263D065C2F}"/>
              </a:ext>
            </a:extLst>
          </p:cNvPr>
          <p:cNvSpPr/>
          <p:nvPr/>
        </p:nvSpPr>
        <p:spPr>
          <a:xfrm>
            <a:off x="4008804" y="5314903"/>
            <a:ext cx="1230539" cy="369332"/>
          </a:xfrm>
          <a:prstGeom prst="striped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456009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5" grpId="0"/>
      <p:bldP spid="16" grpId="0"/>
      <p:bldP spid="18" grpId="0" animBg="1"/>
      <p:bldP spid="19" grpId="0" animBg="1"/>
      <p:bldP spid="2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9 Amazing Statistics That Show The Power Of Teamwork">
            <a:extLst>
              <a:ext uri="{FF2B5EF4-FFF2-40B4-BE49-F238E27FC236}">
                <a16:creationId xmlns:a16="http://schemas.microsoft.com/office/drawing/2014/main" id="{7FDACD8F-9D36-4D5A-B1E2-7A8F46948AA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79" t="18014" r="13500" b="20766"/>
          <a:stretch/>
        </p:blipFill>
        <p:spPr bwMode="auto">
          <a:xfrm>
            <a:off x="5186100" y="4882511"/>
            <a:ext cx="3970329" cy="1919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5"/>
          </a:solidFill>
        </p:spPr>
        <p:txBody>
          <a:bodyPr>
            <a:noAutofit/>
          </a:bodyPr>
          <a:lstStyle/>
          <a:p>
            <a:r>
              <a:rPr lang="el-GR" altLang="el-GR" sz="3600" b="1" dirty="0">
                <a:solidFill>
                  <a:srgbClr val="FFFFFF"/>
                </a:solidFill>
                <a:latin typeface="Calibri" panose="020F0502020204030204" pitchFamily="34" charset="0"/>
              </a:rPr>
              <a:t>Σκοπός </a:t>
            </a:r>
            <a:r>
              <a:rPr lang="en-CY" altLang="el-GR" sz="3600" b="1" dirty="0">
                <a:solidFill>
                  <a:srgbClr val="FFFFFF"/>
                </a:solidFill>
                <a:latin typeface="Calibri" panose="020F0502020204030204" pitchFamily="34" charset="0"/>
              </a:rPr>
              <a:t>–</a:t>
            </a:r>
            <a:r>
              <a:rPr lang="el-GR" altLang="el-GR" sz="3600" b="1" dirty="0">
                <a:solidFill>
                  <a:srgbClr val="FFFFFF"/>
                </a:solidFill>
                <a:latin typeface="Calibri" panose="020F0502020204030204" pitchFamily="34" charset="0"/>
              </a:rPr>
              <a:t> </a:t>
            </a:r>
            <a:r>
              <a:rPr lang="en-US" altLang="el-GR" sz="3600" b="1" dirty="0">
                <a:solidFill>
                  <a:srgbClr val="FFFFFF"/>
                </a:solidFill>
                <a:latin typeface="Calibri" panose="020F0502020204030204" pitchFamily="34" charset="0"/>
              </a:rPr>
              <a:t>Purpose Driven Organization</a:t>
            </a:r>
            <a:endParaRPr lang="el-GR" sz="3600" dirty="0">
              <a:solidFill>
                <a:schemeClr val="bg1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5975913"/>
            <a:ext cx="510584" cy="59441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F25B5E7D-AE1D-4472-91E2-ADEBD491F731}"/>
              </a:ext>
            </a:extLst>
          </p:cNvPr>
          <p:cNvSpPr/>
          <p:nvPr/>
        </p:nvSpPr>
        <p:spPr>
          <a:xfrm>
            <a:off x="449857" y="3928254"/>
            <a:ext cx="5494150" cy="1044984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400" b="1" dirty="0">
                <a:latin typeface="MS Gothic" panose="020B0609070205080204" pitchFamily="49" charset="-128"/>
                <a:ea typeface="MS Gothic" panose="020B0609070205080204" pitchFamily="49" charset="-128"/>
              </a:rPr>
              <a:t>ΑΞΙΕΣ</a:t>
            </a:r>
            <a:endParaRPr lang="en-CY" sz="4400" b="1" dirty="0">
              <a:latin typeface="MS Gothic" panose="020B0609070205080204" pitchFamily="49" charset="-128"/>
              <a:ea typeface="MS Gothic" panose="020B0609070205080204" pitchFamily="49" charset="-128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9706999-35B6-4CAA-A2C8-1851B7BF0DBC}"/>
              </a:ext>
            </a:extLst>
          </p:cNvPr>
          <p:cNvSpPr/>
          <p:nvPr/>
        </p:nvSpPr>
        <p:spPr>
          <a:xfrm>
            <a:off x="927594" y="2875787"/>
            <a:ext cx="4538677" cy="1044984"/>
          </a:xfrm>
          <a:prstGeom prst="rect">
            <a:avLst/>
          </a:prstGeom>
          <a:solidFill>
            <a:srgbClr val="00B0F0"/>
          </a:solidFill>
          <a:ln>
            <a:solidFill>
              <a:srgbClr val="0A9DD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400" b="1" dirty="0">
                <a:latin typeface="MS Gothic" panose="020B0609070205080204" pitchFamily="49" charset="-128"/>
                <a:ea typeface="MS Gothic" panose="020B0609070205080204" pitchFamily="49" charset="-128"/>
              </a:rPr>
              <a:t>ΟΡΑΜΑ</a:t>
            </a:r>
            <a:endParaRPr lang="en-CY" sz="4400" b="1" dirty="0">
              <a:latin typeface="MS Gothic" panose="020B0609070205080204" pitchFamily="49" charset="-128"/>
              <a:ea typeface="MS Gothic" panose="020B0609070205080204" pitchFamily="49" charset="-128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FB55FF2-6D68-4906-B984-23D22F155B1E}"/>
              </a:ext>
            </a:extLst>
          </p:cNvPr>
          <p:cNvSpPr/>
          <p:nvPr/>
        </p:nvSpPr>
        <p:spPr>
          <a:xfrm>
            <a:off x="1405330" y="1824251"/>
            <a:ext cx="3583204" cy="104498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400" b="1" dirty="0">
                <a:latin typeface="MS Gothic" panose="020B0609070205080204" pitchFamily="49" charset="-128"/>
                <a:ea typeface="MS Gothic" panose="020B0609070205080204" pitchFamily="49" charset="-128"/>
              </a:rPr>
              <a:t>ΝΙΚΗ</a:t>
            </a:r>
            <a:endParaRPr lang="en-CY" sz="4400" b="1" dirty="0">
              <a:latin typeface="MS Gothic" panose="020B0609070205080204" pitchFamily="49" charset="-128"/>
              <a:ea typeface="MS Gothic" panose="020B0609070205080204" pitchFamily="49" charset="-128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EA263D5-B7DC-43A6-8CC8-C7ACBA51D285}"/>
              </a:ext>
            </a:extLst>
          </p:cNvPr>
          <p:cNvSpPr txBox="1"/>
          <p:nvPr/>
        </p:nvSpPr>
        <p:spPr>
          <a:xfrm>
            <a:off x="5863523" y="4035247"/>
            <a:ext cx="29878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b="1" dirty="0">
                <a:solidFill>
                  <a:srgbClr val="002060"/>
                </a:solidFill>
                <a:latin typeface="MS Gothic" panose="020B0609070205080204" pitchFamily="49" charset="-128"/>
                <a:ea typeface="MS Gothic" panose="020B0609070205080204" pitchFamily="49" charset="-128"/>
              </a:rPr>
              <a:t>= ΠΩΣ &amp; ΓΙΑΤΙ</a:t>
            </a:r>
            <a:endParaRPr lang="en-CY" sz="2400" b="1" dirty="0">
              <a:solidFill>
                <a:srgbClr val="002060"/>
              </a:solidFill>
              <a:latin typeface="MS Gothic" panose="020B0609070205080204" pitchFamily="49" charset="-128"/>
              <a:ea typeface="MS Gothic" panose="020B0609070205080204" pitchFamily="49" charset="-128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0E47D70-AB56-463A-8A76-93C56A157CA2}"/>
              </a:ext>
            </a:extLst>
          </p:cNvPr>
          <p:cNvSpPr txBox="1"/>
          <p:nvPr/>
        </p:nvSpPr>
        <p:spPr>
          <a:xfrm>
            <a:off x="5380616" y="3221058"/>
            <a:ext cx="34398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b="1" dirty="0">
                <a:solidFill>
                  <a:srgbClr val="002060"/>
                </a:solidFill>
                <a:latin typeface="MS Gothic" panose="020B0609070205080204" pitchFamily="49" charset="-128"/>
                <a:ea typeface="MS Gothic" panose="020B0609070205080204" pitchFamily="49" charset="-128"/>
              </a:rPr>
              <a:t>= ΠΟΤΕ &amp; ΠΟΥ</a:t>
            </a:r>
            <a:endParaRPr lang="en-CY" sz="2400" b="1" dirty="0">
              <a:solidFill>
                <a:srgbClr val="002060"/>
              </a:solidFill>
              <a:latin typeface="MS Gothic" panose="020B0609070205080204" pitchFamily="49" charset="-128"/>
              <a:ea typeface="MS Gothic" panose="020B0609070205080204" pitchFamily="49" charset="-128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BE4EA16-6049-405A-8969-48C18BDD3308}"/>
              </a:ext>
            </a:extLst>
          </p:cNvPr>
          <p:cNvSpPr txBox="1"/>
          <p:nvPr/>
        </p:nvSpPr>
        <p:spPr>
          <a:xfrm>
            <a:off x="4988534" y="2141062"/>
            <a:ext cx="13167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b="1" dirty="0">
                <a:solidFill>
                  <a:srgbClr val="002060"/>
                </a:solidFill>
                <a:latin typeface="MS Gothic" panose="020B0609070205080204" pitchFamily="49" charset="-128"/>
                <a:ea typeface="MS Gothic" panose="020B0609070205080204" pitchFamily="49" charset="-128"/>
              </a:rPr>
              <a:t>= ΤΙ</a:t>
            </a:r>
            <a:endParaRPr lang="en-CY" sz="2400" b="1" dirty="0">
              <a:solidFill>
                <a:srgbClr val="002060"/>
              </a:solidFill>
              <a:latin typeface="MS Gothic" panose="020B0609070205080204" pitchFamily="49" charset="-128"/>
              <a:ea typeface="MS Gothic" panose="020B06090702050802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96571117"/>
      </p:ext>
    </p:extLst>
  </p:cSld>
  <p:clrMapOvr>
    <a:masterClrMapping/>
  </p:clrMapOvr>
  <p:transition spd="slow"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492" y="223363"/>
            <a:ext cx="8229600" cy="1143000"/>
          </a:xfrm>
          <a:solidFill>
            <a:schemeClr val="accent5"/>
          </a:solidFill>
        </p:spPr>
        <p:txBody>
          <a:bodyPr>
            <a:normAutofit fontScale="90000"/>
          </a:bodyPr>
          <a:lstStyle/>
          <a:p>
            <a:r>
              <a:rPr lang="el-GR" altLang="el-GR" b="1" dirty="0">
                <a:solidFill>
                  <a:srgbClr val="FFFFFF"/>
                </a:solidFill>
                <a:latin typeface="Calibri" panose="020F0502020204030204" pitchFamily="34" charset="0"/>
              </a:rPr>
              <a:t>Σκοπός </a:t>
            </a:r>
            <a:r>
              <a:rPr lang="en-CY" altLang="el-GR" b="1" dirty="0">
                <a:solidFill>
                  <a:srgbClr val="FFFFFF"/>
                </a:solidFill>
                <a:latin typeface="Calibri" panose="020F0502020204030204" pitchFamily="34" charset="0"/>
              </a:rPr>
              <a:t>–</a:t>
            </a:r>
            <a:r>
              <a:rPr lang="el-GR" altLang="el-GR" b="1" dirty="0">
                <a:solidFill>
                  <a:srgbClr val="FFFFFF"/>
                </a:solidFill>
                <a:latin typeface="Calibri" panose="020F0502020204030204" pitchFamily="34" charset="0"/>
              </a:rPr>
              <a:t> </a:t>
            </a:r>
            <a:r>
              <a:rPr lang="en-US" altLang="el-GR" b="1" dirty="0">
                <a:solidFill>
                  <a:srgbClr val="FFFFFF"/>
                </a:solidFill>
                <a:latin typeface="Calibri" panose="020F0502020204030204" pitchFamily="34" charset="0"/>
              </a:rPr>
              <a:t>Purpose Driven Organization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5975913"/>
            <a:ext cx="510584" cy="59441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991102" y="3344374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Work</a:t>
            </a:r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Purpose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520634" y="2336273"/>
            <a:ext cx="26691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Purpose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6AEC8424-3AB0-41A1-99C6-5A1F1F21BB39}"/>
              </a:ext>
            </a:extLst>
          </p:cNvPr>
          <p:cNvGrpSpPr/>
          <p:nvPr/>
        </p:nvGrpSpPr>
        <p:grpSpPr>
          <a:xfrm>
            <a:off x="2042013" y="1556792"/>
            <a:ext cx="4320480" cy="2701916"/>
            <a:chOff x="2041490" y="2399003"/>
            <a:chExt cx="4795990" cy="2330331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4A83BE6-57B6-4F42-9FCA-1527E19EE86D}"/>
                </a:ext>
              </a:extLst>
            </p:cNvPr>
            <p:cNvSpPr/>
            <p:nvPr/>
          </p:nvSpPr>
          <p:spPr>
            <a:xfrm>
              <a:off x="2681536" y="4045763"/>
              <a:ext cx="3816424" cy="683571"/>
            </a:xfrm>
            <a:prstGeom prst="rect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l-GR" sz="3200" b="1" dirty="0">
                  <a:solidFill>
                    <a:schemeClr val="bg1"/>
                  </a:solidFill>
                  <a:latin typeface="MS Gothic" panose="020B0609070205080204" pitchFamily="49" charset="-128"/>
                  <a:ea typeface="MS Gothic" panose="020B0609070205080204" pitchFamily="49" charset="-128"/>
                </a:rPr>
                <a:t>ΑΞΙΕΣ</a:t>
              </a:r>
              <a:endParaRPr lang="en-CY" sz="3200" b="1" dirty="0">
                <a:solidFill>
                  <a:schemeClr val="bg1"/>
                </a:solidFill>
                <a:latin typeface="MS Gothic" panose="020B0609070205080204" pitchFamily="49" charset="-128"/>
                <a:ea typeface="MS Gothic" panose="020B0609070205080204" pitchFamily="49" charset="-128"/>
              </a:endParaRPr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54B292FE-5629-40D6-8215-E0E22B965A2C}"/>
                </a:ext>
              </a:extLst>
            </p:cNvPr>
            <p:cNvGrpSpPr/>
            <p:nvPr/>
          </p:nvGrpSpPr>
          <p:grpSpPr>
            <a:xfrm>
              <a:off x="2041490" y="3084718"/>
              <a:ext cx="1677924" cy="1084528"/>
              <a:chOff x="2123728" y="2636912"/>
              <a:chExt cx="1677924" cy="1084528"/>
            </a:xfrm>
          </p:grpSpPr>
          <p:sp>
            <p:nvSpPr>
              <p:cNvPr id="21" name="Cloud 20">
                <a:extLst>
                  <a:ext uri="{FF2B5EF4-FFF2-40B4-BE49-F238E27FC236}">
                    <a16:creationId xmlns:a16="http://schemas.microsoft.com/office/drawing/2014/main" id="{A9152CB6-3CC4-4F54-945A-BA7BCDD74304}"/>
                  </a:ext>
                </a:extLst>
              </p:cNvPr>
              <p:cNvSpPr/>
              <p:nvPr/>
            </p:nvSpPr>
            <p:spPr>
              <a:xfrm>
                <a:off x="2123728" y="2636912"/>
                <a:ext cx="1673932" cy="1084528"/>
              </a:xfrm>
              <a:prstGeom prst="cloud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Y" sz="2400" b="1" dirty="0">
                  <a:solidFill>
                    <a:schemeClr val="tx2">
                      <a:lumMod val="50000"/>
                    </a:schemeClr>
                  </a:solidFill>
                  <a:latin typeface="Cascadia Mono" panose="020B0609020000020004" pitchFamily="49" charset="0"/>
                  <a:ea typeface="Cascadia Mono" panose="020B0609020000020004" pitchFamily="49" charset="0"/>
                  <a:cs typeface="Cascadia Mono" panose="020B0609020000020004" pitchFamily="49" charset="0"/>
                </a:endParaRP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F11E5710-F0ED-47D1-B33D-F4568A5EDE5B}"/>
                  </a:ext>
                </a:extLst>
              </p:cNvPr>
              <p:cNvSpPr txBox="1"/>
              <p:nvPr/>
            </p:nvSpPr>
            <p:spPr>
              <a:xfrm>
                <a:off x="2127720" y="2946878"/>
                <a:ext cx="16739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l-GR" dirty="0">
                    <a:solidFill>
                      <a:srgbClr val="002060"/>
                    </a:solidFill>
                    <a:latin typeface="Microsoft JhengHei Light" panose="020B0304030504040204" pitchFamily="34" charset="-120"/>
                    <a:ea typeface="Microsoft JhengHei Light" panose="020B0304030504040204" pitchFamily="34" charset="-120"/>
                    <a:cs typeface="Cascadia Mono" panose="020B0609020000020004" pitchFamily="49" charset="0"/>
                  </a:rPr>
                  <a:t>ΕΙΛΙΚΡΙΝΕΙΑ</a:t>
                </a:r>
                <a:endParaRPr lang="en-CY" sz="2800" dirty="0">
                  <a:solidFill>
                    <a:schemeClr val="tx2">
                      <a:lumMod val="50000"/>
                    </a:schemeClr>
                  </a:solidFill>
                  <a:latin typeface="Microsoft JhengHei Light" panose="020B0304030504040204" pitchFamily="34" charset="-120"/>
                  <a:ea typeface="Microsoft JhengHei Light" panose="020B0304030504040204" pitchFamily="34" charset="-120"/>
                  <a:cs typeface="Cascadia Mono" panose="020B0609020000020004" pitchFamily="49" charset="0"/>
                </a:endParaRPr>
              </a:p>
            </p:txBody>
          </p: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A5965D4C-B8EE-4951-B4A3-D990684CCB74}"/>
                </a:ext>
              </a:extLst>
            </p:cNvPr>
            <p:cNvGrpSpPr/>
            <p:nvPr/>
          </p:nvGrpSpPr>
          <p:grpSpPr>
            <a:xfrm>
              <a:off x="3706660" y="2399003"/>
              <a:ext cx="1677924" cy="1084528"/>
              <a:chOff x="2123728" y="2636912"/>
              <a:chExt cx="1677924" cy="1084528"/>
            </a:xfrm>
          </p:grpSpPr>
          <p:sp>
            <p:nvSpPr>
              <p:cNvPr id="19" name="Cloud 18">
                <a:extLst>
                  <a:ext uri="{FF2B5EF4-FFF2-40B4-BE49-F238E27FC236}">
                    <a16:creationId xmlns:a16="http://schemas.microsoft.com/office/drawing/2014/main" id="{87CC862F-AD1F-403D-AA0D-AAB117ADB91B}"/>
                  </a:ext>
                </a:extLst>
              </p:cNvPr>
              <p:cNvSpPr/>
              <p:nvPr/>
            </p:nvSpPr>
            <p:spPr>
              <a:xfrm>
                <a:off x="2123728" y="2636912"/>
                <a:ext cx="1673932" cy="1084528"/>
              </a:xfrm>
              <a:prstGeom prst="cloud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Y" sz="2400" b="1" dirty="0">
                  <a:solidFill>
                    <a:schemeClr val="tx2">
                      <a:lumMod val="50000"/>
                    </a:schemeClr>
                  </a:solidFill>
                  <a:latin typeface="Cascadia Mono" panose="020B0609020000020004" pitchFamily="49" charset="0"/>
                  <a:ea typeface="Cascadia Mono" panose="020B0609020000020004" pitchFamily="49" charset="0"/>
                  <a:cs typeface="Cascadia Mono" panose="020B0609020000020004" pitchFamily="49" charset="0"/>
                </a:endParaRPr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D247309C-FE61-4638-9900-11E99AFB761F}"/>
                  </a:ext>
                </a:extLst>
              </p:cNvPr>
              <p:cNvSpPr txBox="1"/>
              <p:nvPr/>
            </p:nvSpPr>
            <p:spPr>
              <a:xfrm>
                <a:off x="2127720" y="2946878"/>
                <a:ext cx="16739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l-GR" dirty="0">
                    <a:solidFill>
                      <a:srgbClr val="002060"/>
                    </a:solidFill>
                    <a:latin typeface="Microsoft JhengHei Light" panose="020B0304030504040204" pitchFamily="34" charset="-120"/>
                    <a:ea typeface="Microsoft JhengHei Light" panose="020B0304030504040204" pitchFamily="34" charset="-120"/>
                    <a:cs typeface="Cascadia Mono" panose="020B0609020000020004" pitchFamily="49" charset="0"/>
                  </a:rPr>
                  <a:t>ΔΙΑΦΑΝΕΙΑ</a:t>
                </a:r>
                <a:endParaRPr lang="en-CY" sz="2800" dirty="0">
                  <a:solidFill>
                    <a:schemeClr val="tx2">
                      <a:lumMod val="50000"/>
                    </a:schemeClr>
                  </a:solidFill>
                  <a:latin typeface="Microsoft JhengHei Light" panose="020B0304030504040204" pitchFamily="34" charset="-120"/>
                  <a:ea typeface="Microsoft JhengHei Light" panose="020B0304030504040204" pitchFamily="34" charset="-120"/>
                  <a:cs typeface="Cascadia Mono" panose="020B0609020000020004" pitchFamily="49" charset="0"/>
                </a:endParaRPr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1A8F0C9A-3486-4E2C-A090-989E53CAF34C}"/>
                </a:ext>
              </a:extLst>
            </p:cNvPr>
            <p:cNvGrpSpPr/>
            <p:nvPr/>
          </p:nvGrpSpPr>
          <p:grpSpPr>
            <a:xfrm>
              <a:off x="5159556" y="3037086"/>
              <a:ext cx="1677924" cy="1084528"/>
              <a:chOff x="2123728" y="2636912"/>
              <a:chExt cx="1677924" cy="1084528"/>
            </a:xfrm>
          </p:grpSpPr>
          <p:sp>
            <p:nvSpPr>
              <p:cNvPr id="17" name="Cloud 16">
                <a:extLst>
                  <a:ext uri="{FF2B5EF4-FFF2-40B4-BE49-F238E27FC236}">
                    <a16:creationId xmlns:a16="http://schemas.microsoft.com/office/drawing/2014/main" id="{05B9C01B-C040-4B1E-9F75-B71DBD30E88B}"/>
                  </a:ext>
                </a:extLst>
              </p:cNvPr>
              <p:cNvSpPr/>
              <p:nvPr/>
            </p:nvSpPr>
            <p:spPr>
              <a:xfrm>
                <a:off x="2123728" y="2636912"/>
                <a:ext cx="1673932" cy="1084528"/>
              </a:xfrm>
              <a:prstGeom prst="cloud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Y" sz="2400" b="1" dirty="0">
                  <a:solidFill>
                    <a:schemeClr val="tx2">
                      <a:lumMod val="50000"/>
                    </a:schemeClr>
                  </a:solidFill>
                  <a:latin typeface="Cascadia Mono" panose="020B0609020000020004" pitchFamily="49" charset="0"/>
                  <a:ea typeface="Cascadia Mono" panose="020B0609020000020004" pitchFamily="49" charset="0"/>
                  <a:cs typeface="Cascadia Mono" panose="020B0609020000020004" pitchFamily="49" charset="0"/>
                </a:endParaRPr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138D3186-CBCB-4A96-BBAA-BE47A7A00FCE}"/>
                  </a:ext>
                </a:extLst>
              </p:cNvPr>
              <p:cNvSpPr txBox="1"/>
              <p:nvPr/>
            </p:nvSpPr>
            <p:spPr>
              <a:xfrm>
                <a:off x="2127720" y="2946878"/>
                <a:ext cx="16739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l-GR" dirty="0">
                    <a:solidFill>
                      <a:srgbClr val="002060"/>
                    </a:solidFill>
                    <a:latin typeface="Microsoft JhengHei Light" panose="020B0304030504040204" pitchFamily="34" charset="-120"/>
                    <a:ea typeface="Microsoft JhengHei Light" panose="020B0304030504040204" pitchFamily="34" charset="-120"/>
                    <a:cs typeface="Cascadia Mono" panose="020B0609020000020004" pitchFamily="49" charset="0"/>
                  </a:rPr>
                  <a:t>ΕΠΙΜΟΝΗ</a:t>
                </a:r>
                <a:endParaRPr lang="en-CY" sz="2800" dirty="0">
                  <a:solidFill>
                    <a:schemeClr val="tx2">
                      <a:lumMod val="50000"/>
                    </a:schemeClr>
                  </a:solidFill>
                  <a:latin typeface="Microsoft JhengHei Light" panose="020B0304030504040204" pitchFamily="34" charset="-120"/>
                  <a:ea typeface="Microsoft JhengHei Light" panose="020B0304030504040204" pitchFamily="34" charset="-120"/>
                  <a:cs typeface="Cascadia Mono" panose="020B0609020000020004" pitchFamily="49" charset="0"/>
                </a:endParaRPr>
              </a:p>
            </p:txBody>
          </p:sp>
        </p:grpSp>
      </p:grpSp>
      <p:pic>
        <p:nvPicPr>
          <p:cNvPr id="23" name="Picture 22">
            <a:extLst>
              <a:ext uri="{FF2B5EF4-FFF2-40B4-BE49-F238E27FC236}">
                <a16:creationId xmlns:a16="http://schemas.microsoft.com/office/drawing/2014/main" id="{E7C4C861-C335-4315-8814-A4EA19C48B3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8405" t="10033" r="16003"/>
          <a:stretch/>
        </p:blipFill>
        <p:spPr>
          <a:xfrm>
            <a:off x="5940152" y="4502973"/>
            <a:ext cx="2185094" cy="213166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E7DEEC2-BC3F-424F-8510-CBB17B150DD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173"/>
          <a:stretch/>
        </p:blipFill>
        <p:spPr>
          <a:xfrm>
            <a:off x="1785314" y="0"/>
            <a:ext cx="6648336" cy="6781324"/>
          </a:xfrm>
          <a:prstGeom prst="rect">
            <a:avLst/>
          </a:prstGeom>
        </p:spPr>
      </p:pic>
      <p:sp>
        <p:nvSpPr>
          <p:cNvPr id="24" name="Oval 23">
            <a:extLst>
              <a:ext uri="{FF2B5EF4-FFF2-40B4-BE49-F238E27FC236}">
                <a16:creationId xmlns:a16="http://schemas.microsoft.com/office/drawing/2014/main" id="{5C3C3758-E0BD-4BF8-B88F-412C074324EB}"/>
              </a:ext>
            </a:extLst>
          </p:cNvPr>
          <p:cNvSpPr/>
          <p:nvPr/>
        </p:nvSpPr>
        <p:spPr>
          <a:xfrm>
            <a:off x="6361538" y="5080981"/>
            <a:ext cx="1728192" cy="253644"/>
          </a:xfrm>
          <a:prstGeom prst="ellipse">
            <a:avLst/>
          </a:prstGeom>
          <a:noFill/>
          <a:ln>
            <a:solidFill>
              <a:srgbClr val="3DBDE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>
              <a:ln>
                <a:solidFill>
                  <a:srgbClr val="3DBDE0"/>
                </a:solidFill>
              </a:ln>
              <a:solidFill>
                <a:srgbClr val="00B0F0"/>
              </a:solidFill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60177576-F398-4DBD-ADC9-6494DA662043}"/>
              </a:ext>
            </a:extLst>
          </p:cNvPr>
          <p:cNvSpPr/>
          <p:nvPr/>
        </p:nvSpPr>
        <p:spPr>
          <a:xfrm>
            <a:off x="1725884" y="3737567"/>
            <a:ext cx="1728192" cy="253644"/>
          </a:xfrm>
          <a:prstGeom prst="ellipse">
            <a:avLst/>
          </a:prstGeom>
          <a:noFill/>
          <a:ln>
            <a:solidFill>
              <a:srgbClr val="3DBDE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>
              <a:ln>
                <a:solidFill>
                  <a:srgbClr val="3DBDE0"/>
                </a:solidFill>
              </a:ln>
              <a:solidFill>
                <a:srgbClr val="00B0F0"/>
              </a:solidFill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BFEA3F06-0324-42A3-B2ED-6B973B2DA1F1}"/>
              </a:ext>
            </a:extLst>
          </p:cNvPr>
          <p:cNvSpPr/>
          <p:nvPr/>
        </p:nvSpPr>
        <p:spPr>
          <a:xfrm>
            <a:off x="1821455" y="5415281"/>
            <a:ext cx="1728192" cy="253644"/>
          </a:xfrm>
          <a:prstGeom prst="ellipse">
            <a:avLst/>
          </a:prstGeom>
          <a:noFill/>
          <a:ln>
            <a:solidFill>
              <a:srgbClr val="3DBDE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>
              <a:ln>
                <a:solidFill>
                  <a:srgbClr val="3DBDE0"/>
                </a:solidFill>
              </a:ln>
              <a:solidFill>
                <a:srgbClr val="00B0F0"/>
              </a:solidFill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9E8035E4-DB54-4A74-9072-134424902CB0}"/>
              </a:ext>
            </a:extLst>
          </p:cNvPr>
          <p:cNvSpPr/>
          <p:nvPr/>
        </p:nvSpPr>
        <p:spPr>
          <a:xfrm>
            <a:off x="4235153" y="1158808"/>
            <a:ext cx="1728192" cy="253644"/>
          </a:xfrm>
          <a:prstGeom prst="ellipse">
            <a:avLst/>
          </a:prstGeom>
          <a:noFill/>
          <a:ln>
            <a:solidFill>
              <a:srgbClr val="3DBDE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>
              <a:ln>
                <a:solidFill>
                  <a:srgbClr val="3DBDE0"/>
                </a:solidFill>
              </a:ln>
              <a:solidFill>
                <a:srgbClr val="00B0F0"/>
              </a:solidFill>
            </a:endParaRP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2DFD7BBD-961D-4421-A247-7BCE93167802}"/>
              </a:ext>
            </a:extLst>
          </p:cNvPr>
          <p:cNvSpPr/>
          <p:nvPr/>
        </p:nvSpPr>
        <p:spPr>
          <a:xfrm>
            <a:off x="6349990" y="2242499"/>
            <a:ext cx="1728192" cy="253644"/>
          </a:xfrm>
          <a:prstGeom prst="ellipse">
            <a:avLst/>
          </a:prstGeom>
          <a:noFill/>
          <a:ln>
            <a:solidFill>
              <a:srgbClr val="3DBDE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>
              <a:ln>
                <a:solidFill>
                  <a:srgbClr val="3DBDE0"/>
                </a:solidFill>
              </a:ln>
              <a:solidFill>
                <a:srgbClr val="00B0F0"/>
              </a:solidFill>
            </a:endParaRP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4D43DCC9-51EB-48F1-9E09-E9A026DB957E}"/>
              </a:ext>
            </a:extLst>
          </p:cNvPr>
          <p:cNvSpPr/>
          <p:nvPr/>
        </p:nvSpPr>
        <p:spPr>
          <a:xfrm>
            <a:off x="6507200" y="5324538"/>
            <a:ext cx="1728192" cy="480725"/>
          </a:xfrm>
          <a:prstGeom prst="ellipse">
            <a:avLst/>
          </a:prstGeom>
          <a:noFill/>
          <a:ln>
            <a:solidFill>
              <a:srgbClr val="3DBDE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>
              <a:ln>
                <a:solidFill>
                  <a:srgbClr val="3DBDE0"/>
                </a:solidFill>
              </a:ln>
              <a:solidFill>
                <a:srgbClr val="00B0F0"/>
              </a:solidFill>
            </a:endParaRP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213DC688-245E-4949-9379-8A6379C208AD}"/>
              </a:ext>
            </a:extLst>
          </p:cNvPr>
          <p:cNvSpPr/>
          <p:nvPr/>
        </p:nvSpPr>
        <p:spPr>
          <a:xfrm>
            <a:off x="4193517" y="2239032"/>
            <a:ext cx="1728192" cy="253644"/>
          </a:xfrm>
          <a:prstGeom prst="ellipse">
            <a:avLst/>
          </a:prstGeom>
          <a:noFill/>
          <a:ln>
            <a:solidFill>
              <a:srgbClr val="3DBDE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>
              <a:ln>
                <a:solidFill>
                  <a:srgbClr val="3DBDE0"/>
                </a:solidFill>
              </a:ln>
              <a:solidFill>
                <a:srgbClr val="00B0F0"/>
              </a:solidFill>
            </a:endParaRP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DDB66590-B188-42AA-86B4-D77FC0682397}"/>
              </a:ext>
            </a:extLst>
          </p:cNvPr>
          <p:cNvSpPr/>
          <p:nvPr/>
        </p:nvSpPr>
        <p:spPr>
          <a:xfrm>
            <a:off x="4158734" y="1871041"/>
            <a:ext cx="1728192" cy="253644"/>
          </a:xfrm>
          <a:prstGeom prst="ellipse">
            <a:avLst/>
          </a:prstGeom>
          <a:noFill/>
          <a:ln>
            <a:solidFill>
              <a:srgbClr val="3DBDE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>
              <a:ln>
                <a:solidFill>
                  <a:srgbClr val="3DBDE0"/>
                </a:solidFill>
              </a:ln>
              <a:solidFill>
                <a:srgbClr val="00B0F0"/>
              </a:solidFill>
            </a:endParaRP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4D2F1AB4-85EF-4CD8-8058-44979F49989F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573"/>
          <a:stretch/>
        </p:blipFill>
        <p:spPr>
          <a:xfrm>
            <a:off x="1889666" y="-70425"/>
            <a:ext cx="6648386" cy="6922174"/>
          </a:xfrm>
          <a:prstGeom prst="rect">
            <a:avLst/>
          </a:prstGeom>
        </p:spPr>
      </p:pic>
      <p:pic>
        <p:nvPicPr>
          <p:cNvPr id="2050" name="Picture 2" descr="Number 10 Isolated On White Background Stock Photo, Picture and Royalty  Free Image. Image 96636962.">
            <a:extLst>
              <a:ext uri="{FF2B5EF4-FFF2-40B4-BE49-F238E27FC236}">
                <a16:creationId xmlns:a16="http://schemas.microsoft.com/office/drawing/2014/main" id="{3CE622C4-5FD0-428B-894D-1239F81D8E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>
                        <a14:foregroundMark x1="31687" y1="31250" x2="31687" y2="312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431" y="3241429"/>
            <a:ext cx="1450975" cy="1241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9DFD07AE-AF08-4938-A7F6-D39B29EF7354}"/>
              </a:ext>
            </a:extLst>
          </p:cNvPr>
          <p:cNvGrpSpPr/>
          <p:nvPr/>
        </p:nvGrpSpPr>
        <p:grpSpPr>
          <a:xfrm>
            <a:off x="3134039" y="4892414"/>
            <a:ext cx="2435327" cy="1553022"/>
            <a:chOff x="3134039" y="4892414"/>
            <a:chExt cx="2435327" cy="1553022"/>
          </a:xfrm>
        </p:grpSpPr>
        <p:sp>
          <p:nvSpPr>
            <p:cNvPr id="34" name="Cloud 33">
              <a:extLst>
                <a:ext uri="{FF2B5EF4-FFF2-40B4-BE49-F238E27FC236}">
                  <a16:creationId xmlns:a16="http://schemas.microsoft.com/office/drawing/2014/main" id="{76FB74BC-4687-4516-9577-24166049FDB9}"/>
                </a:ext>
              </a:extLst>
            </p:cNvPr>
            <p:cNvSpPr/>
            <p:nvPr/>
          </p:nvSpPr>
          <p:spPr>
            <a:xfrm>
              <a:off x="3134039" y="4892414"/>
              <a:ext cx="2435327" cy="1553022"/>
            </a:xfrm>
            <a:prstGeom prst="cloud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Y" sz="2400" b="1" dirty="0">
                <a:solidFill>
                  <a:schemeClr val="tx2">
                    <a:lumMod val="50000"/>
                  </a:schemeClr>
                </a:solidFill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8B0D4EE3-A09A-4062-BD92-B1C0E5F46E48}"/>
                </a:ext>
              </a:extLst>
            </p:cNvPr>
            <p:cNvSpPr txBox="1"/>
            <p:nvPr/>
          </p:nvSpPr>
          <p:spPr>
            <a:xfrm>
              <a:off x="3549647" y="5364845"/>
              <a:ext cx="150796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l-GR" sz="2000" b="1" dirty="0">
                  <a:solidFill>
                    <a:srgbClr val="002060"/>
                  </a:solidFill>
                  <a:latin typeface="Microsoft JhengHei Light" panose="020B0304030504040204" pitchFamily="34" charset="-120"/>
                  <a:ea typeface="Microsoft JhengHei Light" panose="020B0304030504040204" pitchFamily="34" charset="-120"/>
                  <a:cs typeface="Cascadia Mono" panose="020B0609020000020004" pitchFamily="49" charset="0"/>
                </a:rPr>
                <a:t>ΑΣΦΑΛΕΙΑ</a:t>
              </a:r>
              <a:endParaRPr lang="en-CY" sz="2000" b="1" dirty="0">
                <a:solidFill>
                  <a:schemeClr val="tx2">
                    <a:lumMod val="50000"/>
                  </a:schemeClr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  <a:cs typeface="Cascadia Mono" panose="020B0609020000020004" pitchFamily="49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4124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1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4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5"/>
          </a:solidFill>
        </p:spPr>
        <p:txBody>
          <a:bodyPr>
            <a:noAutofit/>
          </a:bodyPr>
          <a:lstStyle/>
          <a:p>
            <a:r>
              <a:rPr lang="el-GR" altLang="el-GR" sz="3600" b="1" dirty="0">
                <a:solidFill>
                  <a:srgbClr val="FFFFFF"/>
                </a:solidFill>
                <a:latin typeface="Calibri" panose="020F0502020204030204" pitchFamily="34" charset="0"/>
              </a:rPr>
              <a:t>Σκοπός </a:t>
            </a:r>
            <a:r>
              <a:rPr lang="en-CY" altLang="el-GR" sz="3600" b="1" dirty="0">
                <a:solidFill>
                  <a:srgbClr val="FFFFFF"/>
                </a:solidFill>
                <a:latin typeface="Calibri" panose="020F0502020204030204" pitchFamily="34" charset="0"/>
              </a:rPr>
              <a:t>–</a:t>
            </a:r>
            <a:r>
              <a:rPr lang="el-GR" altLang="el-GR" sz="3600" b="1" dirty="0">
                <a:solidFill>
                  <a:srgbClr val="FFFFFF"/>
                </a:solidFill>
                <a:latin typeface="Calibri" panose="020F0502020204030204" pitchFamily="34" charset="0"/>
              </a:rPr>
              <a:t> </a:t>
            </a:r>
            <a:r>
              <a:rPr lang="en-US" altLang="el-GR" sz="3600" b="1" dirty="0">
                <a:solidFill>
                  <a:srgbClr val="FFFFFF"/>
                </a:solidFill>
                <a:latin typeface="Calibri" panose="020F0502020204030204" pitchFamily="34" charset="0"/>
              </a:rPr>
              <a:t>Purpose Driven Organization</a:t>
            </a:r>
            <a:endParaRPr lang="el-GR" sz="3600" dirty="0">
              <a:solidFill>
                <a:schemeClr val="bg1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5975913"/>
            <a:ext cx="510584" cy="594412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39130816-4003-43C1-8102-8ADB9EF917AE}"/>
              </a:ext>
            </a:extLst>
          </p:cNvPr>
          <p:cNvGrpSpPr/>
          <p:nvPr/>
        </p:nvGrpSpPr>
        <p:grpSpPr>
          <a:xfrm>
            <a:off x="1259624" y="1446997"/>
            <a:ext cx="6372104" cy="2744490"/>
            <a:chOff x="1259624" y="1446997"/>
            <a:chExt cx="6372104" cy="2744490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1A1C8638-76E2-46B2-89BF-95C3665ED21F}"/>
                </a:ext>
              </a:extLst>
            </p:cNvPr>
            <p:cNvGrpSpPr/>
            <p:nvPr/>
          </p:nvGrpSpPr>
          <p:grpSpPr>
            <a:xfrm>
              <a:off x="2375144" y="1599199"/>
              <a:ext cx="5256584" cy="2592288"/>
              <a:chOff x="2041490" y="2399003"/>
              <a:chExt cx="4795990" cy="2330331"/>
            </a:xfrm>
          </p:grpSpPr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3803BDCC-C7FE-488C-AB84-8A8E4828B786}"/>
                  </a:ext>
                </a:extLst>
              </p:cNvPr>
              <p:cNvSpPr/>
              <p:nvPr/>
            </p:nvSpPr>
            <p:spPr>
              <a:xfrm>
                <a:off x="2681536" y="4045763"/>
                <a:ext cx="3816424" cy="683571"/>
              </a:xfrm>
              <a:prstGeom prst="rect">
                <a:avLst/>
              </a:prstGeom>
              <a:solidFill>
                <a:srgbClr val="0070C0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l-GR" sz="3200" b="1" dirty="0">
                    <a:solidFill>
                      <a:schemeClr val="bg1"/>
                    </a:solidFill>
                    <a:latin typeface="MS Gothic" panose="020B0609070205080204" pitchFamily="49" charset="-128"/>
                    <a:ea typeface="MS Gothic" panose="020B0609070205080204" pitchFamily="49" charset="-128"/>
                    <a:hlinkClick r:id="rId4" action="ppaction://hlinkfile">
                      <a:extLst>
                        <a:ext uri="{A12FA001-AC4F-418D-AE19-62706E023703}">
                          <ahyp:hlinkClr xmlns:ahyp="http://schemas.microsoft.com/office/drawing/2018/hyperlinkcolor" val="tx"/>
                        </a:ext>
                      </a:extLst>
                    </a:hlinkClick>
                  </a:rPr>
                  <a:t>ΑΞΙΕΣ</a:t>
                </a:r>
                <a:endParaRPr lang="en-CY" sz="3200" b="1" dirty="0">
                  <a:solidFill>
                    <a:schemeClr val="bg1"/>
                  </a:solidFill>
                  <a:latin typeface="MS Gothic" panose="020B0609070205080204" pitchFamily="49" charset="-128"/>
                  <a:ea typeface="MS Gothic" panose="020B0609070205080204" pitchFamily="49" charset="-128"/>
                </a:endParaRPr>
              </a:p>
            </p:txBody>
          </p:sp>
          <p:grpSp>
            <p:nvGrpSpPr>
              <p:cNvPr id="14" name="Group 13">
                <a:extLst>
                  <a:ext uri="{FF2B5EF4-FFF2-40B4-BE49-F238E27FC236}">
                    <a16:creationId xmlns:a16="http://schemas.microsoft.com/office/drawing/2014/main" id="{AFCF2AAB-E345-4BF7-85ED-E45D41373CD7}"/>
                  </a:ext>
                </a:extLst>
              </p:cNvPr>
              <p:cNvGrpSpPr/>
              <p:nvPr/>
            </p:nvGrpSpPr>
            <p:grpSpPr>
              <a:xfrm>
                <a:off x="2041490" y="3084718"/>
                <a:ext cx="1677924" cy="1084528"/>
                <a:chOff x="2123728" y="2636912"/>
                <a:chExt cx="1677924" cy="1084528"/>
              </a:xfrm>
            </p:grpSpPr>
            <p:sp>
              <p:nvSpPr>
                <p:cNvPr id="8" name="Cloud 7">
                  <a:extLst>
                    <a:ext uri="{FF2B5EF4-FFF2-40B4-BE49-F238E27FC236}">
                      <a16:creationId xmlns:a16="http://schemas.microsoft.com/office/drawing/2014/main" id="{8DA8858D-62CE-406F-A45B-7B8591A0230C}"/>
                    </a:ext>
                  </a:extLst>
                </p:cNvPr>
                <p:cNvSpPr/>
                <p:nvPr/>
              </p:nvSpPr>
              <p:spPr>
                <a:xfrm>
                  <a:off x="2123728" y="2636912"/>
                  <a:ext cx="1673932" cy="1084528"/>
                </a:xfrm>
                <a:prstGeom prst="cloud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Y" sz="2400" b="1" dirty="0">
                    <a:solidFill>
                      <a:schemeClr val="tx2">
                        <a:lumMod val="50000"/>
                      </a:schemeClr>
                    </a:solidFill>
                    <a:latin typeface="Cascadia Mono" panose="020B0609020000020004" pitchFamily="49" charset="0"/>
                    <a:ea typeface="Cascadia Mono" panose="020B0609020000020004" pitchFamily="49" charset="0"/>
                    <a:cs typeface="Cascadia Mono" panose="020B0609020000020004" pitchFamily="49" charset="0"/>
                  </a:endParaRPr>
                </a:p>
              </p:txBody>
            </p:sp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35A6DCED-8147-40F0-9F9B-E2C9E884BC9A}"/>
                    </a:ext>
                  </a:extLst>
                </p:cNvPr>
                <p:cNvSpPr txBox="1"/>
                <p:nvPr/>
              </p:nvSpPr>
              <p:spPr>
                <a:xfrm>
                  <a:off x="2127720" y="2946878"/>
                  <a:ext cx="1673932" cy="3320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l-GR" dirty="0">
                      <a:solidFill>
                        <a:srgbClr val="002060"/>
                      </a:solidFill>
                      <a:latin typeface="Microsoft JhengHei Light" panose="020B0304030504040204" pitchFamily="34" charset="-120"/>
                      <a:ea typeface="Microsoft JhengHei Light" panose="020B0304030504040204" pitchFamily="34" charset="-120"/>
                      <a:cs typeface="Cascadia Mono" panose="020B0609020000020004" pitchFamily="49" charset="0"/>
                    </a:rPr>
                    <a:t>ΦΙΛΟΔΟΞΙΑ</a:t>
                  </a:r>
                  <a:endParaRPr lang="en-CY" sz="2800" dirty="0">
                    <a:solidFill>
                      <a:schemeClr val="tx2">
                        <a:lumMod val="50000"/>
                      </a:schemeClr>
                    </a:solidFill>
                    <a:latin typeface="Microsoft JhengHei Light" panose="020B0304030504040204" pitchFamily="34" charset="-120"/>
                    <a:ea typeface="Microsoft JhengHei Light" panose="020B0304030504040204" pitchFamily="34" charset="-120"/>
                    <a:cs typeface="Cascadia Mono" panose="020B0609020000020004" pitchFamily="49" charset="0"/>
                  </a:endParaRPr>
                </a:p>
              </p:txBody>
            </p:sp>
          </p:grpSp>
          <p:grpSp>
            <p:nvGrpSpPr>
              <p:cNvPr id="18" name="Group 17">
                <a:extLst>
                  <a:ext uri="{FF2B5EF4-FFF2-40B4-BE49-F238E27FC236}">
                    <a16:creationId xmlns:a16="http://schemas.microsoft.com/office/drawing/2014/main" id="{C6C3B84C-E3F4-4B25-8584-9D38F9CEE2CD}"/>
                  </a:ext>
                </a:extLst>
              </p:cNvPr>
              <p:cNvGrpSpPr/>
              <p:nvPr/>
            </p:nvGrpSpPr>
            <p:grpSpPr>
              <a:xfrm>
                <a:off x="3706660" y="2399003"/>
                <a:ext cx="1677924" cy="1084528"/>
                <a:chOff x="2123728" y="2636912"/>
                <a:chExt cx="1677924" cy="1084528"/>
              </a:xfrm>
            </p:grpSpPr>
            <p:sp>
              <p:nvSpPr>
                <p:cNvPr id="19" name="Cloud 18">
                  <a:extLst>
                    <a:ext uri="{FF2B5EF4-FFF2-40B4-BE49-F238E27FC236}">
                      <a16:creationId xmlns:a16="http://schemas.microsoft.com/office/drawing/2014/main" id="{EBE8D8EB-864B-4825-830E-1B09622161CA}"/>
                    </a:ext>
                  </a:extLst>
                </p:cNvPr>
                <p:cNvSpPr/>
                <p:nvPr/>
              </p:nvSpPr>
              <p:spPr>
                <a:xfrm>
                  <a:off x="2123728" y="2636912"/>
                  <a:ext cx="1673932" cy="1084528"/>
                </a:xfrm>
                <a:prstGeom prst="cloud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Y" sz="2400" b="1" dirty="0">
                    <a:solidFill>
                      <a:schemeClr val="tx2">
                        <a:lumMod val="50000"/>
                      </a:schemeClr>
                    </a:solidFill>
                    <a:latin typeface="Cascadia Mono" panose="020B0609020000020004" pitchFamily="49" charset="0"/>
                    <a:ea typeface="Cascadia Mono" panose="020B0609020000020004" pitchFamily="49" charset="0"/>
                    <a:cs typeface="Cascadia Mono" panose="020B0609020000020004" pitchFamily="49" charset="0"/>
                  </a:endParaRPr>
                </a:p>
              </p:txBody>
            </p:sp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AF9AA6F7-51F9-4074-B7B7-2AFB2C8023BF}"/>
                    </a:ext>
                  </a:extLst>
                </p:cNvPr>
                <p:cNvSpPr txBox="1"/>
                <p:nvPr/>
              </p:nvSpPr>
              <p:spPr>
                <a:xfrm>
                  <a:off x="2127720" y="2946878"/>
                  <a:ext cx="1673932" cy="3320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l-GR" dirty="0">
                      <a:solidFill>
                        <a:srgbClr val="002060"/>
                      </a:solidFill>
                      <a:latin typeface="Microsoft JhengHei Light" panose="020B0304030504040204" pitchFamily="34" charset="-120"/>
                      <a:ea typeface="Microsoft JhengHei Light" panose="020B0304030504040204" pitchFamily="34" charset="-120"/>
                      <a:cs typeface="Cascadia Mono" panose="020B0609020000020004" pitchFamily="49" charset="0"/>
                    </a:rPr>
                    <a:t>ΙΣΟΡΡΟΠΙΑ</a:t>
                  </a:r>
                  <a:endParaRPr lang="en-CY" sz="2800" dirty="0">
                    <a:solidFill>
                      <a:schemeClr val="tx2">
                        <a:lumMod val="50000"/>
                      </a:schemeClr>
                    </a:solidFill>
                    <a:latin typeface="Microsoft JhengHei Light" panose="020B0304030504040204" pitchFamily="34" charset="-120"/>
                    <a:ea typeface="Microsoft JhengHei Light" panose="020B0304030504040204" pitchFamily="34" charset="-120"/>
                    <a:cs typeface="Cascadia Mono" panose="020B0609020000020004" pitchFamily="49" charset="0"/>
                  </a:endParaRPr>
                </a:p>
              </p:txBody>
            </p:sp>
          </p:grpSp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057B3676-8D03-4AC1-BF16-5E841D5E99A8}"/>
                  </a:ext>
                </a:extLst>
              </p:cNvPr>
              <p:cNvGrpSpPr/>
              <p:nvPr/>
            </p:nvGrpSpPr>
            <p:grpSpPr>
              <a:xfrm>
                <a:off x="5159556" y="3037086"/>
                <a:ext cx="1677924" cy="1084528"/>
                <a:chOff x="2123728" y="2636912"/>
                <a:chExt cx="1677924" cy="1084528"/>
              </a:xfrm>
            </p:grpSpPr>
            <p:sp>
              <p:nvSpPr>
                <p:cNvPr id="22" name="Cloud 21">
                  <a:extLst>
                    <a:ext uri="{FF2B5EF4-FFF2-40B4-BE49-F238E27FC236}">
                      <a16:creationId xmlns:a16="http://schemas.microsoft.com/office/drawing/2014/main" id="{E3AF3B60-B0C4-449E-9823-262F4E45A97B}"/>
                    </a:ext>
                  </a:extLst>
                </p:cNvPr>
                <p:cNvSpPr/>
                <p:nvPr/>
              </p:nvSpPr>
              <p:spPr>
                <a:xfrm>
                  <a:off x="2123728" y="2636912"/>
                  <a:ext cx="1673932" cy="1084528"/>
                </a:xfrm>
                <a:prstGeom prst="cloud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Y" sz="2400" b="1" dirty="0">
                    <a:solidFill>
                      <a:schemeClr val="tx2">
                        <a:lumMod val="50000"/>
                      </a:schemeClr>
                    </a:solidFill>
                    <a:latin typeface="Cascadia Mono" panose="020B0609020000020004" pitchFamily="49" charset="0"/>
                    <a:ea typeface="Cascadia Mono" panose="020B0609020000020004" pitchFamily="49" charset="0"/>
                    <a:cs typeface="Cascadia Mono" panose="020B0609020000020004" pitchFamily="49" charset="0"/>
                  </a:endParaRPr>
                </a:p>
              </p:txBody>
            </p:sp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EAED48B5-2DC5-4236-9ED1-BC135809E0A8}"/>
                    </a:ext>
                  </a:extLst>
                </p:cNvPr>
                <p:cNvSpPr txBox="1"/>
                <p:nvPr/>
              </p:nvSpPr>
              <p:spPr>
                <a:xfrm>
                  <a:off x="2127720" y="2946878"/>
                  <a:ext cx="1673932" cy="3320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l-GR" dirty="0">
                      <a:solidFill>
                        <a:srgbClr val="002060"/>
                      </a:solidFill>
                      <a:latin typeface="Microsoft JhengHei Light" panose="020B0304030504040204" pitchFamily="34" charset="-120"/>
                      <a:ea typeface="Microsoft JhengHei Light" panose="020B0304030504040204" pitchFamily="34" charset="-120"/>
                      <a:cs typeface="Cascadia Mono" panose="020B0609020000020004" pitchFamily="49" charset="0"/>
                    </a:rPr>
                    <a:t>ΟΙΚΟΓΕΝΕΙΑ</a:t>
                  </a:r>
                  <a:endParaRPr lang="en-CY" sz="2800" dirty="0">
                    <a:solidFill>
                      <a:schemeClr val="tx2">
                        <a:lumMod val="50000"/>
                      </a:schemeClr>
                    </a:solidFill>
                    <a:latin typeface="Microsoft JhengHei Light" panose="020B0304030504040204" pitchFamily="34" charset="-120"/>
                    <a:ea typeface="Microsoft JhengHei Light" panose="020B0304030504040204" pitchFamily="34" charset="-120"/>
                    <a:cs typeface="Cascadia Mono" panose="020B0609020000020004" pitchFamily="49" charset="0"/>
                  </a:endParaRPr>
                </a:p>
              </p:txBody>
            </p:sp>
          </p:grpSp>
        </p:grp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5BC75705-D1CE-4FCF-8D35-92CED32C18D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5009" b="93437" l="9845" r="89983">
                          <a14:foregroundMark x1="42832" y1="5009" x2="42832" y2="5009"/>
                          <a14:foregroundMark x1="26943" y1="93437" x2="26943" y2="9343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59624" y="1446997"/>
              <a:ext cx="1668032" cy="1668032"/>
            </a:xfrm>
            <a:prstGeom prst="rect">
              <a:avLst/>
            </a:prstGeom>
          </p:spPr>
        </p:pic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5864B627-CE27-4618-853C-9039BF26039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7338" b="100000" l="2476" r="99175">
                        <a14:foregroundMark x1="20755" y1="34591" x2="20755" y2="34591"/>
                        <a14:foregroundMark x1="34670" y1="57862" x2="34670" y2="57862"/>
                        <a14:foregroundMark x1="70519" y1="51363" x2="70519" y2="51363"/>
                        <a14:foregroundMark x1="76297" y1="31656" x2="76297" y2="31656"/>
                        <a14:foregroundMark x1="36439" y1="34382" x2="36439" y2="34382"/>
                        <a14:foregroundMark x1="50000" y1="71698" x2="50000" y2="71698"/>
                        <a14:foregroundMark x1="28302" y1="28931" x2="28302" y2="28931"/>
                        <a14:foregroundMark x1="39387" y1="26834" x2="39387" y2="26834"/>
                        <a14:foregroundMark x1="56368" y1="28302" x2="56368" y2="28302"/>
                        <a14:foregroundMark x1="61321" y1="39623" x2="61321" y2="39623"/>
                        <a14:foregroundMark x1="70165" y1="38365" x2="70165" y2="38365"/>
                        <a14:backgroundMark x1="64505" y1="11530" x2="64505" y2="11530"/>
                        <a14:backgroundMark x1="64387" y1="22013" x2="64387" y2="22013"/>
                        <a14:backgroundMark x1="58491" y1="19916" x2="58491" y2="19916"/>
                        <a14:backgroundMark x1="62146" y1="31447" x2="62146" y2="31447"/>
                        <a14:backgroundMark x1="67099" y1="45912" x2="67099" y2="45912"/>
                        <a14:backgroundMark x1="65094" y1="40881" x2="65094" y2="40881"/>
                        <a14:backgroundMark x1="54245" y1="39203" x2="54245" y2="39203"/>
                        <a14:backgroundMark x1="54481" y1="48008" x2="54481" y2="48008"/>
                        <a14:backgroundMark x1="67099" y1="72746" x2="67099" y2="727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3677421"/>
            <a:ext cx="6300088" cy="35438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7BFDE02-06CE-422B-9609-FB5A0468F674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2120" t="9460" r="43678" b="12985"/>
          <a:stretch/>
        </p:blipFill>
        <p:spPr>
          <a:xfrm>
            <a:off x="990082" y="1822448"/>
            <a:ext cx="6439508" cy="198883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0F8A5C7-BAF8-4541-BE45-FDD8228BCBA1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t="9401"/>
          <a:stretch/>
        </p:blipFill>
        <p:spPr>
          <a:xfrm>
            <a:off x="13692" y="1466818"/>
            <a:ext cx="8533856" cy="2811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86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43000"/>
          </a:xfrm>
          <a:solidFill>
            <a:schemeClr val="accent5"/>
          </a:solidFill>
        </p:spPr>
        <p:txBody>
          <a:bodyPr>
            <a:normAutofit fontScale="90000"/>
          </a:bodyPr>
          <a:lstStyle/>
          <a:p>
            <a:r>
              <a:rPr lang="el-GR" altLang="el-GR" b="1" dirty="0">
                <a:solidFill>
                  <a:srgbClr val="FFFFFF"/>
                </a:solidFill>
                <a:latin typeface="Calibri" panose="020F0502020204030204" pitchFamily="34" charset="0"/>
              </a:rPr>
              <a:t>Σκοπός </a:t>
            </a:r>
            <a:r>
              <a:rPr lang="en-CY" altLang="el-GR" b="1" dirty="0">
                <a:solidFill>
                  <a:srgbClr val="FFFFFF"/>
                </a:solidFill>
                <a:latin typeface="Calibri" panose="020F0502020204030204" pitchFamily="34" charset="0"/>
              </a:rPr>
              <a:t>–</a:t>
            </a:r>
            <a:r>
              <a:rPr lang="el-GR" altLang="el-GR" b="1" dirty="0">
                <a:solidFill>
                  <a:srgbClr val="FFFFFF"/>
                </a:solidFill>
                <a:latin typeface="Calibri" panose="020F0502020204030204" pitchFamily="34" charset="0"/>
              </a:rPr>
              <a:t> </a:t>
            </a:r>
            <a:r>
              <a:rPr lang="en-US" altLang="el-GR" b="1" dirty="0">
                <a:solidFill>
                  <a:srgbClr val="FFFFFF"/>
                </a:solidFill>
                <a:latin typeface="Calibri" panose="020F0502020204030204" pitchFamily="34" charset="0"/>
              </a:rPr>
              <a:t>Purpose Driven Organization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476871"/>
          </a:xfrm>
        </p:spPr>
        <p:txBody>
          <a:bodyPr>
            <a:normAutofit/>
          </a:bodyPr>
          <a:lstStyle/>
          <a:p>
            <a:pPr algn="just">
              <a:buSzPct val="100000"/>
              <a:buFont typeface="Wingdings" panose="05000000000000000000" pitchFamily="2" charset="2"/>
              <a:buChar char="Ø"/>
            </a:pPr>
            <a:r>
              <a:rPr lang="en-US" altLang="el-GR" sz="2400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sym typeface="AkzidenzGroteskBEGreek" pitchFamily="80" charset="0"/>
              </a:rPr>
              <a:t>Self Purpose/Meaning: </a:t>
            </a:r>
            <a:r>
              <a:rPr lang="el-GR" altLang="el-GR" sz="2400" dirty="0">
                <a:latin typeface="Calibri" panose="020F0502020204030204" pitchFamily="34" charset="0"/>
                <a:sym typeface="AkzidenzGroteskBEGreek" pitchFamily="80" charset="0"/>
              </a:rPr>
              <a:t>Το κάθε άτομο έχει το δικό του προσωπικό σκοπό</a:t>
            </a:r>
            <a:r>
              <a:rPr lang="en-US" altLang="el-GR" sz="2400" dirty="0">
                <a:latin typeface="Calibri" panose="020F0502020204030204" pitchFamily="34" charset="0"/>
                <a:sym typeface="AkzidenzGroteskBEGreek" pitchFamily="80" charset="0"/>
              </a:rPr>
              <a:t>, </a:t>
            </a:r>
            <a:r>
              <a:rPr lang="el-GR" altLang="el-GR" sz="2400" dirty="0">
                <a:latin typeface="Calibri" panose="020F0502020204030204" pitchFamily="34" charset="0"/>
                <a:sym typeface="AkzidenzGroteskBEGreek" pitchFamily="80" charset="0"/>
              </a:rPr>
              <a:t>δηλαδή τι θεωρεί ότι έχει πραγματική σημασία στη ζωή του</a:t>
            </a:r>
            <a:endParaRPr lang="en-US" altLang="el-GR" sz="2400" dirty="0">
              <a:latin typeface="Calibri" panose="020F0502020204030204" pitchFamily="34" charset="0"/>
              <a:sym typeface="AkzidenzGroteskBEGreek" pitchFamily="80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5975913"/>
            <a:ext cx="510584" cy="59441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AC20C3D-15A7-4B0D-B690-1C9EE1B293D4}"/>
              </a:ext>
            </a:extLst>
          </p:cNvPr>
          <p:cNvSpPr txBox="1"/>
          <p:nvPr/>
        </p:nvSpPr>
        <p:spPr>
          <a:xfrm>
            <a:off x="6132059" y="4043794"/>
            <a:ext cx="19932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dirty="0">
                <a:solidFill>
                  <a:srgbClr val="2FF52F"/>
                </a:solidFill>
                <a:latin typeface="MS Gothic" panose="020B0609070205080204" pitchFamily="49" charset="-128"/>
                <a:ea typeface="MS Gothic" panose="020B0609070205080204" pitchFamily="49" charset="-128"/>
              </a:rPr>
              <a:t>ΑΡΜΟΝΙΑ</a:t>
            </a:r>
            <a:endParaRPr lang="en-CY" sz="2000" b="1" dirty="0">
              <a:solidFill>
                <a:srgbClr val="2FF52F"/>
              </a:solidFill>
              <a:latin typeface="MS Gothic" panose="020B0609070205080204" pitchFamily="49" charset="-128"/>
              <a:ea typeface="MS Gothic" panose="020B0609070205080204" pitchFamily="49" charset="-128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074D044-4FD0-4BAF-84E9-72E25833F4EC}"/>
              </a:ext>
            </a:extLst>
          </p:cNvPr>
          <p:cNvSpPr txBox="1"/>
          <p:nvPr/>
        </p:nvSpPr>
        <p:spPr>
          <a:xfrm>
            <a:off x="281542" y="3361556"/>
            <a:ext cx="22797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dirty="0">
                <a:solidFill>
                  <a:srgbClr val="7030A0"/>
                </a:solidFill>
                <a:latin typeface="MS Gothic" panose="020B0609070205080204" pitchFamily="49" charset="-128"/>
                <a:ea typeface="MS Gothic" panose="020B0609070205080204" pitchFamily="49" charset="-128"/>
              </a:rPr>
              <a:t>ΣΥΜΠΟΝΙΑ</a:t>
            </a:r>
            <a:endParaRPr lang="en-CY" sz="2000" b="1" dirty="0">
              <a:solidFill>
                <a:srgbClr val="7030A0"/>
              </a:solidFill>
              <a:latin typeface="MS Gothic" panose="020B0609070205080204" pitchFamily="49" charset="-128"/>
              <a:ea typeface="MS Gothic" panose="020B0609070205080204" pitchFamily="49" charset="-128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751333A-A49F-49F1-BEBB-655B266B7EBE}"/>
              </a:ext>
            </a:extLst>
          </p:cNvPr>
          <p:cNvSpPr txBox="1"/>
          <p:nvPr/>
        </p:nvSpPr>
        <p:spPr>
          <a:xfrm>
            <a:off x="2881276" y="2961446"/>
            <a:ext cx="33759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000" b="1" dirty="0">
                <a:solidFill>
                  <a:srgbClr val="0A9DD1"/>
                </a:solidFill>
                <a:latin typeface="MS Gothic" panose="020B0609070205080204" pitchFamily="49" charset="-128"/>
                <a:ea typeface="MS Gothic" panose="020B0609070205080204" pitchFamily="49" charset="-128"/>
              </a:rPr>
              <a:t>ΕΜΠΙΣΤΟΣΥΝΗ</a:t>
            </a:r>
            <a:endParaRPr lang="en-CY" sz="2000" b="1" dirty="0">
              <a:solidFill>
                <a:srgbClr val="0A9DD1"/>
              </a:solidFill>
              <a:latin typeface="MS Gothic" panose="020B0609070205080204" pitchFamily="49" charset="-128"/>
              <a:ea typeface="MS Gothic" panose="020B0609070205080204" pitchFamily="49" charset="-128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F9225B4-AC4D-4B9E-A547-86505CD03C08}"/>
              </a:ext>
            </a:extLst>
          </p:cNvPr>
          <p:cNvSpPr txBox="1"/>
          <p:nvPr/>
        </p:nvSpPr>
        <p:spPr>
          <a:xfrm>
            <a:off x="344975" y="4879322"/>
            <a:ext cx="22797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dirty="0">
                <a:solidFill>
                  <a:srgbClr val="2CAE4B"/>
                </a:solidFill>
                <a:latin typeface="MS Gothic" panose="020B0609070205080204" pitchFamily="49" charset="-128"/>
                <a:ea typeface="MS Gothic" panose="020B0609070205080204" pitchFamily="49" charset="-128"/>
              </a:rPr>
              <a:t>ΕΠΙΤΥΧΙΑ</a:t>
            </a:r>
            <a:endParaRPr lang="en-CY" sz="2000" b="1" dirty="0">
              <a:solidFill>
                <a:srgbClr val="2CAE4B"/>
              </a:solidFill>
              <a:latin typeface="MS Gothic" panose="020B0609070205080204" pitchFamily="49" charset="-128"/>
              <a:ea typeface="MS Gothic" panose="020B0609070205080204" pitchFamily="49" charset="-128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6140CA1-CDD1-44E7-B612-4BDF1A64C010}"/>
              </a:ext>
            </a:extLst>
          </p:cNvPr>
          <p:cNvSpPr txBox="1"/>
          <p:nvPr/>
        </p:nvSpPr>
        <p:spPr>
          <a:xfrm>
            <a:off x="447204" y="4085213"/>
            <a:ext cx="22797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dirty="0">
                <a:solidFill>
                  <a:srgbClr val="C539AA"/>
                </a:solidFill>
                <a:latin typeface="MS Gothic" panose="020B0609070205080204" pitchFamily="49" charset="-128"/>
                <a:ea typeface="MS Gothic" panose="020B0609070205080204" pitchFamily="49" charset="-128"/>
              </a:rPr>
              <a:t>ΑΣΦΑΛΕΙΑ</a:t>
            </a:r>
            <a:endParaRPr lang="en-CY" sz="2000" b="1" dirty="0">
              <a:solidFill>
                <a:srgbClr val="C539AA"/>
              </a:solidFill>
              <a:latin typeface="MS Gothic" panose="020B0609070205080204" pitchFamily="49" charset="-128"/>
              <a:ea typeface="MS Gothic" panose="020B0609070205080204" pitchFamily="49" charset="-128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A4C87C6-854E-4B50-A16A-2611D182807F}"/>
              </a:ext>
            </a:extLst>
          </p:cNvPr>
          <p:cNvSpPr txBox="1"/>
          <p:nvPr/>
        </p:nvSpPr>
        <p:spPr>
          <a:xfrm>
            <a:off x="6257268" y="3308891"/>
            <a:ext cx="27650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dirty="0">
                <a:solidFill>
                  <a:srgbClr val="F03E71"/>
                </a:solidFill>
                <a:latin typeface="MS Gothic" panose="020B0609070205080204" pitchFamily="49" charset="-128"/>
                <a:ea typeface="MS Gothic" panose="020B0609070205080204" pitchFamily="49" charset="-128"/>
              </a:rPr>
              <a:t>ΘΕΤΙΚΟΤΗΤΑ</a:t>
            </a:r>
            <a:endParaRPr lang="en-CY" sz="2000" b="1" dirty="0">
              <a:solidFill>
                <a:srgbClr val="F03E71"/>
              </a:solidFill>
              <a:latin typeface="MS Gothic" panose="020B0609070205080204" pitchFamily="49" charset="-128"/>
              <a:ea typeface="MS Gothic" panose="020B0609070205080204" pitchFamily="49" charset="-128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100F9A3-B412-4D85-A522-999A3AC3823A}"/>
              </a:ext>
            </a:extLst>
          </p:cNvPr>
          <p:cNvSpPr txBox="1"/>
          <p:nvPr/>
        </p:nvSpPr>
        <p:spPr>
          <a:xfrm>
            <a:off x="6279554" y="4848557"/>
            <a:ext cx="22797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dirty="0">
                <a:solidFill>
                  <a:srgbClr val="34E3EC"/>
                </a:solidFill>
                <a:latin typeface="MS Gothic" panose="020B0609070205080204" pitchFamily="49" charset="-128"/>
                <a:ea typeface="MS Gothic" panose="020B0609070205080204" pitchFamily="49" charset="-128"/>
              </a:rPr>
              <a:t>ΣΕΒΑΣΜΟΣ</a:t>
            </a:r>
            <a:endParaRPr lang="en-CY" sz="2000" b="1" dirty="0">
              <a:solidFill>
                <a:srgbClr val="34E3EC"/>
              </a:solidFill>
              <a:latin typeface="MS Gothic" panose="020B0609070205080204" pitchFamily="49" charset="-128"/>
              <a:ea typeface="MS Gothic" panose="020B0609070205080204" pitchFamily="49" charset="-128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4C4E82D-0AA7-439C-BD1C-12CB80F4FE10}"/>
              </a:ext>
            </a:extLst>
          </p:cNvPr>
          <p:cNvSpPr txBox="1"/>
          <p:nvPr/>
        </p:nvSpPr>
        <p:spPr>
          <a:xfrm>
            <a:off x="1796864" y="5684669"/>
            <a:ext cx="27724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dirty="0">
                <a:solidFill>
                  <a:srgbClr val="FFAB2F"/>
                </a:solidFill>
                <a:latin typeface="MS Gothic" panose="020B0609070205080204" pitchFamily="49" charset="-128"/>
                <a:ea typeface="MS Gothic" panose="020B0609070205080204" pitchFamily="49" charset="-128"/>
              </a:rPr>
              <a:t>ΟΙΚΟΓΕΝΕΙΑ</a:t>
            </a:r>
            <a:endParaRPr lang="en-CY" sz="2000" b="1" dirty="0">
              <a:solidFill>
                <a:srgbClr val="FFAB2F"/>
              </a:solidFill>
              <a:latin typeface="MS Gothic" panose="020B0609070205080204" pitchFamily="49" charset="-128"/>
              <a:ea typeface="MS Gothic" panose="020B0609070205080204" pitchFamily="49" charset="-128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1AABCCB-E34A-467E-950B-48C189C17FE4}"/>
              </a:ext>
            </a:extLst>
          </p:cNvPr>
          <p:cNvSpPr txBox="1"/>
          <p:nvPr/>
        </p:nvSpPr>
        <p:spPr>
          <a:xfrm>
            <a:off x="4853740" y="5684669"/>
            <a:ext cx="31600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dirty="0">
                <a:solidFill>
                  <a:srgbClr val="F707E6"/>
                </a:solidFill>
                <a:latin typeface="MS Gothic" panose="020B0609070205080204" pitchFamily="49" charset="-128"/>
                <a:ea typeface="MS Gothic" panose="020B0609070205080204" pitchFamily="49" charset="-128"/>
              </a:rPr>
              <a:t>ΟΜΑΔΙΚΟΤΗΤΑ</a:t>
            </a:r>
            <a:endParaRPr lang="en-CY" sz="2000" b="1" dirty="0">
              <a:solidFill>
                <a:srgbClr val="F707E6"/>
              </a:solidFill>
              <a:latin typeface="MS Gothic" panose="020B0609070205080204" pitchFamily="49" charset="-128"/>
              <a:ea typeface="MS Gothic" panose="020B0609070205080204" pitchFamily="49" charset="-128"/>
            </a:endParaRPr>
          </a:p>
        </p:txBody>
      </p:sp>
      <p:pic>
        <p:nvPicPr>
          <p:cNvPr id="3074" name="Picture 2" descr="What Is My Purpose in Life? - Verily">
            <a:extLst>
              <a:ext uri="{FF2B5EF4-FFF2-40B4-BE49-F238E27FC236}">
                <a16:creationId xmlns:a16="http://schemas.microsoft.com/office/drawing/2014/main" id="{26E664D0-33F1-4B8B-A3CB-BD3CB2FFBF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2464" y="3523204"/>
            <a:ext cx="3629563" cy="2032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947DB649-12B7-48BB-86A5-9E0F449ABE52}"/>
              </a:ext>
            </a:extLst>
          </p:cNvPr>
          <p:cNvGrpSpPr/>
          <p:nvPr/>
        </p:nvGrpSpPr>
        <p:grpSpPr>
          <a:xfrm>
            <a:off x="53008" y="1600201"/>
            <a:ext cx="9032528" cy="5257799"/>
            <a:chOff x="111472" y="1600201"/>
            <a:chExt cx="9032528" cy="5257799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B57CF534-7439-4D56-90DA-4719A44F01E0}"/>
                </a:ext>
              </a:extLst>
            </p:cNvPr>
            <p:cNvSpPr txBox="1"/>
            <p:nvPr/>
          </p:nvSpPr>
          <p:spPr>
            <a:xfrm>
              <a:off x="239734" y="1600201"/>
              <a:ext cx="8904266" cy="52577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LID4096" dirty="0"/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FE77F3CA-949D-42E1-AE10-350808C1F27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11472" y="2393815"/>
              <a:ext cx="8687553" cy="345673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50136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11870</TotalTime>
  <Words>525</Words>
  <Application>Microsoft Office PowerPoint</Application>
  <PresentationFormat>On-screen Show (4:3)</PresentationFormat>
  <Paragraphs>125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Microsoft JhengHei Light</vt:lpstr>
      <vt:lpstr>MS Gothic</vt:lpstr>
      <vt:lpstr>AkzidenzGroteskBEGreek</vt:lpstr>
      <vt:lpstr>Arial</vt:lpstr>
      <vt:lpstr>Calibri</vt:lpstr>
      <vt:lpstr>Cascadia Mono</vt:lpstr>
      <vt:lpstr>Sitka Small Semibold</vt:lpstr>
      <vt:lpstr>Wingdings</vt:lpstr>
      <vt:lpstr>Office Theme</vt:lpstr>
      <vt:lpstr>Purpose Driven Organization Τμήμα Ανθρώπινου Δυναμικού Μαργαρίτα Τελεβάντου Γεωργία Χριστοδούλου Νοέμβριος 2023</vt:lpstr>
      <vt:lpstr>Σκοπός – Purpose Driven Organization</vt:lpstr>
      <vt:lpstr>Σκοπός – Purpose Driven Organization</vt:lpstr>
      <vt:lpstr>The change in Leadership</vt:lpstr>
      <vt:lpstr>Σκοπός – Purpose Driven Organization</vt:lpstr>
      <vt:lpstr>Σκοπός – Purpose Driven Organization</vt:lpstr>
      <vt:lpstr>Σκοπός – Purpose Driven Organization</vt:lpstr>
      <vt:lpstr>Σκοπός – Purpose Driven Organization</vt:lpstr>
      <vt:lpstr>Σκοπός – Purpose Driven Organization</vt:lpstr>
      <vt:lpstr>Σκοπός – Purpose Driven Organization</vt:lpstr>
      <vt:lpstr>Σκοπός – Purpose Driven Organization</vt:lpstr>
      <vt:lpstr>Σκοπός – Purpose Driven Organization</vt:lpstr>
      <vt:lpstr>Σκοπός – Purpose Driven Organization</vt:lpstr>
      <vt:lpstr>Σκοπός – Purpose Driven Organization</vt:lpstr>
      <vt:lpstr>Σκοπός – Purpose Driven Organization</vt:lpstr>
      <vt:lpstr>Σκοπός – Purpose Driven Organization</vt:lpstr>
      <vt:lpstr>Σκοπός – Purpose Driven Organization</vt:lpstr>
      <vt:lpstr>Σκοπός – Purpose Driven Organization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Πρόγραμμα Ένταξης Υπαλλήλου  Τμήμα Ανθρώπινου Δυναμικού</dc:title>
  <dc:creator>Georgia.Christodoulou@photiadesgroup.com</dc:creator>
  <cp:lastModifiedBy>Margarita Televantou</cp:lastModifiedBy>
  <cp:revision>566</cp:revision>
  <cp:lastPrinted>2023-11-03T08:39:51Z</cp:lastPrinted>
  <dcterms:created xsi:type="dcterms:W3CDTF">2016-07-05T07:11:51Z</dcterms:created>
  <dcterms:modified xsi:type="dcterms:W3CDTF">2023-11-03T10:47:33Z</dcterms:modified>
</cp:coreProperties>
</file>