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47.jpg" ContentType="image/jpg"/>
  <Override PartName="/ppt/media/image48.jpg" ContentType="image/jpg"/>
  <Override PartName="/ppt/notesSlides/notesSlide14.xml" ContentType="application/vnd.openxmlformats-officedocument.presentationml.notesSlide+xml"/>
  <Override PartName="/ppt/media/image51.jpg" ContentType="image/jpg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4"/>
  </p:notesMasterIdLst>
  <p:sldIdLst>
    <p:sldId id="570" r:id="rId3"/>
    <p:sldId id="636" r:id="rId4"/>
    <p:sldId id="633" r:id="rId5"/>
    <p:sldId id="371" r:id="rId6"/>
    <p:sldId id="402" r:id="rId7"/>
    <p:sldId id="357" r:id="rId8"/>
    <p:sldId id="354" r:id="rId9"/>
    <p:sldId id="292" r:id="rId10"/>
    <p:sldId id="381" r:id="rId11"/>
    <p:sldId id="294" r:id="rId12"/>
    <p:sldId id="387" r:id="rId13"/>
    <p:sldId id="592" r:id="rId14"/>
    <p:sldId id="487" r:id="rId15"/>
    <p:sldId id="608" r:id="rId16"/>
    <p:sldId id="629" r:id="rId17"/>
    <p:sldId id="563" r:id="rId18"/>
    <p:sldId id="641" r:id="rId19"/>
    <p:sldId id="587" r:id="rId20"/>
    <p:sldId id="588" r:id="rId21"/>
    <p:sldId id="565" r:id="rId22"/>
    <p:sldId id="630" r:id="rId23"/>
    <p:sldId id="531" r:id="rId24"/>
    <p:sldId id="569" r:id="rId25"/>
    <p:sldId id="589" r:id="rId26"/>
    <p:sldId id="647" r:id="rId27"/>
    <p:sldId id="642" r:id="rId28"/>
    <p:sldId id="644" r:id="rId29"/>
    <p:sldId id="643" r:id="rId30"/>
    <p:sldId id="646" r:id="rId31"/>
    <p:sldId id="638" r:id="rId32"/>
    <p:sldId id="549" r:id="rId3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9C616"/>
    <a:srgbClr val="B0DB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3" autoAdjust="0"/>
    <p:restoredTop sz="84261" autoAdjust="0"/>
  </p:normalViewPr>
  <p:slideViewPr>
    <p:cSldViewPr snapToGrid="0">
      <p:cViewPr>
        <p:scale>
          <a:sx n="50" d="100"/>
          <a:sy n="50" d="100"/>
        </p:scale>
        <p:origin x="428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ysccc-my.sharepoint.com/personal/m_ellinas_cys_org_cy/Documents/CYS_risk_assessment/01_2023%20Risk_Asseement/01_2023_Risk%20Analysis%20For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Risk Assessment  PIE chart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292721128679109E-2"/>
          <c:y val="0.17181408661945427"/>
          <c:w val="0.83688001126408829"/>
          <c:h val="0.74900764165042755"/>
        </c:manualLayout>
      </c:layout>
      <c:pie3DChart>
        <c:varyColors val="1"/>
        <c:ser>
          <c:idx val="0"/>
          <c:order val="0"/>
          <c:tx>
            <c:strRef>
              <c:f>'[01_2023_Risk Analysis Form.xlsx]RA '!$C$227:$C$230</c:f>
              <c:strCache>
                <c:ptCount val="4"/>
                <c:pt idx="0">
                  <c:v>Critical risk (&gt;44)</c:v>
                </c:pt>
                <c:pt idx="1">
                  <c:v>High risk (30-44)</c:v>
                </c:pt>
                <c:pt idx="2">
                  <c:v>Medium risk (16-29)</c:v>
                </c:pt>
                <c:pt idx="3">
                  <c:v>Low risk (1-15)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BB3-48DE-9F79-661789091AF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BB3-48DE-9F79-661789091AFD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FBB3-48DE-9F79-661789091AFD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FBB3-48DE-9F79-661789091AFD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>
                        <a:solidFill>
                          <a:srgbClr val="FF0000"/>
                        </a:solidFill>
                      </a:rPr>
                      <a:t>CRITICAL RISK
</a:t>
                    </a:r>
                    <a:fld id="{F5E79C68-4613-49FF-9D05-EB410C1C6E50}" type="PERCENTAGE">
                      <a:rPr lang="en-US" baseline="0">
                        <a:solidFill>
                          <a:srgbClr val="FF0000"/>
                        </a:solidFill>
                      </a:rPr>
                      <a:pPr>
                        <a:defRPr/>
                      </a:pPr>
                      <a:t>[PERCENTAGE]</a:t>
                    </a:fld>
                    <a:endParaRPr lang="en-US" baseline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BB3-48DE-9F79-661789091AFD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>
                        <a:solidFill>
                          <a:srgbClr val="FFC000"/>
                        </a:solidFill>
                      </a:rPr>
                      <a:t>HIGH RISK
</a:t>
                    </a:r>
                    <a:fld id="{E4581752-118E-401A-B599-2E026926C23C}" type="PERCENTAGE">
                      <a:rPr lang="en-US" baseline="0">
                        <a:solidFill>
                          <a:srgbClr val="FFC000"/>
                        </a:solidFill>
                      </a:rPr>
                      <a:pPr>
                        <a:defRPr>
                          <a:solidFill>
                            <a:srgbClr val="FFC000"/>
                          </a:solidFill>
                        </a:defRPr>
                      </a:pPr>
                      <a:t>[PERCENTAGE]</a:t>
                    </a:fld>
                    <a:endParaRPr lang="en-US" baseline="0">
                      <a:solidFill>
                        <a:srgbClr val="FFC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FFC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BB3-48DE-9F79-661789091AFD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>
                        <a:solidFill>
                          <a:schemeClr val="tx2"/>
                        </a:solidFill>
                      </a:rPr>
                      <a:t>MEDIUM RISK
</a:t>
                    </a:r>
                    <a:fld id="{A3166087-61FD-4B03-B190-35F219F19596}" type="PERCENTAGE">
                      <a:rPr lang="en-US" baseline="0">
                        <a:solidFill>
                          <a:schemeClr val="tx2"/>
                        </a:solidFill>
                      </a:rPr>
                      <a:pPr>
                        <a:defRPr>
                          <a:solidFill>
                            <a:srgbClr val="FFFF00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tx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BB3-48DE-9F79-661789091AFD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>
                        <a:solidFill>
                          <a:srgbClr val="00B050"/>
                        </a:solidFill>
                      </a:rPr>
                      <a:t>LOW RISK
</a:t>
                    </a:r>
                    <a:fld id="{A3AEFC4E-8C1E-4D6D-B004-561420C4C142}" type="PERCENTAGE">
                      <a:rPr lang="en-US" baseline="0">
                        <a:solidFill>
                          <a:srgbClr val="00B050"/>
                        </a:solidFill>
                      </a:rPr>
                      <a:pPr>
                        <a:defRPr>
                          <a:solidFill>
                            <a:srgbClr val="00B050"/>
                          </a:solidFill>
                        </a:defRPr>
                      </a:pPr>
                      <a:t>[PERCENTAGE]</a:t>
                    </a:fld>
                    <a:endParaRPr lang="en-US" baseline="0">
                      <a:solidFill>
                        <a:srgbClr val="00B05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BB3-48DE-9F79-661789091AF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'[01_2023_Risk Analysis Form.xlsx]RA '!$D$227:$D$230</c:f>
              <c:numCache>
                <c:formatCode>General</c:formatCode>
                <c:ptCount val="4"/>
                <c:pt idx="0">
                  <c:v>103</c:v>
                </c:pt>
                <c:pt idx="1">
                  <c:v>50</c:v>
                </c:pt>
                <c:pt idx="2">
                  <c:v>50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BB3-48DE-9F79-661789091AF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F33A6-8A10-4029-AE68-EDA10EAC7084}" type="doc">
      <dgm:prSet loTypeId="urn:microsoft.com/office/officeart/2005/8/layout/chart3" loCatId="cycle" qsTypeId="urn:microsoft.com/office/officeart/2005/8/quickstyle/3d1" qsCatId="3D" csTypeId="urn:microsoft.com/office/officeart/2005/8/colors/accent5_3" csCatId="accent5" phldr="1"/>
      <dgm:spPr/>
    </dgm:pt>
    <dgm:pt modelId="{45AE08D0-0CE7-4600-97C3-DE2A8E4A57D9}">
      <dgm:prSet phldrT="[Text]" custT="1"/>
      <dgm:spPr/>
      <dgm:t>
        <a:bodyPr/>
        <a:lstStyle/>
        <a:p>
          <a:r>
            <a:rPr lang="en-GB" sz="1600" b="1" dirty="0"/>
            <a:t>Member of a Mirror Committee</a:t>
          </a:r>
          <a:endParaRPr lang="el-GR" sz="1600" b="1" dirty="0"/>
        </a:p>
        <a:p>
          <a:r>
            <a:rPr lang="en-US" sz="1600" b="1" dirty="0"/>
            <a:t>(MC)</a:t>
          </a:r>
          <a:endParaRPr lang="en-GB" sz="1600" dirty="0"/>
        </a:p>
      </dgm:t>
    </dgm:pt>
    <dgm:pt modelId="{54920FD8-0B09-4FA7-AC35-B6E042C86FD1}" type="parTrans" cxnId="{B185BF55-1FB2-4AC1-9C15-2E084956CC05}">
      <dgm:prSet/>
      <dgm:spPr/>
      <dgm:t>
        <a:bodyPr/>
        <a:lstStyle/>
        <a:p>
          <a:endParaRPr lang="en-GB"/>
        </a:p>
      </dgm:t>
    </dgm:pt>
    <dgm:pt modelId="{B859F0A1-9CB9-471B-8F3C-6118EF960DE4}" type="sibTrans" cxnId="{B185BF55-1FB2-4AC1-9C15-2E084956CC05}">
      <dgm:prSet/>
      <dgm:spPr/>
      <dgm:t>
        <a:bodyPr/>
        <a:lstStyle/>
        <a:p>
          <a:endParaRPr lang="en-GB"/>
        </a:p>
      </dgm:t>
    </dgm:pt>
    <dgm:pt modelId="{B61A6BE9-79D1-437F-8074-830DC7E5BF27}">
      <dgm:prSet phldrT="[Text]" custT="1"/>
      <dgm:spPr/>
      <dgm:t>
        <a:bodyPr/>
        <a:lstStyle/>
        <a:p>
          <a:r>
            <a:rPr lang="en-US" sz="1600" b="1" dirty="0"/>
            <a:t>Member of a National Technical Committee</a:t>
          </a:r>
          <a:endParaRPr lang="en-GB" sz="1600" dirty="0"/>
        </a:p>
      </dgm:t>
    </dgm:pt>
    <dgm:pt modelId="{017785FB-DF2A-4A4D-AA44-CCAA86ABCB2A}" type="parTrans" cxnId="{868C5C7A-8FE0-431F-ACCC-362875A2726F}">
      <dgm:prSet/>
      <dgm:spPr/>
      <dgm:t>
        <a:bodyPr/>
        <a:lstStyle/>
        <a:p>
          <a:endParaRPr lang="en-GB"/>
        </a:p>
      </dgm:t>
    </dgm:pt>
    <dgm:pt modelId="{B9D08F60-208F-4EEE-BCF7-47373C2075E5}" type="sibTrans" cxnId="{868C5C7A-8FE0-431F-ACCC-362875A2726F}">
      <dgm:prSet/>
      <dgm:spPr/>
      <dgm:t>
        <a:bodyPr/>
        <a:lstStyle/>
        <a:p>
          <a:endParaRPr lang="en-GB"/>
        </a:p>
      </dgm:t>
    </dgm:pt>
    <dgm:pt modelId="{FA421248-A142-4EE2-815D-2FF63EE5E85E}">
      <dgm:prSet phldrT="[Text]" custT="1"/>
      <dgm:spPr/>
      <dgm:t>
        <a:bodyPr/>
        <a:lstStyle/>
        <a:p>
          <a:r>
            <a:rPr lang="el-GR" sz="1600" b="1" dirty="0"/>
            <a:t>Εθνικοί Αντιπρόσωποι</a:t>
          </a:r>
          <a:endParaRPr lang="en-GB" sz="1600" dirty="0"/>
        </a:p>
      </dgm:t>
    </dgm:pt>
    <dgm:pt modelId="{29A5AE46-6236-42C0-8293-24C0C44EEB9F}" type="parTrans" cxnId="{F5104429-3521-461B-9B6A-23FF27BB8FFF}">
      <dgm:prSet/>
      <dgm:spPr/>
      <dgm:t>
        <a:bodyPr/>
        <a:lstStyle/>
        <a:p>
          <a:endParaRPr lang="en-GB"/>
        </a:p>
      </dgm:t>
    </dgm:pt>
    <dgm:pt modelId="{9D97370F-C4BE-40D9-A87D-8AA2F5453EE4}" type="sibTrans" cxnId="{F5104429-3521-461B-9B6A-23FF27BB8FFF}">
      <dgm:prSet/>
      <dgm:spPr/>
      <dgm:t>
        <a:bodyPr/>
        <a:lstStyle/>
        <a:p>
          <a:endParaRPr lang="en-GB"/>
        </a:p>
      </dgm:t>
    </dgm:pt>
    <dgm:pt modelId="{10F59BAD-8C75-4E42-AF08-82D88CBA7520}" type="pres">
      <dgm:prSet presAssocID="{790F33A6-8A10-4029-AE68-EDA10EAC7084}" presName="compositeShape" presStyleCnt="0">
        <dgm:presLayoutVars>
          <dgm:chMax val="7"/>
          <dgm:dir/>
          <dgm:resizeHandles val="exact"/>
        </dgm:presLayoutVars>
      </dgm:prSet>
      <dgm:spPr/>
    </dgm:pt>
    <dgm:pt modelId="{9CD95940-5DCE-4FD5-90F9-5531EAF4398E}" type="pres">
      <dgm:prSet presAssocID="{790F33A6-8A10-4029-AE68-EDA10EAC7084}" presName="wedge1" presStyleLbl="node1" presStyleIdx="0" presStyleCnt="3" custScaleX="120008" custScaleY="111037" custLinFactNeighborX="-3469" custLinFactNeighborY="651"/>
      <dgm:spPr/>
    </dgm:pt>
    <dgm:pt modelId="{E9900DF3-11B7-45BA-A654-15337B5D8AC7}" type="pres">
      <dgm:prSet presAssocID="{790F33A6-8A10-4029-AE68-EDA10EAC708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87276A7-C614-4C96-9F7B-C41AE30B97F1}" type="pres">
      <dgm:prSet presAssocID="{790F33A6-8A10-4029-AE68-EDA10EAC7084}" presName="wedge2" presStyleLbl="node1" presStyleIdx="1" presStyleCnt="3" custScaleX="120008" custScaleY="111037" custLinFactNeighborX="878" custLinFactNeighborY="-868"/>
      <dgm:spPr/>
    </dgm:pt>
    <dgm:pt modelId="{4EDDFBD6-9F28-4897-9A92-F914E0FDFB07}" type="pres">
      <dgm:prSet presAssocID="{790F33A6-8A10-4029-AE68-EDA10EAC708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F5E0444-0A7D-4AE5-AF15-7E7CECA877C0}" type="pres">
      <dgm:prSet presAssocID="{790F33A6-8A10-4029-AE68-EDA10EAC7084}" presName="wedge3" presStyleLbl="node1" presStyleIdx="2" presStyleCnt="3" custScaleX="120008" custScaleY="111037" custLinFactNeighborX="433" custLinFactNeighborY="-2386"/>
      <dgm:spPr/>
    </dgm:pt>
    <dgm:pt modelId="{57B8D3A7-C9EE-4140-852F-C9498C915552}" type="pres">
      <dgm:prSet presAssocID="{790F33A6-8A10-4029-AE68-EDA10EAC708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9C8250D-07C0-4838-98C9-6CE2F0BA75BC}" type="presOf" srcId="{790F33A6-8A10-4029-AE68-EDA10EAC7084}" destId="{10F59BAD-8C75-4E42-AF08-82D88CBA7520}" srcOrd="0" destOrd="0" presId="urn:microsoft.com/office/officeart/2005/8/layout/chart3"/>
    <dgm:cxn modelId="{F5104429-3521-461B-9B6A-23FF27BB8FFF}" srcId="{790F33A6-8A10-4029-AE68-EDA10EAC7084}" destId="{FA421248-A142-4EE2-815D-2FF63EE5E85E}" srcOrd="2" destOrd="0" parTransId="{29A5AE46-6236-42C0-8293-24C0C44EEB9F}" sibTransId="{9D97370F-C4BE-40D9-A87D-8AA2F5453EE4}"/>
    <dgm:cxn modelId="{63A16636-0D52-4549-8B2C-6725AE49D911}" type="presOf" srcId="{FA421248-A142-4EE2-815D-2FF63EE5E85E}" destId="{8F5E0444-0A7D-4AE5-AF15-7E7CECA877C0}" srcOrd="0" destOrd="0" presId="urn:microsoft.com/office/officeart/2005/8/layout/chart3"/>
    <dgm:cxn modelId="{4F428C64-AE2F-4674-ACAC-DA04FC312294}" type="presOf" srcId="{B61A6BE9-79D1-437F-8074-830DC7E5BF27}" destId="{4EDDFBD6-9F28-4897-9A92-F914E0FDFB07}" srcOrd="1" destOrd="0" presId="urn:microsoft.com/office/officeart/2005/8/layout/chart3"/>
    <dgm:cxn modelId="{A007746F-80C4-485F-9D64-C66E61ED4AC4}" type="presOf" srcId="{B61A6BE9-79D1-437F-8074-830DC7E5BF27}" destId="{387276A7-C614-4C96-9F7B-C41AE30B97F1}" srcOrd="0" destOrd="0" presId="urn:microsoft.com/office/officeart/2005/8/layout/chart3"/>
    <dgm:cxn modelId="{B185BF55-1FB2-4AC1-9C15-2E084956CC05}" srcId="{790F33A6-8A10-4029-AE68-EDA10EAC7084}" destId="{45AE08D0-0CE7-4600-97C3-DE2A8E4A57D9}" srcOrd="0" destOrd="0" parTransId="{54920FD8-0B09-4FA7-AC35-B6E042C86FD1}" sibTransId="{B859F0A1-9CB9-471B-8F3C-6118EF960DE4}"/>
    <dgm:cxn modelId="{868C5C7A-8FE0-431F-ACCC-362875A2726F}" srcId="{790F33A6-8A10-4029-AE68-EDA10EAC7084}" destId="{B61A6BE9-79D1-437F-8074-830DC7E5BF27}" srcOrd="1" destOrd="0" parTransId="{017785FB-DF2A-4A4D-AA44-CCAA86ABCB2A}" sibTransId="{B9D08F60-208F-4EEE-BCF7-47373C2075E5}"/>
    <dgm:cxn modelId="{1009B7B4-A43F-47C0-A54D-5D087A9EF752}" type="presOf" srcId="{45AE08D0-0CE7-4600-97C3-DE2A8E4A57D9}" destId="{9CD95940-5DCE-4FD5-90F9-5531EAF4398E}" srcOrd="0" destOrd="0" presId="urn:microsoft.com/office/officeart/2005/8/layout/chart3"/>
    <dgm:cxn modelId="{4C962BB6-9FF9-4F0E-8A0A-8710706C4BC1}" type="presOf" srcId="{FA421248-A142-4EE2-815D-2FF63EE5E85E}" destId="{57B8D3A7-C9EE-4140-852F-C9498C915552}" srcOrd="1" destOrd="0" presId="urn:microsoft.com/office/officeart/2005/8/layout/chart3"/>
    <dgm:cxn modelId="{35E739EB-11C4-4368-8ECF-6E933623761B}" type="presOf" srcId="{45AE08D0-0CE7-4600-97C3-DE2A8E4A57D9}" destId="{E9900DF3-11B7-45BA-A654-15337B5D8AC7}" srcOrd="1" destOrd="0" presId="urn:microsoft.com/office/officeart/2005/8/layout/chart3"/>
    <dgm:cxn modelId="{1D4F3EA2-7689-491B-9CAD-765E2425642A}" type="presParOf" srcId="{10F59BAD-8C75-4E42-AF08-82D88CBA7520}" destId="{9CD95940-5DCE-4FD5-90F9-5531EAF4398E}" srcOrd="0" destOrd="0" presId="urn:microsoft.com/office/officeart/2005/8/layout/chart3"/>
    <dgm:cxn modelId="{0095D905-BF84-43D2-A359-F471157997FF}" type="presParOf" srcId="{10F59BAD-8C75-4E42-AF08-82D88CBA7520}" destId="{E9900DF3-11B7-45BA-A654-15337B5D8AC7}" srcOrd="1" destOrd="0" presId="urn:microsoft.com/office/officeart/2005/8/layout/chart3"/>
    <dgm:cxn modelId="{EA19B421-4EFC-45AA-9181-71DE6E7CAADF}" type="presParOf" srcId="{10F59BAD-8C75-4E42-AF08-82D88CBA7520}" destId="{387276A7-C614-4C96-9F7B-C41AE30B97F1}" srcOrd="2" destOrd="0" presId="urn:microsoft.com/office/officeart/2005/8/layout/chart3"/>
    <dgm:cxn modelId="{2EF561E5-7312-4E0C-AB01-D7BD4A1C56A7}" type="presParOf" srcId="{10F59BAD-8C75-4E42-AF08-82D88CBA7520}" destId="{4EDDFBD6-9F28-4897-9A92-F914E0FDFB07}" srcOrd="3" destOrd="0" presId="urn:microsoft.com/office/officeart/2005/8/layout/chart3"/>
    <dgm:cxn modelId="{C7754719-2D63-4F7B-AA1D-EEF6035767D5}" type="presParOf" srcId="{10F59BAD-8C75-4E42-AF08-82D88CBA7520}" destId="{8F5E0444-0A7D-4AE5-AF15-7E7CECA877C0}" srcOrd="4" destOrd="0" presId="urn:microsoft.com/office/officeart/2005/8/layout/chart3"/>
    <dgm:cxn modelId="{EC43862E-CA14-49AC-BA0A-6FA4FB9EE8D6}" type="presParOf" srcId="{10F59BAD-8C75-4E42-AF08-82D88CBA7520}" destId="{57B8D3A7-C9EE-4140-852F-C9498C915552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1618D4-9854-4DAA-9E4B-A838FDA4D6B5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5F9ECBA-9F0F-4346-928E-F9BF99E2BBD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Telecommunications Technologies </a:t>
          </a:r>
        </a:p>
      </dgm:t>
    </dgm:pt>
    <dgm:pt modelId="{AFACE813-6E58-4F32-B537-F98F7E572199}" type="parTrans" cxnId="{69DD1EBA-9194-458A-9453-CB8C0F7201C8}">
      <dgm:prSet/>
      <dgm:spPr/>
      <dgm:t>
        <a:bodyPr/>
        <a:lstStyle/>
        <a:p>
          <a:endParaRPr lang="en-US"/>
        </a:p>
      </dgm:t>
    </dgm:pt>
    <dgm:pt modelId="{08F1AC7F-0293-426E-B15E-AB00BB4B7468}" type="sibTrans" cxnId="{69DD1EBA-9194-458A-9453-CB8C0F7201C8}">
      <dgm:prSet/>
      <dgm:spPr/>
      <dgm:t>
        <a:bodyPr/>
        <a:lstStyle/>
        <a:p>
          <a:endParaRPr lang="en-US"/>
        </a:p>
      </dgm:t>
    </dgm:pt>
    <dgm:pt modelId="{F0D0EA77-48FB-48CB-ABD4-B433BFA3C12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Blockchain and Distribute Ledger Technologies</a:t>
          </a:r>
        </a:p>
      </dgm:t>
    </dgm:pt>
    <dgm:pt modelId="{CDEB943D-FBF4-44B7-8510-1AA45BEBE723}" type="parTrans" cxnId="{3B98C464-99F2-4AFC-A1E3-CC81CC1B002A}">
      <dgm:prSet/>
      <dgm:spPr/>
      <dgm:t>
        <a:bodyPr/>
        <a:lstStyle/>
        <a:p>
          <a:endParaRPr lang="en-US"/>
        </a:p>
      </dgm:t>
    </dgm:pt>
    <dgm:pt modelId="{6A85C921-F7C6-4EBB-B72B-323F03D43E30}" type="sibTrans" cxnId="{3B98C464-99F2-4AFC-A1E3-CC81CC1B002A}">
      <dgm:prSet/>
      <dgm:spPr/>
      <dgm:t>
        <a:bodyPr/>
        <a:lstStyle/>
        <a:p>
          <a:endParaRPr lang="en-US"/>
        </a:p>
      </dgm:t>
    </dgm:pt>
    <dgm:pt modelId="{7C9B74CD-66E3-42C3-8B1A-8CB5CC540FB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Intelligent Transport Systems </a:t>
          </a:r>
        </a:p>
      </dgm:t>
    </dgm:pt>
    <dgm:pt modelId="{8471FE6E-4CED-44F3-A582-9A8E990E7CD0}" type="parTrans" cxnId="{864B8CDC-23D5-4E68-8B1E-2307EF377C4D}">
      <dgm:prSet/>
      <dgm:spPr/>
      <dgm:t>
        <a:bodyPr/>
        <a:lstStyle/>
        <a:p>
          <a:endParaRPr lang="en-US"/>
        </a:p>
      </dgm:t>
    </dgm:pt>
    <dgm:pt modelId="{BAAB60A0-48A9-4695-93C1-7369B8A30520}" type="sibTrans" cxnId="{864B8CDC-23D5-4E68-8B1E-2307EF377C4D}">
      <dgm:prSet/>
      <dgm:spPr/>
      <dgm:t>
        <a:bodyPr/>
        <a:lstStyle/>
        <a:p>
          <a:endParaRPr lang="en-US"/>
        </a:p>
      </dgm:t>
    </dgm:pt>
    <dgm:pt modelId="{16681D84-E590-4BC1-B355-6B26925F329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Artificial Intelligence </a:t>
          </a:r>
        </a:p>
      </dgm:t>
    </dgm:pt>
    <dgm:pt modelId="{AEC339B3-1F5E-4020-B612-0D3A0DB30626}" type="parTrans" cxnId="{8B58E11B-3BF2-4E4D-AE58-1227FC14F2CF}">
      <dgm:prSet/>
      <dgm:spPr/>
      <dgm:t>
        <a:bodyPr/>
        <a:lstStyle/>
        <a:p>
          <a:endParaRPr lang="en-US"/>
        </a:p>
      </dgm:t>
    </dgm:pt>
    <dgm:pt modelId="{E76822F1-F431-423B-9249-BECD1992D05B}" type="sibTrans" cxnId="{8B58E11B-3BF2-4E4D-AE58-1227FC14F2CF}">
      <dgm:prSet/>
      <dgm:spPr/>
      <dgm:t>
        <a:bodyPr/>
        <a:lstStyle/>
        <a:p>
          <a:endParaRPr lang="en-US"/>
        </a:p>
      </dgm:t>
    </dgm:pt>
    <dgm:pt modelId="{A8833529-38EA-486A-80B3-9988128DF68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Cybersecurity and Date Protection</a:t>
          </a:r>
        </a:p>
      </dgm:t>
    </dgm:pt>
    <dgm:pt modelId="{3DD4BE1D-5ADB-4858-A886-610197DFEAFD}" type="parTrans" cxnId="{F2619C8B-63F1-49EB-A240-D263AD1AE4B6}">
      <dgm:prSet/>
      <dgm:spPr/>
      <dgm:t>
        <a:bodyPr/>
        <a:lstStyle/>
        <a:p>
          <a:endParaRPr lang="en-US"/>
        </a:p>
      </dgm:t>
    </dgm:pt>
    <dgm:pt modelId="{436C95E7-7388-4589-B781-6D91DCD31DB5}" type="sibTrans" cxnId="{F2619C8B-63F1-49EB-A240-D263AD1AE4B6}">
      <dgm:prSet/>
      <dgm:spPr/>
      <dgm:t>
        <a:bodyPr/>
        <a:lstStyle/>
        <a:p>
          <a:endParaRPr lang="en-US"/>
        </a:p>
      </dgm:t>
    </dgm:pt>
    <dgm:pt modelId="{BEF3B399-5370-4854-BC53-22B239949479}" type="pres">
      <dgm:prSet presAssocID="{991618D4-9854-4DAA-9E4B-A838FDA4D6B5}" presName="root" presStyleCnt="0">
        <dgm:presLayoutVars>
          <dgm:dir/>
          <dgm:resizeHandles val="exact"/>
        </dgm:presLayoutVars>
      </dgm:prSet>
      <dgm:spPr/>
    </dgm:pt>
    <dgm:pt modelId="{59064F97-2F2A-4F3F-A637-537FB3EE9886}" type="pres">
      <dgm:prSet presAssocID="{65F9ECBA-9F0F-4346-928E-F9BF99E2BBDE}" presName="compNode" presStyleCnt="0"/>
      <dgm:spPr/>
    </dgm:pt>
    <dgm:pt modelId="{D6FE34FC-07BF-4DEA-9DD8-CCBB3419DACF}" type="pres">
      <dgm:prSet presAssocID="{65F9ECBA-9F0F-4346-928E-F9BF99E2BBDE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8D010FD4-014A-4666-BBD7-5D4B12E10817}" type="pres">
      <dgm:prSet presAssocID="{65F9ECBA-9F0F-4346-928E-F9BF99E2BBD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BC51814D-3DDE-479C-A157-06CCD0405A85}" type="pres">
      <dgm:prSet presAssocID="{65F9ECBA-9F0F-4346-928E-F9BF99E2BBDE}" presName="spaceRect" presStyleCnt="0"/>
      <dgm:spPr/>
    </dgm:pt>
    <dgm:pt modelId="{FCC7B432-2034-402F-9F50-554AC4C5914A}" type="pres">
      <dgm:prSet presAssocID="{65F9ECBA-9F0F-4346-928E-F9BF99E2BBDE}" presName="textRect" presStyleLbl="revTx" presStyleIdx="0" presStyleCnt="5">
        <dgm:presLayoutVars>
          <dgm:chMax val="1"/>
          <dgm:chPref val="1"/>
        </dgm:presLayoutVars>
      </dgm:prSet>
      <dgm:spPr/>
    </dgm:pt>
    <dgm:pt modelId="{594B46F4-C9F7-40CF-BDAD-98CE574D198E}" type="pres">
      <dgm:prSet presAssocID="{08F1AC7F-0293-426E-B15E-AB00BB4B7468}" presName="sibTrans" presStyleCnt="0"/>
      <dgm:spPr/>
    </dgm:pt>
    <dgm:pt modelId="{16D78BBD-F5FA-4CBD-AA69-4BBE66748873}" type="pres">
      <dgm:prSet presAssocID="{F0D0EA77-48FB-48CB-ABD4-B433BFA3C120}" presName="compNode" presStyleCnt="0"/>
      <dgm:spPr/>
    </dgm:pt>
    <dgm:pt modelId="{D2290B7C-B0E4-4DAF-84D0-B22B849F8BAD}" type="pres">
      <dgm:prSet presAssocID="{F0D0EA77-48FB-48CB-ABD4-B433BFA3C120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6EF26EB4-108C-4BE3-B8FC-2DF11A780A7B}" type="pres">
      <dgm:prSet presAssocID="{F0D0EA77-48FB-48CB-ABD4-B433BFA3C12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3192D072-9764-47B6-A800-EB93CB6375B7}" type="pres">
      <dgm:prSet presAssocID="{F0D0EA77-48FB-48CB-ABD4-B433BFA3C120}" presName="spaceRect" presStyleCnt="0"/>
      <dgm:spPr/>
    </dgm:pt>
    <dgm:pt modelId="{61D8C761-8F13-4A5A-9344-996B151196A9}" type="pres">
      <dgm:prSet presAssocID="{F0D0EA77-48FB-48CB-ABD4-B433BFA3C120}" presName="textRect" presStyleLbl="revTx" presStyleIdx="1" presStyleCnt="5">
        <dgm:presLayoutVars>
          <dgm:chMax val="1"/>
          <dgm:chPref val="1"/>
        </dgm:presLayoutVars>
      </dgm:prSet>
      <dgm:spPr/>
    </dgm:pt>
    <dgm:pt modelId="{9FA2CD60-5A13-4418-8379-A9D8771BE327}" type="pres">
      <dgm:prSet presAssocID="{6A85C921-F7C6-4EBB-B72B-323F03D43E30}" presName="sibTrans" presStyleCnt="0"/>
      <dgm:spPr/>
    </dgm:pt>
    <dgm:pt modelId="{230FC875-82E8-433B-B04E-954EDB7CC0E7}" type="pres">
      <dgm:prSet presAssocID="{7C9B74CD-66E3-42C3-8B1A-8CB5CC540FBC}" presName="compNode" presStyleCnt="0"/>
      <dgm:spPr/>
    </dgm:pt>
    <dgm:pt modelId="{64D7547D-3F1C-4848-9938-651657909900}" type="pres">
      <dgm:prSet presAssocID="{7C9B74CD-66E3-42C3-8B1A-8CB5CC540FBC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B352A768-A4FB-4F22-B1D7-E046BE625C3B}" type="pres">
      <dgm:prSet presAssocID="{7C9B74CD-66E3-42C3-8B1A-8CB5CC540FB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"/>
        </a:ext>
      </dgm:extLst>
    </dgm:pt>
    <dgm:pt modelId="{9D34609C-EDF5-44F4-8734-A7595E35917B}" type="pres">
      <dgm:prSet presAssocID="{7C9B74CD-66E3-42C3-8B1A-8CB5CC540FBC}" presName="spaceRect" presStyleCnt="0"/>
      <dgm:spPr/>
    </dgm:pt>
    <dgm:pt modelId="{C3C0CF39-73E8-4781-BB72-AFC7099B59BE}" type="pres">
      <dgm:prSet presAssocID="{7C9B74CD-66E3-42C3-8B1A-8CB5CC540FBC}" presName="textRect" presStyleLbl="revTx" presStyleIdx="2" presStyleCnt="5">
        <dgm:presLayoutVars>
          <dgm:chMax val="1"/>
          <dgm:chPref val="1"/>
        </dgm:presLayoutVars>
      </dgm:prSet>
      <dgm:spPr/>
    </dgm:pt>
    <dgm:pt modelId="{747A39E8-9935-4122-9DDD-EAFED3D14AA5}" type="pres">
      <dgm:prSet presAssocID="{BAAB60A0-48A9-4695-93C1-7369B8A30520}" presName="sibTrans" presStyleCnt="0"/>
      <dgm:spPr/>
    </dgm:pt>
    <dgm:pt modelId="{E51CAD9F-9837-4154-9177-B242D225F5ED}" type="pres">
      <dgm:prSet presAssocID="{16681D84-E590-4BC1-B355-6B26925F3293}" presName="compNode" presStyleCnt="0"/>
      <dgm:spPr/>
    </dgm:pt>
    <dgm:pt modelId="{EBF375BE-1596-44E0-947F-490C7CC7E21D}" type="pres">
      <dgm:prSet presAssocID="{16681D84-E590-4BC1-B355-6B26925F3293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E97F01FD-ADA1-4FB4-8229-15EA070232C0}" type="pres">
      <dgm:prSet presAssocID="{16681D84-E590-4BC1-B355-6B26925F329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FE73C58-3335-4CAA-92EF-1A7FE98BBFB5}" type="pres">
      <dgm:prSet presAssocID="{16681D84-E590-4BC1-B355-6B26925F3293}" presName="spaceRect" presStyleCnt="0"/>
      <dgm:spPr/>
    </dgm:pt>
    <dgm:pt modelId="{E9D57DAC-FEC6-42A9-9B43-ED2178FB04FC}" type="pres">
      <dgm:prSet presAssocID="{16681D84-E590-4BC1-B355-6B26925F3293}" presName="textRect" presStyleLbl="revTx" presStyleIdx="3" presStyleCnt="5">
        <dgm:presLayoutVars>
          <dgm:chMax val="1"/>
          <dgm:chPref val="1"/>
        </dgm:presLayoutVars>
      </dgm:prSet>
      <dgm:spPr/>
    </dgm:pt>
    <dgm:pt modelId="{98F97E6A-8227-4ED6-A169-DDF4AB58C214}" type="pres">
      <dgm:prSet presAssocID="{E76822F1-F431-423B-9249-BECD1992D05B}" presName="sibTrans" presStyleCnt="0"/>
      <dgm:spPr/>
    </dgm:pt>
    <dgm:pt modelId="{E96C2955-8449-4392-B9DF-66C445C218E3}" type="pres">
      <dgm:prSet presAssocID="{A8833529-38EA-486A-80B3-9988128DF683}" presName="compNode" presStyleCnt="0"/>
      <dgm:spPr/>
    </dgm:pt>
    <dgm:pt modelId="{9A8702A2-D7E0-40B2-9C9B-13319F8CCECA}" type="pres">
      <dgm:prSet presAssocID="{A8833529-38EA-486A-80B3-9988128DF683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B32F5E11-80D7-4792-A869-96ACF8CEEE08}" type="pres">
      <dgm:prSet presAssocID="{A8833529-38EA-486A-80B3-9988128DF68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643114AD-DA01-4502-9A00-74E588653725}" type="pres">
      <dgm:prSet presAssocID="{A8833529-38EA-486A-80B3-9988128DF683}" presName="spaceRect" presStyleCnt="0"/>
      <dgm:spPr/>
    </dgm:pt>
    <dgm:pt modelId="{FF5A3181-8F54-4163-A59F-B9ABCFA354A1}" type="pres">
      <dgm:prSet presAssocID="{A8833529-38EA-486A-80B3-9988128DF683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7B86AB0A-7691-4725-A1BB-249663127691}" type="presOf" srcId="{65F9ECBA-9F0F-4346-928E-F9BF99E2BBDE}" destId="{FCC7B432-2034-402F-9F50-554AC4C5914A}" srcOrd="0" destOrd="0" presId="urn:microsoft.com/office/officeart/2018/5/layout/IconLeafLabelList"/>
    <dgm:cxn modelId="{5E8FDB10-1FD2-4E14-A3E9-A8940C058043}" type="presOf" srcId="{F0D0EA77-48FB-48CB-ABD4-B433BFA3C120}" destId="{61D8C761-8F13-4A5A-9344-996B151196A9}" srcOrd="0" destOrd="0" presId="urn:microsoft.com/office/officeart/2018/5/layout/IconLeafLabelList"/>
    <dgm:cxn modelId="{8B58E11B-3BF2-4E4D-AE58-1227FC14F2CF}" srcId="{991618D4-9854-4DAA-9E4B-A838FDA4D6B5}" destId="{16681D84-E590-4BC1-B355-6B26925F3293}" srcOrd="3" destOrd="0" parTransId="{AEC339B3-1F5E-4020-B612-0D3A0DB30626}" sibTransId="{E76822F1-F431-423B-9249-BECD1992D05B}"/>
    <dgm:cxn modelId="{3B98C464-99F2-4AFC-A1E3-CC81CC1B002A}" srcId="{991618D4-9854-4DAA-9E4B-A838FDA4D6B5}" destId="{F0D0EA77-48FB-48CB-ABD4-B433BFA3C120}" srcOrd="1" destOrd="0" parTransId="{CDEB943D-FBF4-44B7-8510-1AA45BEBE723}" sibTransId="{6A85C921-F7C6-4EBB-B72B-323F03D43E30}"/>
    <dgm:cxn modelId="{6EEF2356-AB2A-4064-94D4-71D4E19D7CDA}" type="presOf" srcId="{16681D84-E590-4BC1-B355-6B26925F3293}" destId="{E9D57DAC-FEC6-42A9-9B43-ED2178FB04FC}" srcOrd="0" destOrd="0" presId="urn:microsoft.com/office/officeart/2018/5/layout/IconLeafLabelList"/>
    <dgm:cxn modelId="{DF20F577-668F-4DCE-8810-D1F6194994B5}" type="presOf" srcId="{A8833529-38EA-486A-80B3-9988128DF683}" destId="{FF5A3181-8F54-4163-A59F-B9ABCFA354A1}" srcOrd="0" destOrd="0" presId="urn:microsoft.com/office/officeart/2018/5/layout/IconLeafLabelList"/>
    <dgm:cxn modelId="{F2619C8B-63F1-49EB-A240-D263AD1AE4B6}" srcId="{991618D4-9854-4DAA-9E4B-A838FDA4D6B5}" destId="{A8833529-38EA-486A-80B3-9988128DF683}" srcOrd="4" destOrd="0" parTransId="{3DD4BE1D-5ADB-4858-A886-610197DFEAFD}" sibTransId="{436C95E7-7388-4589-B781-6D91DCD31DB5}"/>
    <dgm:cxn modelId="{2F071AB8-0E60-4859-B13C-0EB1C886D435}" type="presOf" srcId="{7C9B74CD-66E3-42C3-8B1A-8CB5CC540FBC}" destId="{C3C0CF39-73E8-4781-BB72-AFC7099B59BE}" srcOrd="0" destOrd="0" presId="urn:microsoft.com/office/officeart/2018/5/layout/IconLeafLabelList"/>
    <dgm:cxn modelId="{69DD1EBA-9194-458A-9453-CB8C0F7201C8}" srcId="{991618D4-9854-4DAA-9E4B-A838FDA4D6B5}" destId="{65F9ECBA-9F0F-4346-928E-F9BF99E2BBDE}" srcOrd="0" destOrd="0" parTransId="{AFACE813-6E58-4F32-B537-F98F7E572199}" sibTransId="{08F1AC7F-0293-426E-B15E-AB00BB4B7468}"/>
    <dgm:cxn modelId="{4F8A6FCE-10CE-44FA-8A5D-3FBE38206C48}" type="presOf" srcId="{991618D4-9854-4DAA-9E4B-A838FDA4D6B5}" destId="{BEF3B399-5370-4854-BC53-22B239949479}" srcOrd="0" destOrd="0" presId="urn:microsoft.com/office/officeart/2018/5/layout/IconLeafLabelList"/>
    <dgm:cxn modelId="{864B8CDC-23D5-4E68-8B1E-2307EF377C4D}" srcId="{991618D4-9854-4DAA-9E4B-A838FDA4D6B5}" destId="{7C9B74CD-66E3-42C3-8B1A-8CB5CC540FBC}" srcOrd="2" destOrd="0" parTransId="{8471FE6E-4CED-44F3-A582-9A8E990E7CD0}" sibTransId="{BAAB60A0-48A9-4695-93C1-7369B8A30520}"/>
    <dgm:cxn modelId="{78695AAB-9E87-4F31-B487-1470B5236C87}" type="presParOf" srcId="{BEF3B399-5370-4854-BC53-22B239949479}" destId="{59064F97-2F2A-4F3F-A637-537FB3EE9886}" srcOrd="0" destOrd="0" presId="urn:microsoft.com/office/officeart/2018/5/layout/IconLeafLabelList"/>
    <dgm:cxn modelId="{56F1F9B7-9F48-4AAC-993E-C48A8F59A8AE}" type="presParOf" srcId="{59064F97-2F2A-4F3F-A637-537FB3EE9886}" destId="{D6FE34FC-07BF-4DEA-9DD8-CCBB3419DACF}" srcOrd="0" destOrd="0" presId="urn:microsoft.com/office/officeart/2018/5/layout/IconLeafLabelList"/>
    <dgm:cxn modelId="{4697022A-5C6A-4B27-9D19-D20A9E1BD40D}" type="presParOf" srcId="{59064F97-2F2A-4F3F-A637-537FB3EE9886}" destId="{8D010FD4-014A-4666-BBD7-5D4B12E10817}" srcOrd="1" destOrd="0" presId="urn:microsoft.com/office/officeart/2018/5/layout/IconLeafLabelList"/>
    <dgm:cxn modelId="{1A900FA6-E2D4-4CAA-BA58-0C3AD59F7C2E}" type="presParOf" srcId="{59064F97-2F2A-4F3F-A637-537FB3EE9886}" destId="{BC51814D-3DDE-479C-A157-06CCD0405A85}" srcOrd="2" destOrd="0" presId="urn:microsoft.com/office/officeart/2018/5/layout/IconLeafLabelList"/>
    <dgm:cxn modelId="{73D93881-679B-44E9-AB6B-87F2CD5AA335}" type="presParOf" srcId="{59064F97-2F2A-4F3F-A637-537FB3EE9886}" destId="{FCC7B432-2034-402F-9F50-554AC4C5914A}" srcOrd="3" destOrd="0" presId="urn:microsoft.com/office/officeart/2018/5/layout/IconLeafLabelList"/>
    <dgm:cxn modelId="{4A45A66D-B7E1-4460-943A-38ECB9BC4272}" type="presParOf" srcId="{BEF3B399-5370-4854-BC53-22B239949479}" destId="{594B46F4-C9F7-40CF-BDAD-98CE574D198E}" srcOrd="1" destOrd="0" presId="urn:microsoft.com/office/officeart/2018/5/layout/IconLeafLabelList"/>
    <dgm:cxn modelId="{501498B0-25CC-4B7C-B8A7-F711E26048AF}" type="presParOf" srcId="{BEF3B399-5370-4854-BC53-22B239949479}" destId="{16D78BBD-F5FA-4CBD-AA69-4BBE66748873}" srcOrd="2" destOrd="0" presId="urn:microsoft.com/office/officeart/2018/5/layout/IconLeafLabelList"/>
    <dgm:cxn modelId="{A4104C2D-39C4-4826-970D-D985A806607F}" type="presParOf" srcId="{16D78BBD-F5FA-4CBD-AA69-4BBE66748873}" destId="{D2290B7C-B0E4-4DAF-84D0-B22B849F8BAD}" srcOrd="0" destOrd="0" presId="urn:microsoft.com/office/officeart/2018/5/layout/IconLeafLabelList"/>
    <dgm:cxn modelId="{86DCB7E1-1A0F-4A09-B88C-42299709D2DB}" type="presParOf" srcId="{16D78BBD-F5FA-4CBD-AA69-4BBE66748873}" destId="{6EF26EB4-108C-4BE3-B8FC-2DF11A780A7B}" srcOrd="1" destOrd="0" presId="urn:microsoft.com/office/officeart/2018/5/layout/IconLeafLabelList"/>
    <dgm:cxn modelId="{E8D11FFF-6E3F-4189-9801-92C47904D852}" type="presParOf" srcId="{16D78BBD-F5FA-4CBD-AA69-4BBE66748873}" destId="{3192D072-9764-47B6-A800-EB93CB6375B7}" srcOrd="2" destOrd="0" presId="urn:microsoft.com/office/officeart/2018/5/layout/IconLeafLabelList"/>
    <dgm:cxn modelId="{6A13B437-FE27-4E2A-B6BD-19C7853789F3}" type="presParOf" srcId="{16D78BBD-F5FA-4CBD-AA69-4BBE66748873}" destId="{61D8C761-8F13-4A5A-9344-996B151196A9}" srcOrd="3" destOrd="0" presId="urn:microsoft.com/office/officeart/2018/5/layout/IconLeafLabelList"/>
    <dgm:cxn modelId="{91980097-5B2A-49BD-AACA-13837B0416EB}" type="presParOf" srcId="{BEF3B399-5370-4854-BC53-22B239949479}" destId="{9FA2CD60-5A13-4418-8379-A9D8771BE327}" srcOrd="3" destOrd="0" presId="urn:microsoft.com/office/officeart/2018/5/layout/IconLeafLabelList"/>
    <dgm:cxn modelId="{F998C9E7-8A81-4ADA-8A6D-7952620C087A}" type="presParOf" srcId="{BEF3B399-5370-4854-BC53-22B239949479}" destId="{230FC875-82E8-433B-B04E-954EDB7CC0E7}" srcOrd="4" destOrd="0" presId="urn:microsoft.com/office/officeart/2018/5/layout/IconLeafLabelList"/>
    <dgm:cxn modelId="{FC7A2F4A-B26C-4FDD-B0CE-B7F168069102}" type="presParOf" srcId="{230FC875-82E8-433B-B04E-954EDB7CC0E7}" destId="{64D7547D-3F1C-4848-9938-651657909900}" srcOrd="0" destOrd="0" presId="urn:microsoft.com/office/officeart/2018/5/layout/IconLeafLabelList"/>
    <dgm:cxn modelId="{DA554056-7A21-4D56-8CD5-8606B15901ED}" type="presParOf" srcId="{230FC875-82E8-433B-B04E-954EDB7CC0E7}" destId="{B352A768-A4FB-4F22-B1D7-E046BE625C3B}" srcOrd="1" destOrd="0" presId="urn:microsoft.com/office/officeart/2018/5/layout/IconLeafLabelList"/>
    <dgm:cxn modelId="{1AB941AA-5A6D-4D70-92E2-C5995347D082}" type="presParOf" srcId="{230FC875-82E8-433B-B04E-954EDB7CC0E7}" destId="{9D34609C-EDF5-44F4-8734-A7595E35917B}" srcOrd="2" destOrd="0" presId="urn:microsoft.com/office/officeart/2018/5/layout/IconLeafLabelList"/>
    <dgm:cxn modelId="{22996E33-0A96-4976-A224-2A495299A5F5}" type="presParOf" srcId="{230FC875-82E8-433B-B04E-954EDB7CC0E7}" destId="{C3C0CF39-73E8-4781-BB72-AFC7099B59BE}" srcOrd="3" destOrd="0" presId="urn:microsoft.com/office/officeart/2018/5/layout/IconLeafLabelList"/>
    <dgm:cxn modelId="{4B532CA7-C992-4D38-B6D0-8888C87B8226}" type="presParOf" srcId="{BEF3B399-5370-4854-BC53-22B239949479}" destId="{747A39E8-9935-4122-9DDD-EAFED3D14AA5}" srcOrd="5" destOrd="0" presId="urn:microsoft.com/office/officeart/2018/5/layout/IconLeafLabelList"/>
    <dgm:cxn modelId="{F451670D-07D7-4B5E-838E-B7351E7F0C97}" type="presParOf" srcId="{BEF3B399-5370-4854-BC53-22B239949479}" destId="{E51CAD9F-9837-4154-9177-B242D225F5ED}" srcOrd="6" destOrd="0" presId="urn:microsoft.com/office/officeart/2018/5/layout/IconLeafLabelList"/>
    <dgm:cxn modelId="{8B7F45F7-3FF4-4833-89A5-B9552C76FBB9}" type="presParOf" srcId="{E51CAD9F-9837-4154-9177-B242D225F5ED}" destId="{EBF375BE-1596-44E0-947F-490C7CC7E21D}" srcOrd="0" destOrd="0" presId="urn:microsoft.com/office/officeart/2018/5/layout/IconLeafLabelList"/>
    <dgm:cxn modelId="{D90979E1-2924-4671-8045-22F0917F6429}" type="presParOf" srcId="{E51CAD9F-9837-4154-9177-B242D225F5ED}" destId="{E97F01FD-ADA1-4FB4-8229-15EA070232C0}" srcOrd="1" destOrd="0" presId="urn:microsoft.com/office/officeart/2018/5/layout/IconLeafLabelList"/>
    <dgm:cxn modelId="{08D7CD35-BD53-4366-A5FD-B1DCF9E4F805}" type="presParOf" srcId="{E51CAD9F-9837-4154-9177-B242D225F5ED}" destId="{3FE73C58-3335-4CAA-92EF-1A7FE98BBFB5}" srcOrd="2" destOrd="0" presId="urn:microsoft.com/office/officeart/2018/5/layout/IconLeafLabelList"/>
    <dgm:cxn modelId="{49F0E0B8-2388-482D-97C6-CF1081C5DEE6}" type="presParOf" srcId="{E51CAD9F-9837-4154-9177-B242D225F5ED}" destId="{E9D57DAC-FEC6-42A9-9B43-ED2178FB04FC}" srcOrd="3" destOrd="0" presId="urn:microsoft.com/office/officeart/2018/5/layout/IconLeafLabelList"/>
    <dgm:cxn modelId="{29723F81-46B1-4BA6-BD89-9C9E31F7300D}" type="presParOf" srcId="{BEF3B399-5370-4854-BC53-22B239949479}" destId="{98F97E6A-8227-4ED6-A169-DDF4AB58C214}" srcOrd="7" destOrd="0" presId="urn:microsoft.com/office/officeart/2018/5/layout/IconLeafLabelList"/>
    <dgm:cxn modelId="{8147AD9B-AEFF-4699-A29F-F1FA8CA3E041}" type="presParOf" srcId="{BEF3B399-5370-4854-BC53-22B239949479}" destId="{E96C2955-8449-4392-B9DF-66C445C218E3}" srcOrd="8" destOrd="0" presId="urn:microsoft.com/office/officeart/2018/5/layout/IconLeafLabelList"/>
    <dgm:cxn modelId="{5D54ED24-A395-4A0A-994C-DE51ED40EC36}" type="presParOf" srcId="{E96C2955-8449-4392-B9DF-66C445C218E3}" destId="{9A8702A2-D7E0-40B2-9C9B-13319F8CCECA}" srcOrd="0" destOrd="0" presId="urn:microsoft.com/office/officeart/2018/5/layout/IconLeafLabelList"/>
    <dgm:cxn modelId="{228F40D8-2441-420F-96CF-5C3E423E11AF}" type="presParOf" srcId="{E96C2955-8449-4392-B9DF-66C445C218E3}" destId="{B32F5E11-80D7-4792-A869-96ACF8CEEE08}" srcOrd="1" destOrd="0" presId="urn:microsoft.com/office/officeart/2018/5/layout/IconLeafLabelList"/>
    <dgm:cxn modelId="{3F6CBE01-0CA1-4A3E-B447-3ED64978DC68}" type="presParOf" srcId="{E96C2955-8449-4392-B9DF-66C445C218E3}" destId="{643114AD-DA01-4502-9A00-74E588653725}" srcOrd="2" destOrd="0" presId="urn:microsoft.com/office/officeart/2018/5/layout/IconLeafLabelList"/>
    <dgm:cxn modelId="{AFAC8959-8683-4FB3-B4E9-F5E518B755D8}" type="presParOf" srcId="{E96C2955-8449-4392-B9DF-66C445C218E3}" destId="{FF5A3181-8F54-4163-A59F-B9ABCFA354A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DC7171-419C-4E8D-8E86-F139B381B47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4C8F9E3-2857-4B8A-8238-117FC893304B}">
      <dgm:prSet/>
      <dgm:spPr/>
      <dgm:t>
        <a:bodyPr/>
        <a:lstStyle/>
        <a:p>
          <a:r>
            <a:rPr lang="en-US"/>
            <a:t>Blockchain and Distribute Ledger Technologies – ISO TC 307</a:t>
          </a:r>
        </a:p>
      </dgm:t>
    </dgm:pt>
    <dgm:pt modelId="{0C8CFC11-7141-4E92-AB2D-CCF9DACF2D93}" type="parTrans" cxnId="{C0D9DBBF-86BE-43C7-82BD-D6AF9273E1D0}">
      <dgm:prSet/>
      <dgm:spPr/>
      <dgm:t>
        <a:bodyPr/>
        <a:lstStyle/>
        <a:p>
          <a:endParaRPr lang="en-US"/>
        </a:p>
      </dgm:t>
    </dgm:pt>
    <dgm:pt modelId="{7D82EC02-24E1-413E-8825-FD31F296EB54}" type="sibTrans" cxnId="{C0D9DBBF-86BE-43C7-82BD-D6AF9273E1D0}">
      <dgm:prSet/>
      <dgm:spPr/>
      <dgm:t>
        <a:bodyPr/>
        <a:lstStyle/>
        <a:p>
          <a:endParaRPr lang="en-US"/>
        </a:p>
      </dgm:t>
    </dgm:pt>
    <dgm:pt modelId="{2C81727E-66DF-4AE7-BC35-C2782EC3356F}">
      <dgm:prSet/>
      <dgm:spPr/>
      <dgm:t>
        <a:bodyPr/>
        <a:lstStyle/>
        <a:p>
          <a:r>
            <a:rPr lang="en-US"/>
            <a:t>IT Security techniques - ISO/IEC JTC 1/SC 27</a:t>
          </a:r>
        </a:p>
      </dgm:t>
    </dgm:pt>
    <dgm:pt modelId="{BEE8AF62-7B0A-476A-B9CD-F0958D49EF76}" type="parTrans" cxnId="{CB91346A-B0E5-43FD-B192-CFB3F6421D72}">
      <dgm:prSet/>
      <dgm:spPr/>
      <dgm:t>
        <a:bodyPr/>
        <a:lstStyle/>
        <a:p>
          <a:endParaRPr lang="en-US"/>
        </a:p>
      </dgm:t>
    </dgm:pt>
    <dgm:pt modelId="{65D5E938-91D7-4167-8B43-AE003D572330}" type="sibTrans" cxnId="{CB91346A-B0E5-43FD-B192-CFB3F6421D72}">
      <dgm:prSet/>
      <dgm:spPr/>
      <dgm:t>
        <a:bodyPr/>
        <a:lstStyle/>
        <a:p>
          <a:endParaRPr lang="en-US"/>
        </a:p>
      </dgm:t>
    </dgm:pt>
    <dgm:pt modelId="{5E61CA9A-DBD9-4A89-936E-DE8D55168F39}">
      <dgm:prSet/>
      <dgm:spPr/>
      <dgm:t>
        <a:bodyPr/>
        <a:lstStyle/>
        <a:p>
          <a:r>
            <a:rPr lang="en-US"/>
            <a:t>Intelligent Transport Systems – ISO TC 204 , CEN TC 278</a:t>
          </a:r>
        </a:p>
      </dgm:t>
    </dgm:pt>
    <dgm:pt modelId="{6C8FF5D1-D8CE-4BF9-BF8C-0F64C71645D5}" type="parTrans" cxnId="{002A3101-AD48-4E49-A192-6923B96998EC}">
      <dgm:prSet/>
      <dgm:spPr/>
      <dgm:t>
        <a:bodyPr/>
        <a:lstStyle/>
        <a:p>
          <a:endParaRPr lang="en-US"/>
        </a:p>
      </dgm:t>
    </dgm:pt>
    <dgm:pt modelId="{3B0BCAA5-FC09-4891-8346-53EA0CADEBE9}" type="sibTrans" cxnId="{002A3101-AD48-4E49-A192-6923B96998EC}">
      <dgm:prSet/>
      <dgm:spPr/>
      <dgm:t>
        <a:bodyPr/>
        <a:lstStyle/>
        <a:p>
          <a:endParaRPr lang="en-US"/>
        </a:p>
      </dgm:t>
    </dgm:pt>
    <dgm:pt modelId="{782ED4E3-54A2-4FFE-ADA6-570157451120}">
      <dgm:prSet/>
      <dgm:spPr/>
      <dgm:t>
        <a:bodyPr/>
        <a:lstStyle/>
        <a:p>
          <a:r>
            <a:rPr lang="en-US"/>
            <a:t>Cybersecurity and Data Protection - CEN/CLC/JTC 013 </a:t>
          </a:r>
        </a:p>
      </dgm:t>
    </dgm:pt>
    <dgm:pt modelId="{A3B0D93A-FD61-4F79-8E79-37519A881FBD}" type="parTrans" cxnId="{76D9F165-9099-4177-A45E-EED7B34021F2}">
      <dgm:prSet/>
      <dgm:spPr/>
      <dgm:t>
        <a:bodyPr/>
        <a:lstStyle/>
        <a:p>
          <a:endParaRPr lang="en-US"/>
        </a:p>
      </dgm:t>
    </dgm:pt>
    <dgm:pt modelId="{780BF459-BC45-454C-9916-33467271B7E0}" type="sibTrans" cxnId="{76D9F165-9099-4177-A45E-EED7B34021F2}">
      <dgm:prSet/>
      <dgm:spPr/>
      <dgm:t>
        <a:bodyPr/>
        <a:lstStyle/>
        <a:p>
          <a:endParaRPr lang="en-US"/>
        </a:p>
      </dgm:t>
    </dgm:pt>
    <dgm:pt modelId="{F0BEA57B-9523-4389-8025-3F15D219E0CD}">
      <dgm:prSet/>
      <dgm:spPr/>
      <dgm:t>
        <a:bodyPr/>
        <a:lstStyle/>
        <a:p>
          <a:r>
            <a:rPr lang="en-US"/>
            <a:t>Artificial Intelligence -  ISO JTC 1 SC 42 </a:t>
          </a:r>
        </a:p>
      </dgm:t>
    </dgm:pt>
    <dgm:pt modelId="{C43FA296-86F4-419E-BD06-55A8AE69558F}" type="parTrans" cxnId="{E5607DCB-8598-4AB9-B22D-7025FE619701}">
      <dgm:prSet/>
      <dgm:spPr/>
      <dgm:t>
        <a:bodyPr/>
        <a:lstStyle/>
        <a:p>
          <a:endParaRPr lang="en-US"/>
        </a:p>
      </dgm:t>
    </dgm:pt>
    <dgm:pt modelId="{84D80826-31E7-4C55-A851-A78EFA152D77}" type="sibTrans" cxnId="{E5607DCB-8598-4AB9-B22D-7025FE619701}">
      <dgm:prSet/>
      <dgm:spPr/>
      <dgm:t>
        <a:bodyPr/>
        <a:lstStyle/>
        <a:p>
          <a:endParaRPr lang="en-US"/>
        </a:p>
      </dgm:t>
    </dgm:pt>
    <dgm:pt modelId="{9D0232E1-4328-444E-87A8-5DE9A6111A0D}">
      <dgm:prSet/>
      <dgm:spPr/>
      <dgm:t>
        <a:bodyPr/>
        <a:lstStyle/>
        <a:p>
          <a:r>
            <a:rPr lang="en-US"/>
            <a:t>Coding of Audio, picture &amp; Multimedia – ISO/IEC JTC 1 SC 29</a:t>
          </a:r>
        </a:p>
      </dgm:t>
    </dgm:pt>
    <dgm:pt modelId="{E62CE74D-5E97-4530-90B4-DC1B19DB638B}" type="parTrans" cxnId="{70B60184-6756-414C-AE60-89CF0A424D39}">
      <dgm:prSet/>
      <dgm:spPr/>
      <dgm:t>
        <a:bodyPr/>
        <a:lstStyle/>
        <a:p>
          <a:endParaRPr lang="en-US"/>
        </a:p>
      </dgm:t>
    </dgm:pt>
    <dgm:pt modelId="{F5E779CA-EFB9-4C41-B1DE-426AEB78EAF5}" type="sibTrans" cxnId="{70B60184-6756-414C-AE60-89CF0A424D39}">
      <dgm:prSet/>
      <dgm:spPr/>
      <dgm:t>
        <a:bodyPr/>
        <a:lstStyle/>
        <a:p>
          <a:endParaRPr lang="en-US"/>
        </a:p>
      </dgm:t>
    </dgm:pt>
    <dgm:pt modelId="{7271D044-51EA-4C5D-8074-EDEBC18BED15}" type="pres">
      <dgm:prSet presAssocID="{C0DC7171-419C-4E8D-8E86-F139B381B479}" presName="root" presStyleCnt="0">
        <dgm:presLayoutVars>
          <dgm:dir/>
          <dgm:resizeHandles val="exact"/>
        </dgm:presLayoutVars>
      </dgm:prSet>
      <dgm:spPr/>
    </dgm:pt>
    <dgm:pt modelId="{B45C7022-DB34-4B9A-8E46-F61FEFCCDB9C}" type="pres">
      <dgm:prSet presAssocID="{04C8F9E3-2857-4B8A-8238-117FC893304B}" presName="compNode" presStyleCnt="0"/>
      <dgm:spPr/>
    </dgm:pt>
    <dgm:pt modelId="{536762E2-3A94-41B7-BF35-3415D9D3D485}" type="pres">
      <dgm:prSet presAssocID="{04C8F9E3-2857-4B8A-8238-117FC893304B}" presName="bgRect" presStyleLbl="bgShp" presStyleIdx="0" presStyleCnt="6"/>
      <dgm:spPr/>
    </dgm:pt>
    <dgm:pt modelId="{872DB0D0-3551-4F20-AEFA-113CB12F59D7}" type="pres">
      <dgm:prSet presAssocID="{04C8F9E3-2857-4B8A-8238-117FC893304B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400F6C48-4C0C-44D9-B33B-0C11696A51C4}" type="pres">
      <dgm:prSet presAssocID="{04C8F9E3-2857-4B8A-8238-117FC893304B}" presName="spaceRect" presStyleCnt="0"/>
      <dgm:spPr/>
    </dgm:pt>
    <dgm:pt modelId="{B1149F28-FDF4-400F-875A-00CAB919E6CC}" type="pres">
      <dgm:prSet presAssocID="{04C8F9E3-2857-4B8A-8238-117FC893304B}" presName="parTx" presStyleLbl="revTx" presStyleIdx="0" presStyleCnt="6">
        <dgm:presLayoutVars>
          <dgm:chMax val="0"/>
          <dgm:chPref val="0"/>
        </dgm:presLayoutVars>
      </dgm:prSet>
      <dgm:spPr/>
    </dgm:pt>
    <dgm:pt modelId="{8B218EFC-0AFE-44B9-A574-1306EAA66F08}" type="pres">
      <dgm:prSet presAssocID="{7D82EC02-24E1-413E-8825-FD31F296EB54}" presName="sibTrans" presStyleCnt="0"/>
      <dgm:spPr/>
    </dgm:pt>
    <dgm:pt modelId="{3C09AF38-9745-4DA0-AF31-404915B65638}" type="pres">
      <dgm:prSet presAssocID="{2C81727E-66DF-4AE7-BC35-C2782EC3356F}" presName="compNode" presStyleCnt="0"/>
      <dgm:spPr/>
    </dgm:pt>
    <dgm:pt modelId="{5C46B491-82DB-4653-92B4-39E8EB44F23A}" type="pres">
      <dgm:prSet presAssocID="{2C81727E-66DF-4AE7-BC35-C2782EC3356F}" presName="bgRect" presStyleLbl="bgShp" presStyleIdx="1" presStyleCnt="6"/>
      <dgm:spPr/>
    </dgm:pt>
    <dgm:pt modelId="{5E1A9768-6625-4452-A1A3-DD2738709786}" type="pres">
      <dgm:prSet presAssocID="{2C81727E-66DF-4AE7-BC35-C2782EC3356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C7383809-53BB-49EC-AE95-5A04F14D29CF}" type="pres">
      <dgm:prSet presAssocID="{2C81727E-66DF-4AE7-BC35-C2782EC3356F}" presName="spaceRect" presStyleCnt="0"/>
      <dgm:spPr/>
    </dgm:pt>
    <dgm:pt modelId="{2BE9FBF5-4815-49E5-BA46-7FBF9DC56870}" type="pres">
      <dgm:prSet presAssocID="{2C81727E-66DF-4AE7-BC35-C2782EC3356F}" presName="parTx" presStyleLbl="revTx" presStyleIdx="1" presStyleCnt="6">
        <dgm:presLayoutVars>
          <dgm:chMax val="0"/>
          <dgm:chPref val="0"/>
        </dgm:presLayoutVars>
      </dgm:prSet>
      <dgm:spPr/>
    </dgm:pt>
    <dgm:pt modelId="{EED13003-30D3-4F22-B4A4-3BE421CD4A2B}" type="pres">
      <dgm:prSet presAssocID="{65D5E938-91D7-4167-8B43-AE003D572330}" presName="sibTrans" presStyleCnt="0"/>
      <dgm:spPr/>
    </dgm:pt>
    <dgm:pt modelId="{4C000F0B-35D8-4729-A588-F255A0FCFEC9}" type="pres">
      <dgm:prSet presAssocID="{5E61CA9A-DBD9-4A89-936E-DE8D55168F39}" presName="compNode" presStyleCnt="0"/>
      <dgm:spPr/>
    </dgm:pt>
    <dgm:pt modelId="{EED560FD-7B30-414E-909D-FB46191C8910}" type="pres">
      <dgm:prSet presAssocID="{5E61CA9A-DBD9-4A89-936E-DE8D55168F39}" presName="bgRect" presStyleLbl="bgShp" presStyleIdx="2" presStyleCnt="6"/>
      <dgm:spPr/>
    </dgm:pt>
    <dgm:pt modelId="{DF0641DA-7983-4DDC-AA21-1CD63C17F216}" type="pres">
      <dgm:prSet presAssocID="{5E61CA9A-DBD9-4A89-936E-DE8D55168F39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EB3B288C-A030-459F-81C9-244E46EC602F}" type="pres">
      <dgm:prSet presAssocID="{5E61CA9A-DBD9-4A89-936E-DE8D55168F39}" presName="spaceRect" presStyleCnt="0"/>
      <dgm:spPr/>
    </dgm:pt>
    <dgm:pt modelId="{E933A70B-FDC0-4335-BF14-543C1758C329}" type="pres">
      <dgm:prSet presAssocID="{5E61CA9A-DBD9-4A89-936E-DE8D55168F39}" presName="parTx" presStyleLbl="revTx" presStyleIdx="2" presStyleCnt="6">
        <dgm:presLayoutVars>
          <dgm:chMax val="0"/>
          <dgm:chPref val="0"/>
        </dgm:presLayoutVars>
      </dgm:prSet>
      <dgm:spPr/>
    </dgm:pt>
    <dgm:pt modelId="{4F45FCD0-FEF2-4850-8F6B-15B80A843E7C}" type="pres">
      <dgm:prSet presAssocID="{3B0BCAA5-FC09-4891-8346-53EA0CADEBE9}" presName="sibTrans" presStyleCnt="0"/>
      <dgm:spPr/>
    </dgm:pt>
    <dgm:pt modelId="{DD44EBD7-3F26-4C4C-B21E-2A6C59766131}" type="pres">
      <dgm:prSet presAssocID="{782ED4E3-54A2-4FFE-ADA6-570157451120}" presName="compNode" presStyleCnt="0"/>
      <dgm:spPr/>
    </dgm:pt>
    <dgm:pt modelId="{15E84D61-E91F-49A9-B37A-83B2D62D65D6}" type="pres">
      <dgm:prSet presAssocID="{782ED4E3-54A2-4FFE-ADA6-570157451120}" presName="bgRect" presStyleLbl="bgShp" presStyleIdx="3" presStyleCnt="6"/>
      <dgm:spPr/>
    </dgm:pt>
    <dgm:pt modelId="{BB20890B-2E89-4C6B-8E89-803B08DAA47D}" type="pres">
      <dgm:prSet presAssocID="{782ED4E3-54A2-4FFE-ADA6-57015745112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6CCDD97D-35B0-4692-A83B-B8DE794FEA8E}" type="pres">
      <dgm:prSet presAssocID="{782ED4E3-54A2-4FFE-ADA6-570157451120}" presName="spaceRect" presStyleCnt="0"/>
      <dgm:spPr/>
    </dgm:pt>
    <dgm:pt modelId="{6EBBC294-E870-47C6-A966-017EC014EAB4}" type="pres">
      <dgm:prSet presAssocID="{782ED4E3-54A2-4FFE-ADA6-570157451120}" presName="parTx" presStyleLbl="revTx" presStyleIdx="3" presStyleCnt="6">
        <dgm:presLayoutVars>
          <dgm:chMax val="0"/>
          <dgm:chPref val="0"/>
        </dgm:presLayoutVars>
      </dgm:prSet>
      <dgm:spPr/>
    </dgm:pt>
    <dgm:pt modelId="{BBA35679-28A1-4F93-865E-2BD7406DE728}" type="pres">
      <dgm:prSet presAssocID="{780BF459-BC45-454C-9916-33467271B7E0}" presName="sibTrans" presStyleCnt="0"/>
      <dgm:spPr/>
    </dgm:pt>
    <dgm:pt modelId="{568FBDA0-331B-4DF7-91E9-D7A74C2560D1}" type="pres">
      <dgm:prSet presAssocID="{F0BEA57B-9523-4389-8025-3F15D219E0CD}" presName="compNode" presStyleCnt="0"/>
      <dgm:spPr/>
    </dgm:pt>
    <dgm:pt modelId="{C13D5BD4-86A3-4ECA-84AB-4AD477401E23}" type="pres">
      <dgm:prSet presAssocID="{F0BEA57B-9523-4389-8025-3F15D219E0CD}" presName="bgRect" presStyleLbl="bgShp" presStyleIdx="4" presStyleCnt="6"/>
      <dgm:spPr/>
    </dgm:pt>
    <dgm:pt modelId="{3D362728-A811-41CA-9DA7-141DAFAC1316}" type="pres">
      <dgm:prSet presAssocID="{F0BEA57B-9523-4389-8025-3F15D219E0C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0517965-EA9B-4DBA-B5FE-7FDD80EF44D6}" type="pres">
      <dgm:prSet presAssocID="{F0BEA57B-9523-4389-8025-3F15D219E0CD}" presName="spaceRect" presStyleCnt="0"/>
      <dgm:spPr/>
    </dgm:pt>
    <dgm:pt modelId="{6BF12A32-0FEC-442C-8784-8EF5614B43AD}" type="pres">
      <dgm:prSet presAssocID="{F0BEA57B-9523-4389-8025-3F15D219E0CD}" presName="parTx" presStyleLbl="revTx" presStyleIdx="4" presStyleCnt="6">
        <dgm:presLayoutVars>
          <dgm:chMax val="0"/>
          <dgm:chPref val="0"/>
        </dgm:presLayoutVars>
      </dgm:prSet>
      <dgm:spPr/>
    </dgm:pt>
    <dgm:pt modelId="{61983203-47F9-45C5-AE35-7FF92D0EE0F5}" type="pres">
      <dgm:prSet presAssocID="{84D80826-31E7-4C55-A851-A78EFA152D77}" presName="sibTrans" presStyleCnt="0"/>
      <dgm:spPr/>
    </dgm:pt>
    <dgm:pt modelId="{9763397D-26E5-449D-81C2-F7D193B7CC32}" type="pres">
      <dgm:prSet presAssocID="{9D0232E1-4328-444E-87A8-5DE9A6111A0D}" presName="compNode" presStyleCnt="0"/>
      <dgm:spPr/>
    </dgm:pt>
    <dgm:pt modelId="{7485A693-66BB-442F-B380-F95136B1CC7F}" type="pres">
      <dgm:prSet presAssocID="{9D0232E1-4328-444E-87A8-5DE9A6111A0D}" presName="bgRect" presStyleLbl="bgShp" presStyleIdx="5" presStyleCnt="6"/>
      <dgm:spPr/>
    </dgm:pt>
    <dgm:pt modelId="{0BEB23FD-7B27-4EC0-8861-BC7BC35165C5}" type="pres">
      <dgm:prSet presAssocID="{9D0232E1-4328-444E-87A8-5DE9A6111A0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049229D8-1C8F-479E-92D2-885BAC6AC386}" type="pres">
      <dgm:prSet presAssocID="{9D0232E1-4328-444E-87A8-5DE9A6111A0D}" presName="spaceRect" presStyleCnt="0"/>
      <dgm:spPr/>
    </dgm:pt>
    <dgm:pt modelId="{32DD97A3-D5FB-4CAA-B591-60A92A0EA22B}" type="pres">
      <dgm:prSet presAssocID="{9D0232E1-4328-444E-87A8-5DE9A6111A0D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002A3101-AD48-4E49-A192-6923B96998EC}" srcId="{C0DC7171-419C-4E8D-8E86-F139B381B479}" destId="{5E61CA9A-DBD9-4A89-936E-DE8D55168F39}" srcOrd="2" destOrd="0" parTransId="{6C8FF5D1-D8CE-4BF9-BF8C-0F64C71645D5}" sibTransId="{3B0BCAA5-FC09-4891-8346-53EA0CADEBE9}"/>
    <dgm:cxn modelId="{8BFF3117-F969-4ECC-86C0-1557B2F155C2}" type="presOf" srcId="{2C81727E-66DF-4AE7-BC35-C2782EC3356F}" destId="{2BE9FBF5-4815-49E5-BA46-7FBF9DC56870}" srcOrd="0" destOrd="0" presId="urn:microsoft.com/office/officeart/2018/2/layout/IconVerticalSolidList"/>
    <dgm:cxn modelId="{3B377219-7039-4796-90E5-9E5D19949CB6}" type="presOf" srcId="{C0DC7171-419C-4E8D-8E86-F139B381B479}" destId="{7271D044-51EA-4C5D-8074-EDEBC18BED15}" srcOrd="0" destOrd="0" presId="urn:microsoft.com/office/officeart/2018/2/layout/IconVerticalSolidList"/>
    <dgm:cxn modelId="{EF6C7D2D-A908-4DB6-AC11-B39640864AAC}" type="presOf" srcId="{782ED4E3-54A2-4FFE-ADA6-570157451120}" destId="{6EBBC294-E870-47C6-A966-017EC014EAB4}" srcOrd="0" destOrd="0" presId="urn:microsoft.com/office/officeart/2018/2/layout/IconVerticalSolidList"/>
    <dgm:cxn modelId="{34EE8743-6F4A-4DBC-8E87-50502995903B}" type="presOf" srcId="{04C8F9E3-2857-4B8A-8238-117FC893304B}" destId="{B1149F28-FDF4-400F-875A-00CAB919E6CC}" srcOrd="0" destOrd="0" presId="urn:microsoft.com/office/officeart/2018/2/layout/IconVerticalSolidList"/>
    <dgm:cxn modelId="{76D9F165-9099-4177-A45E-EED7B34021F2}" srcId="{C0DC7171-419C-4E8D-8E86-F139B381B479}" destId="{782ED4E3-54A2-4FFE-ADA6-570157451120}" srcOrd="3" destOrd="0" parTransId="{A3B0D93A-FD61-4F79-8E79-37519A881FBD}" sibTransId="{780BF459-BC45-454C-9916-33467271B7E0}"/>
    <dgm:cxn modelId="{CB91346A-B0E5-43FD-B192-CFB3F6421D72}" srcId="{C0DC7171-419C-4E8D-8E86-F139B381B479}" destId="{2C81727E-66DF-4AE7-BC35-C2782EC3356F}" srcOrd="1" destOrd="0" parTransId="{BEE8AF62-7B0A-476A-B9CD-F0958D49EF76}" sibTransId="{65D5E938-91D7-4167-8B43-AE003D572330}"/>
    <dgm:cxn modelId="{C2E97D80-DEDB-450F-AE47-9625F47EF327}" type="presOf" srcId="{9D0232E1-4328-444E-87A8-5DE9A6111A0D}" destId="{32DD97A3-D5FB-4CAA-B591-60A92A0EA22B}" srcOrd="0" destOrd="0" presId="urn:microsoft.com/office/officeart/2018/2/layout/IconVerticalSolidList"/>
    <dgm:cxn modelId="{70B60184-6756-414C-AE60-89CF0A424D39}" srcId="{C0DC7171-419C-4E8D-8E86-F139B381B479}" destId="{9D0232E1-4328-444E-87A8-5DE9A6111A0D}" srcOrd="5" destOrd="0" parTransId="{E62CE74D-5E97-4530-90B4-DC1B19DB638B}" sibTransId="{F5E779CA-EFB9-4C41-B1DE-426AEB78EAF5}"/>
    <dgm:cxn modelId="{AAF59390-A512-48E5-A38A-4B3FFE5143A5}" type="presOf" srcId="{5E61CA9A-DBD9-4A89-936E-DE8D55168F39}" destId="{E933A70B-FDC0-4335-BF14-543C1758C329}" srcOrd="0" destOrd="0" presId="urn:microsoft.com/office/officeart/2018/2/layout/IconVerticalSolidList"/>
    <dgm:cxn modelId="{C0D9DBBF-86BE-43C7-82BD-D6AF9273E1D0}" srcId="{C0DC7171-419C-4E8D-8E86-F139B381B479}" destId="{04C8F9E3-2857-4B8A-8238-117FC893304B}" srcOrd="0" destOrd="0" parTransId="{0C8CFC11-7141-4E92-AB2D-CCF9DACF2D93}" sibTransId="{7D82EC02-24E1-413E-8825-FD31F296EB54}"/>
    <dgm:cxn modelId="{E5607DCB-8598-4AB9-B22D-7025FE619701}" srcId="{C0DC7171-419C-4E8D-8E86-F139B381B479}" destId="{F0BEA57B-9523-4389-8025-3F15D219E0CD}" srcOrd="4" destOrd="0" parTransId="{C43FA296-86F4-419E-BD06-55A8AE69558F}" sibTransId="{84D80826-31E7-4C55-A851-A78EFA152D77}"/>
    <dgm:cxn modelId="{5C37E1FF-291D-4B3C-BE69-1D3F7EDF158C}" type="presOf" srcId="{F0BEA57B-9523-4389-8025-3F15D219E0CD}" destId="{6BF12A32-0FEC-442C-8784-8EF5614B43AD}" srcOrd="0" destOrd="0" presId="urn:microsoft.com/office/officeart/2018/2/layout/IconVerticalSolidList"/>
    <dgm:cxn modelId="{7A29E1FF-29D9-4B62-AF32-FF7556605B59}" type="presParOf" srcId="{7271D044-51EA-4C5D-8074-EDEBC18BED15}" destId="{B45C7022-DB34-4B9A-8E46-F61FEFCCDB9C}" srcOrd="0" destOrd="0" presId="urn:microsoft.com/office/officeart/2018/2/layout/IconVerticalSolidList"/>
    <dgm:cxn modelId="{B5C5AAA7-2BEC-4511-94DE-1BF6FDD64F04}" type="presParOf" srcId="{B45C7022-DB34-4B9A-8E46-F61FEFCCDB9C}" destId="{536762E2-3A94-41B7-BF35-3415D9D3D485}" srcOrd="0" destOrd="0" presId="urn:microsoft.com/office/officeart/2018/2/layout/IconVerticalSolidList"/>
    <dgm:cxn modelId="{B526671F-2D18-44BE-B22B-DFD18DC232B9}" type="presParOf" srcId="{B45C7022-DB34-4B9A-8E46-F61FEFCCDB9C}" destId="{872DB0D0-3551-4F20-AEFA-113CB12F59D7}" srcOrd="1" destOrd="0" presId="urn:microsoft.com/office/officeart/2018/2/layout/IconVerticalSolidList"/>
    <dgm:cxn modelId="{C15F7998-D9AB-46A7-87C1-5408C9E49CF6}" type="presParOf" srcId="{B45C7022-DB34-4B9A-8E46-F61FEFCCDB9C}" destId="{400F6C48-4C0C-44D9-B33B-0C11696A51C4}" srcOrd="2" destOrd="0" presId="urn:microsoft.com/office/officeart/2018/2/layout/IconVerticalSolidList"/>
    <dgm:cxn modelId="{5AE5A271-2F50-4E05-BD3B-CBC757F9C48D}" type="presParOf" srcId="{B45C7022-DB34-4B9A-8E46-F61FEFCCDB9C}" destId="{B1149F28-FDF4-400F-875A-00CAB919E6CC}" srcOrd="3" destOrd="0" presId="urn:microsoft.com/office/officeart/2018/2/layout/IconVerticalSolidList"/>
    <dgm:cxn modelId="{019351D6-A4CE-46FD-86B7-8D10F19A1932}" type="presParOf" srcId="{7271D044-51EA-4C5D-8074-EDEBC18BED15}" destId="{8B218EFC-0AFE-44B9-A574-1306EAA66F08}" srcOrd="1" destOrd="0" presId="urn:microsoft.com/office/officeart/2018/2/layout/IconVerticalSolidList"/>
    <dgm:cxn modelId="{1246FCD9-9039-4416-88C7-028954300A82}" type="presParOf" srcId="{7271D044-51EA-4C5D-8074-EDEBC18BED15}" destId="{3C09AF38-9745-4DA0-AF31-404915B65638}" srcOrd="2" destOrd="0" presId="urn:microsoft.com/office/officeart/2018/2/layout/IconVerticalSolidList"/>
    <dgm:cxn modelId="{3F43CE7D-314F-4897-84BD-B224554484E6}" type="presParOf" srcId="{3C09AF38-9745-4DA0-AF31-404915B65638}" destId="{5C46B491-82DB-4653-92B4-39E8EB44F23A}" srcOrd="0" destOrd="0" presId="urn:microsoft.com/office/officeart/2018/2/layout/IconVerticalSolidList"/>
    <dgm:cxn modelId="{FE4FAC91-E261-4854-A5B3-E687A7669B30}" type="presParOf" srcId="{3C09AF38-9745-4DA0-AF31-404915B65638}" destId="{5E1A9768-6625-4452-A1A3-DD2738709786}" srcOrd="1" destOrd="0" presId="urn:microsoft.com/office/officeart/2018/2/layout/IconVerticalSolidList"/>
    <dgm:cxn modelId="{9DB33DEB-115E-4071-BD28-6795F35E33BF}" type="presParOf" srcId="{3C09AF38-9745-4DA0-AF31-404915B65638}" destId="{C7383809-53BB-49EC-AE95-5A04F14D29CF}" srcOrd="2" destOrd="0" presId="urn:microsoft.com/office/officeart/2018/2/layout/IconVerticalSolidList"/>
    <dgm:cxn modelId="{9A6A4F1F-A4A6-4991-A91F-5DA1956C3F91}" type="presParOf" srcId="{3C09AF38-9745-4DA0-AF31-404915B65638}" destId="{2BE9FBF5-4815-49E5-BA46-7FBF9DC56870}" srcOrd="3" destOrd="0" presId="urn:microsoft.com/office/officeart/2018/2/layout/IconVerticalSolidList"/>
    <dgm:cxn modelId="{7CCADF1B-821C-4ADF-B5C9-3D0FAF64CE9F}" type="presParOf" srcId="{7271D044-51EA-4C5D-8074-EDEBC18BED15}" destId="{EED13003-30D3-4F22-B4A4-3BE421CD4A2B}" srcOrd="3" destOrd="0" presId="urn:microsoft.com/office/officeart/2018/2/layout/IconVerticalSolidList"/>
    <dgm:cxn modelId="{564B0855-9491-411F-A466-2FA5079D02BC}" type="presParOf" srcId="{7271D044-51EA-4C5D-8074-EDEBC18BED15}" destId="{4C000F0B-35D8-4729-A588-F255A0FCFEC9}" srcOrd="4" destOrd="0" presId="urn:microsoft.com/office/officeart/2018/2/layout/IconVerticalSolidList"/>
    <dgm:cxn modelId="{6671A374-AE4F-4A50-A53D-0DF2F4C371FE}" type="presParOf" srcId="{4C000F0B-35D8-4729-A588-F255A0FCFEC9}" destId="{EED560FD-7B30-414E-909D-FB46191C8910}" srcOrd="0" destOrd="0" presId="urn:microsoft.com/office/officeart/2018/2/layout/IconVerticalSolidList"/>
    <dgm:cxn modelId="{17EBABE9-B172-47BC-8B65-453FAEC7084D}" type="presParOf" srcId="{4C000F0B-35D8-4729-A588-F255A0FCFEC9}" destId="{DF0641DA-7983-4DDC-AA21-1CD63C17F216}" srcOrd="1" destOrd="0" presId="urn:microsoft.com/office/officeart/2018/2/layout/IconVerticalSolidList"/>
    <dgm:cxn modelId="{CF3BD135-64FE-456F-A128-F78CC8C69D69}" type="presParOf" srcId="{4C000F0B-35D8-4729-A588-F255A0FCFEC9}" destId="{EB3B288C-A030-459F-81C9-244E46EC602F}" srcOrd="2" destOrd="0" presId="urn:microsoft.com/office/officeart/2018/2/layout/IconVerticalSolidList"/>
    <dgm:cxn modelId="{448AA599-BDD6-4DC1-95D0-E24669370F7E}" type="presParOf" srcId="{4C000F0B-35D8-4729-A588-F255A0FCFEC9}" destId="{E933A70B-FDC0-4335-BF14-543C1758C329}" srcOrd="3" destOrd="0" presId="urn:microsoft.com/office/officeart/2018/2/layout/IconVerticalSolidList"/>
    <dgm:cxn modelId="{AD2FBBF0-036C-4AD3-9733-6CBB0C3564CD}" type="presParOf" srcId="{7271D044-51EA-4C5D-8074-EDEBC18BED15}" destId="{4F45FCD0-FEF2-4850-8F6B-15B80A843E7C}" srcOrd="5" destOrd="0" presId="urn:microsoft.com/office/officeart/2018/2/layout/IconVerticalSolidList"/>
    <dgm:cxn modelId="{2252BC4B-B4C4-488F-98BF-F132E4EC6164}" type="presParOf" srcId="{7271D044-51EA-4C5D-8074-EDEBC18BED15}" destId="{DD44EBD7-3F26-4C4C-B21E-2A6C59766131}" srcOrd="6" destOrd="0" presId="urn:microsoft.com/office/officeart/2018/2/layout/IconVerticalSolidList"/>
    <dgm:cxn modelId="{13524A10-E0DA-407D-9EDB-1B17E28E908E}" type="presParOf" srcId="{DD44EBD7-3F26-4C4C-B21E-2A6C59766131}" destId="{15E84D61-E91F-49A9-B37A-83B2D62D65D6}" srcOrd="0" destOrd="0" presId="urn:microsoft.com/office/officeart/2018/2/layout/IconVerticalSolidList"/>
    <dgm:cxn modelId="{ECDBAA70-0312-4F3B-BA50-AF08D18FC213}" type="presParOf" srcId="{DD44EBD7-3F26-4C4C-B21E-2A6C59766131}" destId="{BB20890B-2E89-4C6B-8E89-803B08DAA47D}" srcOrd="1" destOrd="0" presId="urn:microsoft.com/office/officeart/2018/2/layout/IconVerticalSolidList"/>
    <dgm:cxn modelId="{55577A79-5F6E-4C90-9D0F-5DBF5B20E6E3}" type="presParOf" srcId="{DD44EBD7-3F26-4C4C-B21E-2A6C59766131}" destId="{6CCDD97D-35B0-4692-A83B-B8DE794FEA8E}" srcOrd="2" destOrd="0" presId="urn:microsoft.com/office/officeart/2018/2/layout/IconVerticalSolidList"/>
    <dgm:cxn modelId="{D930E100-5A7B-44A6-8110-78DEB66853AC}" type="presParOf" srcId="{DD44EBD7-3F26-4C4C-B21E-2A6C59766131}" destId="{6EBBC294-E870-47C6-A966-017EC014EAB4}" srcOrd="3" destOrd="0" presId="urn:microsoft.com/office/officeart/2018/2/layout/IconVerticalSolidList"/>
    <dgm:cxn modelId="{353DE944-4188-495D-B91B-79140FC5A9E4}" type="presParOf" srcId="{7271D044-51EA-4C5D-8074-EDEBC18BED15}" destId="{BBA35679-28A1-4F93-865E-2BD7406DE728}" srcOrd="7" destOrd="0" presId="urn:microsoft.com/office/officeart/2018/2/layout/IconVerticalSolidList"/>
    <dgm:cxn modelId="{1A5101B7-8AF4-4CAC-B43C-DF7C7AA8B8E5}" type="presParOf" srcId="{7271D044-51EA-4C5D-8074-EDEBC18BED15}" destId="{568FBDA0-331B-4DF7-91E9-D7A74C2560D1}" srcOrd="8" destOrd="0" presId="urn:microsoft.com/office/officeart/2018/2/layout/IconVerticalSolidList"/>
    <dgm:cxn modelId="{EF1D8D6A-8D1F-4DED-A0CC-F4BE3F95616D}" type="presParOf" srcId="{568FBDA0-331B-4DF7-91E9-D7A74C2560D1}" destId="{C13D5BD4-86A3-4ECA-84AB-4AD477401E23}" srcOrd="0" destOrd="0" presId="urn:microsoft.com/office/officeart/2018/2/layout/IconVerticalSolidList"/>
    <dgm:cxn modelId="{C2256A6A-46FE-48B4-AED3-361FBC88EFDF}" type="presParOf" srcId="{568FBDA0-331B-4DF7-91E9-D7A74C2560D1}" destId="{3D362728-A811-41CA-9DA7-141DAFAC1316}" srcOrd="1" destOrd="0" presId="urn:microsoft.com/office/officeart/2018/2/layout/IconVerticalSolidList"/>
    <dgm:cxn modelId="{BF23281E-9E47-4A57-BF4C-9CECCF615CCC}" type="presParOf" srcId="{568FBDA0-331B-4DF7-91E9-D7A74C2560D1}" destId="{30517965-EA9B-4DBA-B5FE-7FDD80EF44D6}" srcOrd="2" destOrd="0" presId="urn:microsoft.com/office/officeart/2018/2/layout/IconVerticalSolidList"/>
    <dgm:cxn modelId="{5C5628FC-902F-4148-AC58-FF7C786F6873}" type="presParOf" srcId="{568FBDA0-331B-4DF7-91E9-D7A74C2560D1}" destId="{6BF12A32-0FEC-442C-8784-8EF5614B43AD}" srcOrd="3" destOrd="0" presId="urn:microsoft.com/office/officeart/2018/2/layout/IconVerticalSolidList"/>
    <dgm:cxn modelId="{5561F6EB-EC53-4577-90D8-6D8942B73881}" type="presParOf" srcId="{7271D044-51EA-4C5D-8074-EDEBC18BED15}" destId="{61983203-47F9-45C5-AE35-7FF92D0EE0F5}" srcOrd="9" destOrd="0" presId="urn:microsoft.com/office/officeart/2018/2/layout/IconVerticalSolidList"/>
    <dgm:cxn modelId="{6ED51452-7211-4C3A-92FA-3A94DF54BD50}" type="presParOf" srcId="{7271D044-51EA-4C5D-8074-EDEBC18BED15}" destId="{9763397D-26E5-449D-81C2-F7D193B7CC32}" srcOrd="10" destOrd="0" presId="urn:microsoft.com/office/officeart/2018/2/layout/IconVerticalSolidList"/>
    <dgm:cxn modelId="{EE61564A-591A-45E8-8B95-D0810A336AB2}" type="presParOf" srcId="{9763397D-26E5-449D-81C2-F7D193B7CC32}" destId="{7485A693-66BB-442F-B380-F95136B1CC7F}" srcOrd="0" destOrd="0" presId="urn:microsoft.com/office/officeart/2018/2/layout/IconVerticalSolidList"/>
    <dgm:cxn modelId="{C74A7C23-B2FB-432F-B10C-D261548A5311}" type="presParOf" srcId="{9763397D-26E5-449D-81C2-F7D193B7CC32}" destId="{0BEB23FD-7B27-4EC0-8861-BC7BC35165C5}" srcOrd="1" destOrd="0" presId="urn:microsoft.com/office/officeart/2018/2/layout/IconVerticalSolidList"/>
    <dgm:cxn modelId="{0C723B20-F9FE-41DB-9B1B-74154162A53C}" type="presParOf" srcId="{9763397D-26E5-449D-81C2-F7D193B7CC32}" destId="{049229D8-1C8F-479E-92D2-885BAC6AC386}" srcOrd="2" destOrd="0" presId="urn:microsoft.com/office/officeart/2018/2/layout/IconVerticalSolidList"/>
    <dgm:cxn modelId="{8E7FD616-6932-4047-A13C-DA4A4F400EF5}" type="presParOf" srcId="{9763397D-26E5-449D-81C2-F7D193B7CC32}" destId="{32DD97A3-D5FB-4CAA-B591-60A92A0EA22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95940-5DCE-4FD5-90F9-5531EAF4398E}">
      <dsp:nvSpPr>
        <dsp:cNvPr id="0" name=""/>
        <dsp:cNvSpPr/>
      </dsp:nvSpPr>
      <dsp:spPr>
        <a:xfrm>
          <a:off x="875322" y="136024"/>
          <a:ext cx="5152434" cy="4767272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Member of a Mirror Committee</a:t>
          </a:r>
          <a:endParaRPr lang="el-GR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(MC)</a:t>
          </a:r>
          <a:endParaRPr lang="en-GB" sz="1600" kern="1200" dirty="0"/>
        </a:p>
      </dsp:txBody>
      <dsp:txXfrm>
        <a:off x="3676651" y="1015699"/>
        <a:ext cx="1748147" cy="1589090"/>
      </dsp:txXfrm>
    </dsp:sp>
    <dsp:sp modelId="{387276A7-C614-4C96-9F7B-C41AE30B97F1}">
      <dsp:nvSpPr>
        <dsp:cNvPr id="0" name=""/>
        <dsp:cNvSpPr/>
      </dsp:nvSpPr>
      <dsp:spPr>
        <a:xfrm>
          <a:off x="840642" y="198587"/>
          <a:ext cx="5152434" cy="4767272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5">
                <a:shade val="80000"/>
                <a:hueOff val="135632"/>
                <a:satOff val="2588"/>
                <a:lumOff val="114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135632"/>
                <a:satOff val="2588"/>
                <a:lumOff val="114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135632"/>
                <a:satOff val="2588"/>
                <a:lumOff val="114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Member of a National Technical Committee</a:t>
          </a:r>
          <a:endParaRPr lang="en-GB" sz="1600" kern="1200" dirty="0"/>
        </a:p>
      </dsp:txBody>
      <dsp:txXfrm>
        <a:off x="2251427" y="3206509"/>
        <a:ext cx="2330863" cy="1475584"/>
      </dsp:txXfrm>
    </dsp:sp>
    <dsp:sp modelId="{8F5E0444-0A7D-4AE5-AF15-7E7CECA877C0}">
      <dsp:nvSpPr>
        <dsp:cNvPr id="0" name=""/>
        <dsp:cNvSpPr/>
      </dsp:nvSpPr>
      <dsp:spPr>
        <a:xfrm>
          <a:off x="821536" y="133413"/>
          <a:ext cx="5152434" cy="4767272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5">
                <a:shade val="80000"/>
                <a:hueOff val="271263"/>
                <a:satOff val="5175"/>
                <a:lumOff val="228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271263"/>
                <a:satOff val="5175"/>
                <a:lumOff val="228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271263"/>
                <a:satOff val="5175"/>
                <a:lumOff val="228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Εθνικοί Αντιπρόσωποι</a:t>
          </a:r>
          <a:endParaRPr lang="en-GB" sz="1600" kern="1200" dirty="0"/>
        </a:p>
      </dsp:txBody>
      <dsp:txXfrm>
        <a:off x="1373582" y="1069842"/>
        <a:ext cx="1748147" cy="1589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E34FC-07BF-4DEA-9DD8-CCBB3419DACF}">
      <dsp:nvSpPr>
        <dsp:cNvPr id="0" name=""/>
        <dsp:cNvSpPr/>
      </dsp:nvSpPr>
      <dsp:spPr>
        <a:xfrm>
          <a:off x="329580" y="857504"/>
          <a:ext cx="1016507" cy="101650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10FD4-014A-4666-BBD7-5D4B12E10817}">
      <dsp:nvSpPr>
        <dsp:cNvPr id="0" name=""/>
        <dsp:cNvSpPr/>
      </dsp:nvSpPr>
      <dsp:spPr>
        <a:xfrm>
          <a:off x="546213" y="1074137"/>
          <a:ext cx="583242" cy="5832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C7B432-2034-402F-9F50-554AC4C5914A}">
      <dsp:nvSpPr>
        <dsp:cNvPr id="0" name=""/>
        <dsp:cNvSpPr/>
      </dsp:nvSpPr>
      <dsp:spPr>
        <a:xfrm>
          <a:off x="4631" y="2190629"/>
          <a:ext cx="1666406" cy="666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Telecommunications Technologies </a:t>
          </a:r>
        </a:p>
      </dsp:txBody>
      <dsp:txXfrm>
        <a:off x="4631" y="2190629"/>
        <a:ext cx="1666406" cy="666562"/>
      </dsp:txXfrm>
    </dsp:sp>
    <dsp:sp modelId="{D2290B7C-B0E4-4DAF-84D0-B22B849F8BAD}">
      <dsp:nvSpPr>
        <dsp:cNvPr id="0" name=""/>
        <dsp:cNvSpPr/>
      </dsp:nvSpPr>
      <dsp:spPr>
        <a:xfrm>
          <a:off x="2287607" y="857504"/>
          <a:ext cx="1016507" cy="101650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F26EB4-108C-4BE3-B8FC-2DF11A780A7B}">
      <dsp:nvSpPr>
        <dsp:cNvPr id="0" name=""/>
        <dsp:cNvSpPr/>
      </dsp:nvSpPr>
      <dsp:spPr>
        <a:xfrm>
          <a:off x="2504240" y="1074137"/>
          <a:ext cx="583242" cy="5832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8C761-8F13-4A5A-9344-996B151196A9}">
      <dsp:nvSpPr>
        <dsp:cNvPr id="0" name=""/>
        <dsp:cNvSpPr/>
      </dsp:nvSpPr>
      <dsp:spPr>
        <a:xfrm>
          <a:off x="1962658" y="2190629"/>
          <a:ext cx="1666406" cy="666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Blockchain and Distribute Ledger Technologies</a:t>
          </a:r>
        </a:p>
      </dsp:txBody>
      <dsp:txXfrm>
        <a:off x="1962658" y="2190629"/>
        <a:ext cx="1666406" cy="666562"/>
      </dsp:txXfrm>
    </dsp:sp>
    <dsp:sp modelId="{64D7547D-3F1C-4848-9938-651657909900}">
      <dsp:nvSpPr>
        <dsp:cNvPr id="0" name=""/>
        <dsp:cNvSpPr/>
      </dsp:nvSpPr>
      <dsp:spPr>
        <a:xfrm>
          <a:off x="4245635" y="857504"/>
          <a:ext cx="1016507" cy="101650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2A768-A4FB-4F22-B1D7-E046BE625C3B}">
      <dsp:nvSpPr>
        <dsp:cNvPr id="0" name=""/>
        <dsp:cNvSpPr/>
      </dsp:nvSpPr>
      <dsp:spPr>
        <a:xfrm>
          <a:off x="4462267" y="1074137"/>
          <a:ext cx="583242" cy="5832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0CF39-73E8-4781-BB72-AFC7099B59BE}">
      <dsp:nvSpPr>
        <dsp:cNvPr id="0" name=""/>
        <dsp:cNvSpPr/>
      </dsp:nvSpPr>
      <dsp:spPr>
        <a:xfrm>
          <a:off x="3920685" y="2190629"/>
          <a:ext cx="1666406" cy="666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Intelligent Transport Systems </a:t>
          </a:r>
        </a:p>
      </dsp:txBody>
      <dsp:txXfrm>
        <a:off x="3920685" y="2190629"/>
        <a:ext cx="1666406" cy="666562"/>
      </dsp:txXfrm>
    </dsp:sp>
    <dsp:sp modelId="{EBF375BE-1596-44E0-947F-490C7CC7E21D}">
      <dsp:nvSpPr>
        <dsp:cNvPr id="0" name=""/>
        <dsp:cNvSpPr/>
      </dsp:nvSpPr>
      <dsp:spPr>
        <a:xfrm>
          <a:off x="6203662" y="857504"/>
          <a:ext cx="1016507" cy="1016507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7F01FD-ADA1-4FB4-8229-15EA070232C0}">
      <dsp:nvSpPr>
        <dsp:cNvPr id="0" name=""/>
        <dsp:cNvSpPr/>
      </dsp:nvSpPr>
      <dsp:spPr>
        <a:xfrm>
          <a:off x="6420295" y="1074137"/>
          <a:ext cx="583242" cy="58324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D57DAC-FEC6-42A9-9B43-ED2178FB04FC}">
      <dsp:nvSpPr>
        <dsp:cNvPr id="0" name=""/>
        <dsp:cNvSpPr/>
      </dsp:nvSpPr>
      <dsp:spPr>
        <a:xfrm>
          <a:off x="5878713" y="2190629"/>
          <a:ext cx="1666406" cy="666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Artificial Intelligence </a:t>
          </a:r>
        </a:p>
      </dsp:txBody>
      <dsp:txXfrm>
        <a:off x="5878713" y="2190629"/>
        <a:ext cx="1666406" cy="666562"/>
      </dsp:txXfrm>
    </dsp:sp>
    <dsp:sp modelId="{9A8702A2-D7E0-40B2-9C9B-13319F8CCECA}">
      <dsp:nvSpPr>
        <dsp:cNvPr id="0" name=""/>
        <dsp:cNvSpPr/>
      </dsp:nvSpPr>
      <dsp:spPr>
        <a:xfrm>
          <a:off x="8161689" y="857504"/>
          <a:ext cx="1016507" cy="1016507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F5E11-80D7-4792-A869-96ACF8CEEE08}">
      <dsp:nvSpPr>
        <dsp:cNvPr id="0" name=""/>
        <dsp:cNvSpPr/>
      </dsp:nvSpPr>
      <dsp:spPr>
        <a:xfrm>
          <a:off x="8378322" y="1074137"/>
          <a:ext cx="583242" cy="58324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A3181-8F54-4163-A59F-B9ABCFA354A1}">
      <dsp:nvSpPr>
        <dsp:cNvPr id="0" name=""/>
        <dsp:cNvSpPr/>
      </dsp:nvSpPr>
      <dsp:spPr>
        <a:xfrm>
          <a:off x="7836740" y="2190629"/>
          <a:ext cx="1666406" cy="666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Cybersecurity and Date Protection</a:t>
          </a:r>
        </a:p>
      </dsp:txBody>
      <dsp:txXfrm>
        <a:off x="7836740" y="2190629"/>
        <a:ext cx="1666406" cy="6665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762E2-3A94-41B7-BF35-3415D9D3D485}">
      <dsp:nvSpPr>
        <dsp:cNvPr id="0" name=""/>
        <dsp:cNvSpPr/>
      </dsp:nvSpPr>
      <dsp:spPr>
        <a:xfrm>
          <a:off x="0" y="1783"/>
          <a:ext cx="6364224" cy="7600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DB0D0-3551-4F20-AEFA-113CB12F59D7}">
      <dsp:nvSpPr>
        <dsp:cNvPr id="0" name=""/>
        <dsp:cNvSpPr/>
      </dsp:nvSpPr>
      <dsp:spPr>
        <a:xfrm>
          <a:off x="229911" y="172791"/>
          <a:ext cx="418020" cy="4180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49F28-FDF4-400F-875A-00CAB919E6CC}">
      <dsp:nvSpPr>
        <dsp:cNvPr id="0" name=""/>
        <dsp:cNvSpPr/>
      </dsp:nvSpPr>
      <dsp:spPr>
        <a:xfrm>
          <a:off x="877842" y="1783"/>
          <a:ext cx="5486381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Blockchain and Distribute Ledger Technologies – ISO TC 307</a:t>
          </a:r>
        </a:p>
      </dsp:txBody>
      <dsp:txXfrm>
        <a:off x="877842" y="1783"/>
        <a:ext cx="5486381" cy="760036"/>
      </dsp:txXfrm>
    </dsp:sp>
    <dsp:sp modelId="{5C46B491-82DB-4653-92B4-39E8EB44F23A}">
      <dsp:nvSpPr>
        <dsp:cNvPr id="0" name=""/>
        <dsp:cNvSpPr/>
      </dsp:nvSpPr>
      <dsp:spPr>
        <a:xfrm>
          <a:off x="0" y="951829"/>
          <a:ext cx="6364224" cy="7600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1A9768-6625-4452-A1A3-DD2738709786}">
      <dsp:nvSpPr>
        <dsp:cNvPr id="0" name=""/>
        <dsp:cNvSpPr/>
      </dsp:nvSpPr>
      <dsp:spPr>
        <a:xfrm>
          <a:off x="229911" y="1122837"/>
          <a:ext cx="418020" cy="4180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9FBF5-4815-49E5-BA46-7FBF9DC56870}">
      <dsp:nvSpPr>
        <dsp:cNvPr id="0" name=""/>
        <dsp:cNvSpPr/>
      </dsp:nvSpPr>
      <dsp:spPr>
        <a:xfrm>
          <a:off x="877842" y="951829"/>
          <a:ext cx="5486381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IT Security techniques - ISO/IEC JTC 1/SC 27</a:t>
          </a:r>
        </a:p>
      </dsp:txBody>
      <dsp:txXfrm>
        <a:off x="877842" y="951829"/>
        <a:ext cx="5486381" cy="760036"/>
      </dsp:txXfrm>
    </dsp:sp>
    <dsp:sp modelId="{EED560FD-7B30-414E-909D-FB46191C8910}">
      <dsp:nvSpPr>
        <dsp:cNvPr id="0" name=""/>
        <dsp:cNvSpPr/>
      </dsp:nvSpPr>
      <dsp:spPr>
        <a:xfrm>
          <a:off x="0" y="1901874"/>
          <a:ext cx="6364224" cy="7600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0641DA-7983-4DDC-AA21-1CD63C17F216}">
      <dsp:nvSpPr>
        <dsp:cNvPr id="0" name=""/>
        <dsp:cNvSpPr/>
      </dsp:nvSpPr>
      <dsp:spPr>
        <a:xfrm>
          <a:off x="229911" y="2072883"/>
          <a:ext cx="418020" cy="4180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3A70B-FDC0-4335-BF14-543C1758C329}">
      <dsp:nvSpPr>
        <dsp:cNvPr id="0" name=""/>
        <dsp:cNvSpPr/>
      </dsp:nvSpPr>
      <dsp:spPr>
        <a:xfrm>
          <a:off x="877842" y="1901874"/>
          <a:ext cx="5486381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Intelligent Transport Systems – ISO TC 204 , CEN TC 278</a:t>
          </a:r>
        </a:p>
      </dsp:txBody>
      <dsp:txXfrm>
        <a:off x="877842" y="1901874"/>
        <a:ext cx="5486381" cy="760036"/>
      </dsp:txXfrm>
    </dsp:sp>
    <dsp:sp modelId="{15E84D61-E91F-49A9-B37A-83B2D62D65D6}">
      <dsp:nvSpPr>
        <dsp:cNvPr id="0" name=""/>
        <dsp:cNvSpPr/>
      </dsp:nvSpPr>
      <dsp:spPr>
        <a:xfrm>
          <a:off x="0" y="2851920"/>
          <a:ext cx="6364224" cy="7600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0890B-2E89-4C6B-8E89-803B08DAA47D}">
      <dsp:nvSpPr>
        <dsp:cNvPr id="0" name=""/>
        <dsp:cNvSpPr/>
      </dsp:nvSpPr>
      <dsp:spPr>
        <a:xfrm>
          <a:off x="229911" y="3022928"/>
          <a:ext cx="418020" cy="4180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BC294-E870-47C6-A966-017EC014EAB4}">
      <dsp:nvSpPr>
        <dsp:cNvPr id="0" name=""/>
        <dsp:cNvSpPr/>
      </dsp:nvSpPr>
      <dsp:spPr>
        <a:xfrm>
          <a:off x="877842" y="2851920"/>
          <a:ext cx="5486381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Cybersecurity and Data Protection - CEN/CLC/JTC 013 </a:t>
          </a:r>
        </a:p>
      </dsp:txBody>
      <dsp:txXfrm>
        <a:off x="877842" y="2851920"/>
        <a:ext cx="5486381" cy="760036"/>
      </dsp:txXfrm>
    </dsp:sp>
    <dsp:sp modelId="{C13D5BD4-86A3-4ECA-84AB-4AD477401E23}">
      <dsp:nvSpPr>
        <dsp:cNvPr id="0" name=""/>
        <dsp:cNvSpPr/>
      </dsp:nvSpPr>
      <dsp:spPr>
        <a:xfrm>
          <a:off x="0" y="3801966"/>
          <a:ext cx="6364224" cy="7600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62728-A811-41CA-9DA7-141DAFAC1316}">
      <dsp:nvSpPr>
        <dsp:cNvPr id="0" name=""/>
        <dsp:cNvSpPr/>
      </dsp:nvSpPr>
      <dsp:spPr>
        <a:xfrm>
          <a:off x="229911" y="3972974"/>
          <a:ext cx="418020" cy="41802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F12A32-0FEC-442C-8784-8EF5614B43AD}">
      <dsp:nvSpPr>
        <dsp:cNvPr id="0" name=""/>
        <dsp:cNvSpPr/>
      </dsp:nvSpPr>
      <dsp:spPr>
        <a:xfrm>
          <a:off x="877842" y="3801966"/>
          <a:ext cx="5486381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Artificial Intelligence -  ISO JTC 1 SC 42 </a:t>
          </a:r>
        </a:p>
      </dsp:txBody>
      <dsp:txXfrm>
        <a:off x="877842" y="3801966"/>
        <a:ext cx="5486381" cy="760036"/>
      </dsp:txXfrm>
    </dsp:sp>
    <dsp:sp modelId="{7485A693-66BB-442F-B380-F95136B1CC7F}">
      <dsp:nvSpPr>
        <dsp:cNvPr id="0" name=""/>
        <dsp:cNvSpPr/>
      </dsp:nvSpPr>
      <dsp:spPr>
        <a:xfrm>
          <a:off x="0" y="4752011"/>
          <a:ext cx="6364224" cy="7600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B23FD-7B27-4EC0-8861-BC7BC35165C5}">
      <dsp:nvSpPr>
        <dsp:cNvPr id="0" name=""/>
        <dsp:cNvSpPr/>
      </dsp:nvSpPr>
      <dsp:spPr>
        <a:xfrm>
          <a:off x="229911" y="4923020"/>
          <a:ext cx="418020" cy="41802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D97A3-D5FB-4CAA-B591-60A92A0EA22B}">
      <dsp:nvSpPr>
        <dsp:cNvPr id="0" name=""/>
        <dsp:cNvSpPr/>
      </dsp:nvSpPr>
      <dsp:spPr>
        <a:xfrm>
          <a:off x="877842" y="4752011"/>
          <a:ext cx="5486381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Coding of Audio, picture &amp; Multimedia – ISO/IEC JTC 1 SC 29</a:t>
          </a:r>
        </a:p>
      </dsp:txBody>
      <dsp:txXfrm>
        <a:off x="877842" y="4752011"/>
        <a:ext cx="5486381" cy="760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98D00-E674-4914-A3D4-4E4C7EA2C3EA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E84CB-E4E0-4515-A56E-875EB99A3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50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E84CB-E4E0-4515-A56E-875EB99A37D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387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E84CB-E4E0-4515-A56E-875EB99A37D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905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E84CB-E4E0-4515-A56E-875EB99A37D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043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E84CB-E4E0-4515-A56E-875EB99A37D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852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E84CB-E4E0-4515-A56E-875EB99A37D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667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E84CB-E4E0-4515-A56E-875EB99A37D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725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E84CB-E4E0-4515-A56E-875EB99A37D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18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E84CB-E4E0-4515-A56E-875EB99A37D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766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E84CB-E4E0-4515-A56E-875EB99A37D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695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E84CB-E4E0-4515-A56E-875EB99A37DF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107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E84CB-E4E0-4515-A56E-875EB99A37D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526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E84CB-E4E0-4515-A56E-875EB99A37D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137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2687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E84CB-E4E0-4515-A56E-875EB99A37D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992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E84CB-E4E0-4515-A56E-875EB99A37D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195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7B06A-39F8-4493-98ED-7938461E5E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100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E84CB-E4E0-4515-A56E-875EB99A37D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01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8B6C6-FCE1-4F87-943B-F29209810D55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5794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F81D7-7BA4-4D3E-BBB0-110A1E4C5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88E751-582A-48EB-8A14-9EB722644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43E51-3BA2-4FB5-9492-E047751DD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827F-638A-448D-B687-C36274115D80}" type="datetimeFigureOut">
              <a:rPr lang="el-GR" smtClean="0"/>
              <a:t>26/10/2023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D5515-B499-48D6-9F52-91905F2B5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2C6D0-4DE7-4CB3-B6CF-E17126F44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06B9-36D9-4761-83E0-0A4417A93A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170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65FE4-84A3-410A-A05A-F1B61841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E038EB-AE1C-46EE-99F0-7EECDE447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9314B-C418-4F47-828B-665E0104D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827F-638A-448D-B687-C36274115D80}" type="datetimeFigureOut">
              <a:rPr lang="el-GR" smtClean="0"/>
              <a:t>26/10/2023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83ED2-7196-4CE2-8B2C-81579DEFC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73E67-A862-415A-BA8C-EB19B5438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06B9-36D9-4761-83E0-0A4417A93A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8879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0EDC02-EDFC-417F-AF61-1C56F0F11C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CF02C8-B91B-44A8-8ABD-9A6F48559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8EBD8-BB05-4886-97DA-90844AF54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827F-638A-448D-B687-C36274115D80}" type="datetimeFigureOut">
              <a:rPr lang="el-GR" smtClean="0"/>
              <a:t>26/10/2023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116AC-880D-4745-8AA2-4F58B961B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3B6E9-64E3-44F7-9B0A-1435F66F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06B9-36D9-4761-83E0-0A4417A93A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7529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- Secur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3900"/>
              </a:lnSpc>
              <a:defRPr sz="39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7"/>
            <a:ext cx="1512000" cy="48383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55ABCB7-C237-4670-9356-9FFC5D4DF85E}"/>
              </a:ext>
            </a:extLst>
          </p:cNvPr>
          <p:cNvSpPr txBox="1"/>
          <p:nvPr userDrawn="1"/>
        </p:nvSpPr>
        <p:spPr>
          <a:xfrm>
            <a:off x="622779" y="6418428"/>
            <a:ext cx="1228143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38" dirty="0">
                <a:solidFill>
                  <a:schemeClr val="bg1"/>
                </a:solidFill>
              </a:rPr>
              <a:t>© ETSI 2018</a:t>
            </a:r>
            <a:endParaRPr lang="he-IL" sz="1138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7315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334" b="1"/>
          <a:stretch/>
        </p:blipFill>
        <p:spPr>
          <a:xfrm>
            <a:off x="10914611" y="0"/>
            <a:ext cx="1136301" cy="120893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56765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C063B-1E48-25D5-2B3F-819CE85A0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4C7DF9-F976-7E4C-4251-7198DBBC5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601A6-6E01-BD7E-5799-F6017A10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F65A-EE06-4C99-975A-F30F25576C20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AC4C8-6985-308E-216F-3320837EE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B74ED-83DC-2015-FA16-47585CA59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98C6-B2A2-4FAC-BDFA-7598F5AF4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93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C13D2-C3EA-276F-4D93-84DD068D3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031FD-BCDC-0425-455D-840D9E30D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F1C9B-5AD1-B12C-C8C6-F3B92ACD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F65A-EE06-4C99-975A-F30F25576C20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41DF5-D304-CF3A-AD89-C762F373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B3BA3-13D5-61F7-06AD-B6B150DEE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98C6-B2A2-4FAC-BDFA-7598F5AF4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847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F7D7D-E960-4266-8A33-7548EC88F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3F872-5F11-07CE-5404-258B594F9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55F96-EB4D-C559-87A8-48B93F6FD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F65A-EE06-4C99-975A-F30F25576C20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7F9DA-8391-9614-5641-B62A6004E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5D5C3-CD8E-6FF9-22FC-205B08F0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98C6-B2A2-4FAC-BDFA-7598F5AF4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434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F210-61C9-2B77-2396-2BE98A9E0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A0295-61E1-A5B8-0C99-8F5BEE3FF6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C28EF-5DE5-0A59-82D6-3803C7B48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057C85-244A-464F-15BA-FA366621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F65A-EE06-4C99-975A-F30F25576C20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F3755-9B55-1014-6ABD-B30C2B73A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1F492-FB50-60C4-AA11-95D053FF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98C6-B2A2-4FAC-BDFA-7598F5AF4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542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79403-2ECB-62FC-3449-62454B697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8B945-47DF-950B-A808-DFFD27FA5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5DD61-2291-8ECA-D445-C5617C425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D51E3-3678-0848-DB9F-061DEB799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5F634D-60A6-3A05-ABB0-72FB9A8DE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BD9604-2721-91F0-844E-909D7FAC1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F65A-EE06-4C99-975A-F30F25576C20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52B88C-F111-8873-4CB5-DD92AF18C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D03389-72E7-ED14-BBC2-640CF071B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98C6-B2A2-4FAC-BDFA-7598F5AF4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071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AF1AB-C6BC-DD5D-396F-8E9DCDBAE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0C417C-1865-DFFC-F018-43F12EA52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F65A-EE06-4C99-975A-F30F25576C20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7A4064-619D-2E22-7EE6-FC71E2752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2C1A5C-D924-8D5E-9454-D615B0EC2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98C6-B2A2-4FAC-BDFA-7598F5AF4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76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703CB-8733-4A72-ADCF-89337F789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114D5-F9B0-4BF0-8131-F947AC0B8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2906D-EDAB-4C76-BA8E-79EDECB6B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827F-638A-448D-B687-C36274115D80}" type="datetimeFigureOut">
              <a:rPr lang="el-GR" smtClean="0"/>
              <a:t>26/10/2023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1C9FC-465C-4297-BB03-C0959DB52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9C5DD-B54D-431E-94D9-21F5EC805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06B9-36D9-4761-83E0-0A4417A93A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8811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BF962A-4890-3393-CCFC-D4841E5BD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F65A-EE06-4C99-975A-F30F25576C20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733653-E4D6-4E52-7721-CD58AD00C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AD346-F28E-8606-27A5-B5DC63678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98C6-B2A2-4FAC-BDFA-7598F5AF4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330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587AD-141C-5819-9B0E-4551F4265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96829-AEE3-5392-F300-7B9D57C11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57329-1E43-8424-577B-0700BE3D9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FCF74-DC59-924C-7F7A-7F38AB0F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F65A-EE06-4C99-975A-F30F25576C20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287DFB-6EF2-E6D4-6938-864E77268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73D2D-429D-9F5E-2723-77C2A2DD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98C6-B2A2-4FAC-BDFA-7598F5AF4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021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EF52E-AC95-AF72-1693-E97BDCE09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259E42-23EC-9635-A026-3A4107EFC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B94EB-6544-3C0C-E7C1-F01EA5063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765035-66E9-60BB-4911-05916A46B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F65A-EE06-4C99-975A-F30F25576C20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ACFA4-EF2B-3E74-F7E6-A3E6B1747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557765-D0A9-2878-84D9-BD4D1139A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98C6-B2A2-4FAC-BDFA-7598F5AF4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311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104BD-7764-0C5C-CEFA-51D367761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C52B8C-065A-8E15-E9AA-1A9E1392A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3F99B-FFDF-C07E-E27B-7C7A5DA0F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F65A-EE06-4C99-975A-F30F25576C20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7FB6B-9BD8-F5EE-2B90-3CE5D270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360B7-FE66-B2DC-0225-A79D69126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98C6-B2A2-4FAC-BDFA-7598F5AF4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845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264DCC-0917-F2C9-3282-A9E6DF21C5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3CE8A-A57A-CE65-1C5F-907ADF696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2B743-83DB-4E44-E628-EAAE0E3BF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F65A-EE06-4C99-975A-F30F25576C20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74030-E1EE-BA93-505E-0FE2FDAC8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99E2A-5A6A-180F-C56D-4B33B97C1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98C6-B2A2-4FAC-BDFA-7598F5AF4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71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AAAAA-E46D-492F-9B35-5F2BE178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342EC-3BEA-43A3-B708-3F63A5C90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F8376-EA55-452B-9B8C-4CDB0EA79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827F-638A-448D-B687-C36274115D80}" type="datetimeFigureOut">
              <a:rPr lang="el-GR" smtClean="0"/>
              <a:t>26/10/2023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652B7-0D9B-465F-BFB2-37A0FC0F9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D0D3A-0D82-456E-A03F-E288C35E0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06B9-36D9-4761-83E0-0A4417A93A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975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8016F-215E-4B1F-9D43-5BA95DCC3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AB46D-C88A-4EC9-BC99-34AF86D8A6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4E9AD4-5CE6-47B3-B90A-EBECF2AA7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0018B-4F19-4394-98AA-74DE208B8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827F-638A-448D-B687-C36274115D80}" type="datetimeFigureOut">
              <a:rPr lang="el-GR" smtClean="0"/>
              <a:t>26/10/2023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D653F-FA37-45DA-B9FC-C97A95B0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0BE3B-8240-4B8A-B43B-ECC6B3740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06B9-36D9-4761-83E0-0A4417A93A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99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3153-BE31-452F-A7DA-29D90C2FF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0CA9A-6109-4A7E-A563-ACF941173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B8E850-96E7-476D-A36E-D74F8BE1D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32D3EC-8E44-43BE-9F05-4FCA3ABE73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74D7FA-CF4B-4D7C-86D3-EF0DED459F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D4B7C4-473A-475C-92B9-18D4BD02A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827F-638A-448D-B687-C36274115D80}" type="datetimeFigureOut">
              <a:rPr lang="el-GR" smtClean="0"/>
              <a:t>26/10/2023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D5760F-17A4-4F8D-8251-1F5D75971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AD95A1-DBE5-4E0C-8C72-4C42AA1FF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06B9-36D9-4761-83E0-0A4417A93A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623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4B9E5-1CC1-41A8-B64D-517A0E262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DE1A06-9990-4956-9101-A6627010F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827F-638A-448D-B687-C36274115D80}" type="datetimeFigureOut">
              <a:rPr lang="el-GR" smtClean="0"/>
              <a:t>26/10/2023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D7B52-6C12-4135-9B34-F64FB9400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373DC-94FF-4134-8051-2F828D04A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06B9-36D9-4761-83E0-0A4417A93A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073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84A2B0-03AF-4628-80CD-4FA917126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827F-638A-448D-B687-C36274115D80}" type="datetimeFigureOut">
              <a:rPr lang="el-GR" smtClean="0"/>
              <a:t>26/10/2023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B344D2-12CE-46ED-890F-8CD453AE5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61DEE-47FE-4BE1-9330-8EBF16EDC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06B9-36D9-4761-83E0-0A4417A93A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865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9A188-396B-47A4-A8E6-77D070180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626E5-D773-4029-904A-49FFEE915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511A0-D47B-4C3D-99C4-8842334F7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7225C-449C-4D05-9338-ED9A99B78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827F-638A-448D-B687-C36274115D80}" type="datetimeFigureOut">
              <a:rPr lang="el-GR" smtClean="0"/>
              <a:t>26/10/2023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CF0CE-8F59-43E8-BCF6-DF09838D4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A20AB-8159-4E54-9EF1-6E128F411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06B9-36D9-4761-83E0-0A4417A93A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767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7D50F-DFD8-40C7-A246-1460CD604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1FED78-E778-45CA-A033-478DA9906B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009FE-0019-42A4-8AA4-9DACA2A3F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80A30-A930-40C8-A836-C42FB04B1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827F-638A-448D-B687-C36274115D80}" type="datetimeFigureOut">
              <a:rPr lang="el-GR" smtClean="0"/>
              <a:t>26/10/2023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5AB12-645C-4E8D-8E8F-52868D549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918BF-2FAE-4BA1-A6A0-5FC84E5F6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06B9-36D9-4761-83E0-0A4417A93A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5580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7784A0-7B0B-47A9-9A6B-0DFD42C24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ADAB5-25B9-412E-B023-78176052F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33270-99A1-4F9E-937B-0776605CDC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F827F-638A-448D-B687-C36274115D80}" type="datetimeFigureOut">
              <a:rPr lang="el-GR" smtClean="0"/>
              <a:t>26/10/2023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44D3F-4533-4027-8056-DBD49D77F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4CFE5-9810-4D2A-B083-04DF0742E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D06B9-36D9-4761-83E0-0A4417A93A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665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679BA9-F43C-7C5C-D388-597E926C9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48E92-65F2-7205-1A26-F8EB18AB1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873A6-CDA2-759B-12FB-AB2FCD1894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DF65A-EE06-4C99-975A-F30F25576C20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FE43B-1541-305B-51F6-AB1E7C4B5D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18A5D-3661-9A2F-581F-6430FE2CE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E98C6-B2A2-4FAC-BDFA-7598F5AF4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5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jpeg"/><Relationship Id="rId4" Type="http://schemas.openxmlformats.org/officeDocument/2006/relationships/image" Target="../media/image4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.org/standard/72889.html?browse=tc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standards.iteh.ai/catalog/tc/clc/40d4bec6-12c2-48ba-90f5-02bc03962d21/cen-clc-jtc-13-wg-5" TargetMode="External"/><Relationship Id="rId3" Type="http://schemas.openxmlformats.org/officeDocument/2006/relationships/image" Target="../media/image48.jpg"/><Relationship Id="rId7" Type="http://schemas.openxmlformats.org/officeDocument/2006/relationships/hyperlink" Target="https://standards.iteh.ai/catalog/tc/clc/1e06dd27-f390-4d69-ba3a-741323a1e837/cen-clc-jtc-13-wg-4" TargetMode="External"/><Relationship Id="rId12" Type="http://schemas.openxmlformats.org/officeDocument/2006/relationships/hyperlink" Target="https://standards.iteh.ai/catalog/tc/clc/7511c7bf-76e8-486e-8208-0889d6ccf128/cen-clc-jtc-13-wg-9" TargetMode="Externa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tandards.iteh.ai/catalog/tc/clc/d88a6c8d-1ff7-46e5-95f3-150161525f9e/cen-clc-jtc-13-wg-3" TargetMode="External"/><Relationship Id="rId11" Type="http://schemas.openxmlformats.org/officeDocument/2006/relationships/hyperlink" Target="https://standards.iteh.ai/catalog/tc/clc/8216d15f-1268-4bcd-83a3-91658f54692b/cen-clc-jtc-13-wg-8" TargetMode="External"/><Relationship Id="rId5" Type="http://schemas.openxmlformats.org/officeDocument/2006/relationships/hyperlink" Target="https://standards.iteh.ai/catalog/tc/clc/662f1efe-ffb3-40d0-a918-c2e48c8f9d2d/cen-clc-jtc-13-wg-2" TargetMode="External"/><Relationship Id="rId10" Type="http://schemas.openxmlformats.org/officeDocument/2006/relationships/hyperlink" Target="https://standards.iteh.ai/catalog/tc/clc/352397f6-d7a2-469b-a5da-69a157a69e87/cen-clc-jtc-13-wg-7" TargetMode="External"/><Relationship Id="rId4" Type="http://schemas.openxmlformats.org/officeDocument/2006/relationships/hyperlink" Target="https://standards.iteh.ai/catalog/tc/clc/a45d7eb2-0764-4110-a33f-de1b4ef5814f/cen-clc-jtc-13-wg-1" TargetMode="External"/><Relationship Id="rId9" Type="http://schemas.openxmlformats.org/officeDocument/2006/relationships/hyperlink" Target="https://standards.iteh.ai/catalog/tc/clc/1e80de5f-b7b1-4461-a254-dc8c69e869ba/cen-clc-jtc-13-wg-6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mailto:s.gurov@cys.org.cy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cys.org.cy/" TargetMode="External"/><Relationship Id="rId4" Type="http://schemas.openxmlformats.org/officeDocument/2006/relationships/hyperlink" Target="mailto:cystandards@cys.org.cy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c-bac.gc.ca/iso/tc46sc9/icons/iso-logo.jpg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sist.si/slo/g2/img/iec_logo.gif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10.emf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ACFB2113-1210-4501-800D-BAF8DDF75F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19" y="0"/>
            <a:ext cx="1219198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CA4AEF-A715-4814-ADCB-1DC2AF700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en-GB" dirty="0"/>
              <a:t>				09/11/2023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6529E49-927D-4107-A217-D4B44EF91D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0" y="1"/>
            <a:ext cx="1807009" cy="16985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76E584-34DA-0EA1-BA5E-7D3FAF89AC64}"/>
              </a:ext>
            </a:extLst>
          </p:cNvPr>
          <p:cNvSpPr txBox="1"/>
          <p:nvPr/>
        </p:nvSpPr>
        <p:spPr>
          <a:xfrm>
            <a:off x="-139946" y="3562832"/>
            <a:ext cx="100657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/>
              <a:t>Κυπριακός Οργανισμός Τυποποίησης</a:t>
            </a:r>
            <a:r>
              <a:rPr lang="en-GB" sz="3200" dirty="0"/>
              <a:t> –</a:t>
            </a:r>
            <a:r>
              <a:rPr lang="el-GR" sz="3200" dirty="0"/>
              <a:t> </a:t>
            </a:r>
            <a:r>
              <a:rPr lang="en-GB" sz="3200" dirty="0"/>
              <a:t>CYS</a:t>
            </a:r>
          </a:p>
          <a:p>
            <a:pPr algn="ctr"/>
            <a:endParaRPr lang="en-GB" sz="3200" dirty="0"/>
          </a:p>
          <a:p>
            <a:pPr algn="ctr"/>
            <a:r>
              <a:rPr lang="el-GR" sz="3200" dirty="0"/>
              <a:t>Διεθνής &amp; Ευρωπαϊκή </a:t>
            </a:r>
            <a:r>
              <a:rPr lang="el-GR" sz="3200" dirty="0" err="1"/>
              <a:t>Τυποποιητική</a:t>
            </a:r>
            <a:r>
              <a:rPr lang="el-GR" sz="3200" dirty="0"/>
              <a:t> Εργασία</a:t>
            </a:r>
          </a:p>
          <a:p>
            <a:pPr algn="ctr"/>
            <a:r>
              <a:rPr lang="el-GR" sz="3200" dirty="0"/>
              <a:t> στο Χώρο της </a:t>
            </a:r>
            <a:r>
              <a:rPr lang="el-GR" sz="3200" dirty="0" err="1"/>
              <a:t>Κυβερνοασφάλειας</a:t>
            </a:r>
            <a:r>
              <a:rPr lang="el-GR" sz="3200" dirty="0"/>
              <a:t> </a:t>
            </a:r>
            <a:endParaRPr lang="en-GB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3D8F39-CCB9-3332-2AE8-9B225BAC1D01}"/>
              </a:ext>
            </a:extLst>
          </p:cNvPr>
          <p:cNvSpPr txBox="1"/>
          <p:nvPr/>
        </p:nvSpPr>
        <p:spPr>
          <a:xfrm>
            <a:off x="139944" y="5573208"/>
            <a:ext cx="2624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/>
              <a:t>Δρ</a:t>
            </a:r>
            <a:r>
              <a:rPr lang="el-GR" dirty="0"/>
              <a:t> Στέφανος </a:t>
            </a:r>
            <a:r>
              <a:rPr lang="el-GR" dirty="0" err="1"/>
              <a:t>Γκιούρωφ</a:t>
            </a:r>
            <a:r>
              <a:rPr lang="el-GR" dirty="0"/>
              <a:t>  </a:t>
            </a:r>
          </a:p>
          <a:p>
            <a:r>
              <a:rPr lang="el-GR" dirty="0"/>
              <a:t>Λειτουργός Τυποποίησης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992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2807456" y="2180844"/>
            <a:ext cx="7530003" cy="93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l-GR" sz="4050" b="1" dirty="0">
                <a:solidFill>
                  <a:schemeClr val="bg1"/>
                </a:solidFill>
                <a:cs typeface="Arial" panose="020B0604020202020204" pitchFamily="34" charset="0"/>
              </a:rPr>
              <a:t>Εθνικές Τεχνικές Επιτροπές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606E02-72DA-4017-91B1-4BB350B1F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/>
              <a:t>Σύνθεση Αντανακλαστικής Επιτροπής Τυποποίησης</a:t>
            </a:r>
          </a:p>
        </p:txBody>
      </p:sp>
      <p:cxnSp>
        <p:nvCxnSpPr>
          <p:cNvPr id="5" name="line">
            <a:extLst>
              <a:ext uri="{FF2B5EF4-FFF2-40B4-BE49-F238E27FC236}">
                <a16:creationId xmlns:a16="http://schemas.microsoft.com/office/drawing/2014/main" id="{1CEA11C4-05BB-4A7B-9716-636A5CF4CFCE}"/>
              </a:ext>
            </a:extLst>
          </p:cNvPr>
          <p:cNvCxnSpPr>
            <a:stCxn id="18" idx="4"/>
            <a:endCxn id="13" idx="2"/>
          </p:cNvCxnSpPr>
          <p:nvPr/>
        </p:nvCxnSpPr>
        <p:spPr>
          <a:xfrm>
            <a:off x="6065234" y="2593901"/>
            <a:ext cx="0" cy="1093911"/>
          </a:xfrm>
          <a:prstGeom prst="line">
            <a:avLst/>
          </a:prstGeom>
          <a:noFill/>
          <a:ln w="50800" cap="rnd" cmpd="sng" algn="ctr">
            <a:solidFill>
              <a:srgbClr val="F4852A"/>
            </a:solidFill>
            <a:prstDash val="solid"/>
            <a:miter lim="800000"/>
          </a:ln>
          <a:effectLst/>
        </p:spPr>
      </p:cxnSp>
      <p:cxnSp>
        <p:nvCxnSpPr>
          <p:cNvPr id="6" name="line">
            <a:extLst>
              <a:ext uri="{FF2B5EF4-FFF2-40B4-BE49-F238E27FC236}">
                <a16:creationId xmlns:a16="http://schemas.microsoft.com/office/drawing/2014/main" id="{1CE78F9B-D374-4712-A633-883F19057531}"/>
              </a:ext>
            </a:extLst>
          </p:cNvPr>
          <p:cNvCxnSpPr>
            <a:cxnSpLocks/>
            <a:stCxn id="16" idx="0"/>
            <a:endCxn id="21" idx="7"/>
          </p:cNvCxnSpPr>
          <p:nvPr/>
        </p:nvCxnSpPr>
        <p:spPr>
          <a:xfrm flipH="1">
            <a:off x="4369778" y="4159654"/>
            <a:ext cx="1727542" cy="1688676"/>
          </a:xfrm>
          <a:prstGeom prst="line">
            <a:avLst/>
          </a:prstGeom>
          <a:noFill/>
          <a:ln w="50800" cap="rnd" cmpd="sng" algn="ctr">
            <a:solidFill>
              <a:srgbClr val="F4852A"/>
            </a:solidFill>
            <a:prstDash val="solid"/>
            <a:miter lim="800000"/>
          </a:ln>
          <a:effectLst/>
        </p:spPr>
      </p:cxnSp>
      <p:cxnSp>
        <p:nvCxnSpPr>
          <p:cNvPr id="7" name="line">
            <a:extLst>
              <a:ext uri="{FF2B5EF4-FFF2-40B4-BE49-F238E27FC236}">
                <a16:creationId xmlns:a16="http://schemas.microsoft.com/office/drawing/2014/main" id="{652A7058-BDE2-4EC2-9383-92A4D25D1407}"/>
              </a:ext>
            </a:extLst>
          </p:cNvPr>
          <p:cNvCxnSpPr>
            <a:stCxn id="15" idx="1"/>
            <a:endCxn id="20" idx="1"/>
          </p:cNvCxnSpPr>
          <p:nvPr/>
        </p:nvCxnSpPr>
        <p:spPr>
          <a:xfrm>
            <a:off x="6174785" y="3899780"/>
            <a:ext cx="2367531" cy="1767280"/>
          </a:xfrm>
          <a:prstGeom prst="line">
            <a:avLst/>
          </a:prstGeom>
          <a:noFill/>
          <a:ln w="50800" cap="rnd" cmpd="sng" algn="ctr">
            <a:solidFill>
              <a:srgbClr val="F4852A"/>
            </a:solidFill>
            <a:prstDash val="solid"/>
            <a:miter lim="800000"/>
          </a:ln>
          <a:effectLst/>
        </p:spPr>
      </p:cxnSp>
      <p:cxnSp>
        <p:nvCxnSpPr>
          <p:cNvPr id="8" name="line">
            <a:extLst>
              <a:ext uri="{FF2B5EF4-FFF2-40B4-BE49-F238E27FC236}">
                <a16:creationId xmlns:a16="http://schemas.microsoft.com/office/drawing/2014/main" id="{63EEA56D-2CB9-429F-8CC3-A19CF9D9A8D4}"/>
              </a:ext>
            </a:extLst>
          </p:cNvPr>
          <p:cNvCxnSpPr>
            <a:endCxn id="15" idx="1"/>
          </p:cNvCxnSpPr>
          <p:nvPr/>
        </p:nvCxnSpPr>
        <p:spPr>
          <a:xfrm flipH="1">
            <a:off x="6174783" y="3560618"/>
            <a:ext cx="2858382" cy="339162"/>
          </a:xfrm>
          <a:prstGeom prst="line">
            <a:avLst/>
          </a:prstGeom>
          <a:noFill/>
          <a:ln w="50800" cap="rnd" cmpd="sng" algn="ctr">
            <a:solidFill>
              <a:srgbClr val="F4852A"/>
            </a:solidFill>
            <a:prstDash val="solid"/>
            <a:miter lim="800000"/>
          </a:ln>
          <a:effectLst/>
        </p:spPr>
      </p:cxnSp>
      <p:cxnSp>
        <p:nvCxnSpPr>
          <p:cNvPr id="9" name="line">
            <a:extLst>
              <a:ext uri="{FF2B5EF4-FFF2-40B4-BE49-F238E27FC236}">
                <a16:creationId xmlns:a16="http://schemas.microsoft.com/office/drawing/2014/main" id="{DC05F932-3032-4120-B2E5-D9A6BE757134}"/>
              </a:ext>
            </a:extLst>
          </p:cNvPr>
          <p:cNvCxnSpPr>
            <a:stCxn id="12" idx="6"/>
            <a:endCxn id="14" idx="3"/>
          </p:cNvCxnSpPr>
          <p:nvPr/>
        </p:nvCxnSpPr>
        <p:spPr>
          <a:xfrm>
            <a:off x="3438792" y="3182666"/>
            <a:ext cx="2498807" cy="743001"/>
          </a:xfrm>
          <a:prstGeom prst="line">
            <a:avLst/>
          </a:prstGeom>
          <a:noFill/>
          <a:ln w="50800" cap="rnd" cmpd="sng" algn="ctr">
            <a:solidFill>
              <a:srgbClr val="F4852A"/>
            </a:solidFill>
            <a:prstDash val="solid"/>
            <a:miter lim="800000"/>
          </a:ln>
          <a:effectLst/>
        </p:spPr>
      </p:cxnSp>
      <p:sp>
        <p:nvSpPr>
          <p:cNvPr id="10" name="world icon piece">
            <a:extLst>
              <a:ext uri="{FF2B5EF4-FFF2-40B4-BE49-F238E27FC236}">
                <a16:creationId xmlns:a16="http://schemas.microsoft.com/office/drawing/2014/main" id="{33ABE5B0-3893-4CF8-A6F3-BF5EF3C3A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181" y="2951865"/>
            <a:ext cx="2304944" cy="2299913"/>
          </a:xfrm>
          <a:prstGeom prst="ellipse">
            <a:avLst/>
          </a:prstGeom>
          <a:solidFill>
            <a:srgbClr val="1C75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4000" b="1" kern="0" dirty="0">
              <a:solidFill>
                <a:schemeClr val="bg1"/>
              </a:solidFill>
            </a:endParaRPr>
          </a:p>
        </p:txBody>
      </p:sp>
      <p:sp>
        <p:nvSpPr>
          <p:cNvPr id="11" name="world icon piece">
            <a:extLst>
              <a:ext uri="{FF2B5EF4-FFF2-40B4-BE49-F238E27FC236}">
                <a16:creationId xmlns:a16="http://schemas.microsoft.com/office/drawing/2014/main" id="{B379DD73-7615-4D01-A07D-99054774AEC4}"/>
              </a:ext>
            </a:extLst>
          </p:cNvPr>
          <p:cNvSpPr>
            <a:spLocks noEditPoints="1"/>
          </p:cNvSpPr>
          <p:nvPr/>
        </p:nvSpPr>
        <p:spPr bwMode="auto">
          <a:xfrm>
            <a:off x="4793315" y="2786401"/>
            <a:ext cx="2520000" cy="2520000"/>
          </a:xfrm>
          <a:custGeom>
            <a:avLst/>
            <a:gdLst>
              <a:gd name="T0" fmla="*/ 138 w 277"/>
              <a:gd name="T1" fmla="*/ 277 h 277"/>
              <a:gd name="T2" fmla="*/ 0 w 277"/>
              <a:gd name="T3" fmla="*/ 138 h 277"/>
              <a:gd name="T4" fmla="*/ 138 w 277"/>
              <a:gd name="T5" fmla="*/ 0 h 277"/>
              <a:gd name="T6" fmla="*/ 277 w 277"/>
              <a:gd name="T7" fmla="*/ 138 h 277"/>
              <a:gd name="T8" fmla="*/ 138 w 277"/>
              <a:gd name="T9" fmla="*/ 277 h 277"/>
              <a:gd name="T10" fmla="*/ 138 w 277"/>
              <a:gd name="T11" fmla="*/ 24 h 277"/>
              <a:gd name="T12" fmla="*/ 24 w 277"/>
              <a:gd name="T13" fmla="*/ 138 h 277"/>
              <a:gd name="T14" fmla="*/ 138 w 277"/>
              <a:gd name="T15" fmla="*/ 253 h 277"/>
              <a:gd name="T16" fmla="*/ 253 w 277"/>
              <a:gd name="T17" fmla="*/ 138 h 277"/>
              <a:gd name="T18" fmla="*/ 138 w 277"/>
              <a:gd name="T19" fmla="*/ 24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7" h="277">
                <a:moveTo>
                  <a:pt x="138" y="277"/>
                </a:moveTo>
                <a:cubicBezTo>
                  <a:pt x="62" y="277"/>
                  <a:pt x="0" y="215"/>
                  <a:pt x="0" y="138"/>
                </a:cubicBezTo>
                <a:cubicBezTo>
                  <a:pt x="0" y="62"/>
                  <a:pt x="62" y="0"/>
                  <a:pt x="138" y="0"/>
                </a:cubicBezTo>
                <a:cubicBezTo>
                  <a:pt x="215" y="0"/>
                  <a:pt x="277" y="62"/>
                  <a:pt x="277" y="138"/>
                </a:cubicBezTo>
                <a:cubicBezTo>
                  <a:pt x="277" y="215"/>
                  <a:pt x="215" y="277"/>
                  <a:pt x="138" y="277"/>
                </a:cubicBezTo>
                <a:close/>
                <a:moveTo>
                  <a:pt x="138" y="24"/>
                </a:moveTo>
                <a:cubicBezTo>
                  <a:pt x="75" y="24"/>
                  <a:pt x="24" y="75"/>
                  <a:pt x="24" y="138"/>
                </a:cubicBezTo>
                <a:cubicBezTo>
                  <a:pt x="24" y="201"/>
                  <a:pt x="75" y="253"/>
                  <a:pt x="138" y="253"/>
                </a:cubicBezTo>
                <a:cubicBezTo>
                  <a:pt x="201" y="253"/>
                  <a:pt x="253" y="201"/>
                  <a:pt x="253" y="138"/>
                </a:cubicBezTo>
                <a:cubicBezTo>
                  <a:pt x="253" y="75"/>
                  <a:pt x="201" y="24"/>
                  <a:pt x="138" y="24"/>
                </a:cubicBezTo>
                <a:close/>
              </a:path>
            </a:pathLst>
          </a:custGeom>
          <a:solidFill>
            <a:srgbClr val="3B87CD">
              <a:lumMod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 dirty="0">
              <a:solidFill>
                <a:prstClr val="black"/>
              </a:solidFill>
              <a:latin typeface="Franklin Gothic Book" panose="020B050302010202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A9AEE7D-D42F-4496-B4A0-269AFD715523}"/>
              </a:ext>
            </a:extLst>
          </p:cNvPr>
          <p:cNvSpPr/>
          <p:nvPr/>
        </p:nvSpPr>
        <p:spPr>
          <a:xfrm>
            <a:off x="2286790" y="2606664"/>
            <a:ext cx="1152000" cy="1152000"/>
          </a:xfrm>
          <a:prstGeom prst="ellipse">
            <a:avLst/>
          </a:prstGeom>
          <a:solidFill>
            <a:srgbClr val="3B87CD"/>
          </a:solidFill>
          <a:ln w="76200" cap="flat" cmpd="sng" algn="ctr">
            <a:solidFill>
              <a:srgbClr val="3B87CD">
                <a:lumMod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lvl="1" algn="ctr">
              <a:lnSpc>
                <a:spcPct val="150000"/>
              </a:lnSpc>
              <a:spcAft>
                <a:spcPts val="600"/>
              </a:spcAft>
              <a:buSzPct val="100000"/>
              <a:tabLst>
                <a:tab pos="1346200" algn="l"/>
              </a:tabLst>
              <a:defRPr/>
            </a:pPr>
            <a:r>
              <a:rPr lang="el-GR" sz="1100" b="1" dirty="0">
                <a:solidFill>
                  <a:schemeClr val="bg1"/>
                </a:solidFill>
                <a:cs typeface="Arial" panose="020B0604020202020204" pitchFamily="34" charset="0"/>
              </a:rPr>
              <a:t>Ακαδημαϊκά ιδρύματα</a:t>
            </a:r>
          </a:p>
        </p:txBody>
      </p:sp>
      <p:pic>
        <p:nvPicPr>
          <p:cNvPr id="13" name="Picture 10" descr="E:\Andrei\work\UpWork\infographics vs\vectors\businessman276.png">
            <a:extLst>
              <a:ext uri="{FF2B5EF4-FFF2-40B4-BE49-F238E27FC236}">
                <a16:creationId xmlns:a16="http://schemas.microsoft.com/office/drawing/2014/main" id="{FC929334-0A3F-4E8C-8748-3435976E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235" y="2967810"/>
            <a:ext cx="72000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E:\Andrei\work\UpWork\infographics vs\vectors\businessman276.png">
            <a:extLst>
              <a:ext uri="{FF2B5EF4-FFF2-40B4-BE49-F238E27FC236}">
                <a16:creationId xmlns:a16="http://schemas.microsoft.com/office/drawing/2014/main" id="{DCE81F1B-EDAC-4692-8ADD-5D988C9A5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598" y="3565665"/>
            <a:ext cx="72000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E:\Andrei\work\UpWork\infographics vs\vectors\businessman276.png">
            <a:extLst>
              <a:ext uri="{FF2B5EF4-FFF2-40B4-BE49-F238E27FC236}">
                <a16:creationId xmlns:a16="http://schemas.microsoft.com/office/drawing/2014/main" id="{C3D99597-D1B3-46D4-A444-438B9E687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785" y="3539780"/>
            <a:ext cx="72000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E:\Andrei\work\UpWork\infographics vs\vectors\businessman276.png">
            <a:extLst>
              <a:ext uri="{FF2B5EF4-FFF2-40B4-BE49-F238E27FC236}">
                <a16:creationId xmlns:a16="http://schemas.microsoft.com/office/drawing/2014/main" id="{560CB629-1832-4E0D-8ED8-9B7D9FE23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321" y="4159654"/>
            <a:ext cx="72000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84E05D81-2AB8-4DBF-994C-A5DD1B24EA48}"/>
              </a:ext>
            </a:extLst>
          </p:cNvPr>
          <p:cNvSpPr/>
          <p:nvPr/>
        </p:nvSpPr>
        <p:spPr>
          <a:xfrm>
            <a:off x="5489234" y="1441899"/>
            <a:ext cx="1152000" cy="1152000"/>
          </a:xfrm>
          <a:prstGeom prst="ellipse">
            <a:avLst/>
          </a:prstGeom>
          <a:solidFill>
            <a:srgbClr val="3B87CD"/>
          </a:solidFill>
          <a:ln w="76200" cap="flat" cmpd="sng" algn="ctr">
            <a:solidFill>
              <a:srgbClr val="3B87CD">
                <a:lumMod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lvl="1" algn="ctr">
              <a:lnSpc>
                <a:spcPct val="150000"/>
              </a:lnSpc>
              <a:spcAft>
                <a:spcPts val="600"/>
              </a:spcAft>
              <a:buSzPct val="100000"/>
              <a:tabLst>
                <a:tab pos="1346200" algn="l"/>
              </a:tabLst>
              <a:defRPr/>
            </a:pPr>
            <a:r>
              <a:rPr lang="el-GR" sz="1100" b="1" dirty="0" err="1">
                <a:solidFill>
                  <a:schemeClr val="bg1"/>
                </a:solidFill>
                <a:cs typeface="Arial" panose="020B0604020202020204" pitchFamily="34" charset="0"/>
              </a:rPr>
              <a:t>Επαγγ</a:t>
            </a:r>
            <a:r>
              <a:rPr lang="el-GR" sz="1100" b="1" dirty="0">
                <a:solidFill>
                  <a:schemeClr val="bg1"/>
                </a:solidFill>
                <a:cs typeface="Arial" panose="020B0604020202020204" pitchFamily="34" charset="0"/>
              </a:rPr>
              <a:t>/</a:t>
            </a:r>
            <a:r>
              <a:rPr lang="el-GR" sz="1100" b="1" dirty="0" err="1">
                <a:solidFill>
                  <a:schemeClr val="bg1"/>
                </a:solidFill>
                <a:cs typeface="Arial" panose="020B0604020202020204" pitchFamily="34" charset="0"/>
              </a:rPr>
              <a:t>ικοί</a:t>
            </a:r>
            <a:r>
              <a:rPr lang="el-GR" sz="1100" b="1" dirty="0">
                <a:solidFill>
                  <a:schemeClr val="bg1"/>
                </a:solidFill>
                <a:cs typeface="Arial" panose="020B0604020202020204" pitchFamily="34" charset="0"/>
              </a:rPr>
              <a:t> Σύνδεσμοι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D0D993D-E525-4874-B549-7F87BB83DF8E}"/>
              </a:ext>
            </a:extLst>
          </p:cNvPr>
          <p:cNvSpPr/>
          <p:nvPr/>
        </p:nvSpPr>
        <p:spPr>
          <a:xfrm>
            <a:off x="9047020" y="2744810"/>
            <a:ext cx="1080655" cy="1152000"/>
          </a:xfrm>
          <a:prstGeom prst="ellipse">
            <a:avLst/>
          </a:prstGeom>
          <a:solidFill>
            <a:srgbClr val="3B87CD"/>
          </a:solidFill>
          <a:ln w="76200" cap="flat" cmpd="sng" algn="ctr">
            <a:solidFill>
              <a:srgbClr val="3B87CD">
                <a:lumMod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lvl="1" algn="ctr">
              <a:lnSpc>
                <a:spcPct val="150000"/>
              </a:lnSpc>
              <a:spcAft>
                <a:spcPts val="600"/>
              </a:spcAft>
              <a:buSzPct val="100000"/>
              <a:tabLst>
                <a:tab pos="1346200" algn="l"/>
              </a:tabLst>
              <a:defRPr/>
            </a:pPr>
            <a:r>
              <a:rPr lang="el-GR" sz="1100" b="1" dirty="0" err="1">
                <a:solidFill>
                  <a:schemeClr val="bg1"/>
                </a:solidFill>
                <a:cs typeface="Arial" panose="020B0604020202020204" pitchFamily="34" charset="0"/>
              </a:rPr>
              <a:t>Επιχ</a:t>
            </a:r>
            <a:r>
              <a:rPr lang="el-GR" sz="1100" b="1" dirty="0">
                <a:solidFill>
                  <a:schemeClr val="bg1"/>
                </a:solidFill>
                <a:cs typeface="Arial" panose="020B0604020202020204" pitchFamily="34" charset="0"/>
              </a:rPr>
              <a:t>/</a:t>
            </a:r>
            <a:r>
              <a:rPr lang="el-GR" sz="1100" b="1" dirty="0" err="1">
                <a:solidFill>
                  <a:schemeClr val="bg1"/>
                </a:solidFill>
                <a:cs typeface="Arial" panose="020B0604020202020204" pitchFamily="34" charset="0"/>
              </a:rPr>
              <a:t>ατικές</a:t>
            </a:r>
            <a:r>
              <a:rPr lang="el-GR" sz="1100" b="1" dirty="0">
                <a:solidFill>
                  <a:schemeClr val="bg1"/>
                </a:solidFill>
                <a:cs typeface="Arial" panose="020B0604020202020204" pitchFamily="34" charset="0"/>
              </a:rPr>
              <a:t> Οργανώσεις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22FCDDD-2DB3-43E7-B9E7-3DC84F3300B4}"/>
              </a:ext>
            </a:extLst>
          </p:cNvPr>
          <p:cNvSpPr/>
          <p:nvPr/>
        </p:nvSpPr>
        <p:spPr>
          <a:xfrm>
            <a:off x="8373608" y="5498354"/>
            <a:ext cx="1152000" cy="1152000"/>
          </a:xfrm>
          <a:prstGeom prst="ellipse">
            <a:avLst/>
          </a:prstGeom>
          <a:solidFill>
            <a:srgbClr val="3B87CD"/>
          </a:solidFill>
          <a:ln w="76200" cap="flat" cmpd="sng" algn="ctr">
            <a:solidFill>
              <a:srgbClr val="3B87CD">
                <a:lumMod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lvl="1" algn="ctr">
              <a:lnSpc>
                <a:spcPct val="150000"/>
              </a:lnSpc>
              <a:spcAft>
                <a:spcPts val="600"/>
              </a:spcAft>
              <a:buSzPct val="100000"/>
              <a:tabLst>
                <a:tab pos="1346200" algn="l"/>
              </a:tabLst>
              <a:defRPr/>
            </a:pPr>
            <a:r>
              <a:rPr lang="el-GR" sz="1100" b="1" dirty="0">
                <a:solidFill>
                  <a:schemeClr val="bg1"/>
                </a:solidFill>
                <a:cs typeface="Arial" panose="020B0604020202020204" pitchFamily="34" charset="0"/>
              </a:rPr>
              <a:t>Κυβερνητικές Υπηρεσίες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2F07BED-8A98-4A90-BD6D-881CD16DE16A}"/>
              </a:ext>
            </a:extLst>
          </p:cNvPr>
          <p:cNvSpPr/>
          <p:nvPr/>
        </p:nvSpPr>
        <p:spPr>
          <a:xfrm>
            <a:off x="3352800" y="5706002"/>
            <a:ext cx="1191464" cy="971891"/>
          </a:xfrm>
          <a:prstGeom prst="ellipse">
            <a:avLst/>
          </a:prstGeom>
          <a:solidFill>
            <a:srgbClr val="3B87CD"/>
          </a:solidFill>
          <a:ln w="76200" cap="flat" cmpd="sng" algn="ctr">
            <a:solidFill>
              <a:srgbClr val="3B87CD">
                <a:lumMod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lvl="1" algn="ctr">
              <a:lnSpc>
                <a:spcPct val="150000"/>
              </a:lnSpc>
              <a:spcAft>
                <a:spcPts val="600"/>
              </a:spcAft>
              <a:buSzPct val="100000"/>
              <a:tabLst>
                <a:tab pos="1346200" algn="l"/>
              </a:tabLst>
              <a:defRPr/>
            </a:pPr>
            <a:r>
              <a:rPr lang="el-GR" sz="1100" b="1" dirty="0">
                <a:solidFill>
                  <a:schemeClr val="bg1"/>
                </a:solidFill>
                <a:cs typeface="Arial" panose="020B0604020202020204" pitchFamily="34" charset="0"/>
              </a:rPr>
              <a:t>Οργανωμένα Σύνολα</a:t>
            </a:r>
          </a:p>
        </p:txBody>
      </p:sp>
      <p:sp>
        <p:nvSpPr>
          <p:cNvPr id="3" name="object 54">
            <a:extLst>
              <a:ext uri="{FF2B5EF4-FFF2-40B4-BE49-F238E27FC236}">
                <a16:creationId xmlns:a16="http://schemas.microsoft.com/office/drawing/2014/main" id="{0A228FB7-BF86-0E67-1375-8490B81C1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07" y="97278"/>
            <a:ext cx="1274763" cy="11287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51036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1E520E-B8CA-44E7-B81C-78A48090FC03}"/>
              </a:ext>
            </a:extLst>
          </p:cNvPr>
          <p:cNvSpPr txBox="1"/>
          <p:nvPr/>
        </p:nvSpPr>
        <p:spPr>
          <a:xfrm>
            <a:off x="958506" y="800392"/>
            <a:ext cx="10264697" cy="1212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Αντανακλαστικές Επιτροπές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1B4042-62FF-4393-8060-88DD742385EC}"/>
              </a:ext>
            </a:extLst>
          </p:cNvPr>
          <p:cNvSpPr txBox="1"/>
          <p:nvPr/>
        </p:nvSpPr>
        <p:spPr>
          <a:xfrm>
            <a:off x="1367624" y="2490436"/>
            <a:ext cx="9708995" cy="3567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Υπ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οχρεώσεις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Μελών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Εξέτ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αση των προσχεδίων των Ευρωπαϊκών προτύπων στη βάση των ιδιαιτεροτήτων που μπορεί να παρουσιάζει η χώρα μας.  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Τα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μέλη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των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Aντ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ανακλαστικών Επιτροπών εκθέτουν τις παρατηρήσεις και τα σχόλια τους και διαμορφώνουν την εθνική θέση της Κύπρου. 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Επ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ίτευξη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ενός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συν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αινετικού αποτελέσματος στις εργασίες εξέτασης των προσχεδίων των Ευρωπαϊκών προτύπων στο στάδιο της δημόσιας κρίσης.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456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>
            <a:extLst>
              <a:ext uri="{FF2B5EF4-FFF2-40B4-BE49-F238E27FC236}">
                <a16:creationId xmlns:a16="http://schemas.microsoft.com/office/drawing/2014/main" id="{E252D53C-BE6A-64B0-F406-DF8D5EA0E8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62401" y="381000"/>
            <a:ext cx="6837144" cy="566738"/>
          </a:xfrm>
        </p:spPr>
        <p:txBody>
          <a:bodyPr vert="horz" lIns="91440" tIns="13335" rIns="91440" bIns="45720" rtlCol="0" anchor="ctr">
            <a:norm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lang="el-GR" sz="32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Αντανακλαστικές Επιτροπές </a:t>
            </a:r>
            <a:r>
              <a:rPr lang="en-GB" sz="32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CYS</a:t>
            </a:r>
            <a:endParaRPr sz="3200" b="1" spc="-5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aphicFrame>
        <p:nvGraphicFramePr>
          <p:cNvPr id="10" name="object 10">
            <a:extLst>
              <a:ext uri="{FF2B5EF4-FFF2-40B4-BE49-F238E27FC236}">
                <a16:creationId xmlns:a16="http://schemas.microsoft.com/office/drawing/2014/main" id="{B844A833-715C-66B1-006E-A8E562067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745103"/>
              </p:ext>
            </p:extLst>
          </p:nvPr>
        </p:nvGraphicFramePr>
        <p:xfrm>
          <a:off x="1934688" y="1269056"/>
          <a:ext cx="9137650" cy="4555782"/>
        </p:xfrm>
        <a:graphic>
          <a:graphicData uri="http://schemas.openxmlformats.org/drawingml/2006/table">
            <a:tbl>
              <a:tblPr/>
              <a:tblGrid>
                <a:gridCol w="1425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0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8.01</a:t>
                      </a:r>
                      <a:endParaRPr kumimoji="0" lang="el-GR" altLang="el-G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6040" marB="0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Telecommunication Equipment</a:t>
                      </a: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604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0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8.02</a:t>
                      </a:r>
                      <a:endParaRPr kumimoji="0" lang="el-GR" altLang="el-G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6040" marB="0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Telecommunication Equipment</a:t>
                      </a: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604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0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8.03</a:t>
                      </a:r>
                      <a:endParaRPr kumimoji="0" lang="el-GR" altLang="el-G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6040" marB="0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Blockchain and Distribute Ledger Technology (DLT)</a:t>
                      </a: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604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0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8.04</a:t>
                      </a:r>
                      <a:endParaRPr kumimoji="0" lang="el-GR" altLang="el-GR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6040" marB="0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l-GR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Artificial Intelligence </a:t>
                      </a:r>
                      <a:endParaRPr kumimoji="0" lang="el-GR" altLang="el-GR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604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6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8.05</a:t>
                      </a:r>
                      <a:endParaRPr kumimoji="0" lang="el-GR" altLang="el-GR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6675" marB="0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On-line Gambling</a:t>
                      </a: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667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6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l-GR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8.06</a:t>
                      </a:r>
                      <a:endParaRPr kumimoji="0" lang="el-GR" altLang="el-GR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6675" marB="0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Cybersecurity and Data Protection</a:t>
                      </a: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667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6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8.12</a:t>
                      </a:r>
                      <a:endParaRPr kumimoji="0" lang="el-GR" altLang="el-GR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6675" marB="0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Education supported by ICT </a:t>
                      </a: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667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6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8.13</a:t>
                      </a:r>
                      <a:endParaRPr kumimoji="0" lang="el-GR" altLang="el-GR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6675" marB="0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E-Invoicing</a:t>
                      </a: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667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6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8.14</a:t>
                      </a:r>
                      <a:endParaRPr kumimoji="0" lang="el-GR" altLang="el-GR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6675" marB="0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Data Preservation</a:t>
                      </a: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667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664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15.04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350" marB="0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Intelligent Transport Systems</a:t>
                      </a:r>
                    </a:p>
                  </a:txBody>
                  <a:tcPr marL="0" marR="0" marT="2349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5403" name="object 54">
            <a:extLst>
              <a:ext uri="{FF2B5EF4-FFF2-40B4-BE49-F238E27FC236}">
                <a16:creationId xmlns:a16="http://schemas.microsoft.com/office/drawing/2014/main" id="{B2F6E97B-A88E-0680-DA98-9A1141629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409" y="140343"/>
            <a:ext cx="1274763" cy="11287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254069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E4F293-0A40-4AA3-8747-1C7D9F3EE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1CC8B8-2CD1-45F6-9CED-CA3104002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8" name="Freeform 44">
              <a:extLst>
                <a:ext uri="{FF2B5EF4-FFF2-40B4-BE49-F238E27FC236}">
                  <a16:creationId xmlns:a16="http://schemas.microsoft.com/office/drawing/2014/main" id="{D0486316-3F2D-434E-AF23-A8EDD6E78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5">
              <a:extLst>
                <a:ext uri="{FF2B5EF4-FFF2-40B4-BE49-F238E27FC236}">
                  <a16:creationId xmlns:a16="http://schemas.microsoft.com/office/drawing/2014/main" id="{2AF5945E-96EF-472A-8B30-5AC427AA4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F43F39F5-753C-4BA6-AF2B-6F0EEE25A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2CC5073C-8188-4DE4-B2AB-9C87DDA4F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F2074A-D7D4-4AF6-866A-31DDF66B1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53666" y="759805"/>
            <a:ext cx="1000013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Αντανακλαστικές Επιτροπές στο Τομέα των Τεχνολογιών Πληροφορικής και Επικοινωνιών </a:t>
            </a:r>
            <a:br>
              <a:rPr lang="en-US"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800" b="1" kern="1200" cap="small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B1380461-F8E7-4F77-4218-B9FE2C3D2A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5897918"/>
              </p:ext>
            </p:extLst>
          </p:nvPr>
        </p:nvGraphicFramePr>
        <p:xfrm>
          <a:off x="1422492" y="2499837"/>
          <a:ext cx="9507778" cy="371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9008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B06F86C-EC3A-4406-9C1E-AD1BF7D28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Συμμετοχή</a:t>
            </a: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Τεχνικών</a:t>
            </a: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Εμ</a:t>
            </a: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πειρογνωμόνων στις Ευρωπαϊκές</a:t>
            </a:r>
            <a:b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και Διεθνείς Επιτροπές Τυποποίησης  </a:t>
            </a:r>
            <a:b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5" name="Vertical Text Placeholder 2">
            <a:extLst>
              <a:ext uri="{FF2B5EF4-FFF2-40B4-BE49-F238E27FC236}">
                <a16:creationId xmlns:a16="http://schemas.microsoft.com/office/drawing/2014/main" id="{7388510D-7C85-5DC4-C66F-9508EAFB60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338619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rrow: Right 1">
            <a:extLst>
              <a:ext uri="{FF2B5EF4-FFF2-40B4-BE49-F238E27FC236}">
                <a16:creationId xmlns:a16="http://schemas.microsoft.com/office/drawing/2014/main" id="{145AAF05-21D4-4F23-FAD0-1431B2624F52}"/>
              </a:ext>
            </a:extLst>
          </p:cNvPr>
          <p:cNvSpPr/>
          <p:nvPr/>
        </p:nvSpPr>
        <p:spPr>
          <a:xfrm>
            <a:off x="3946082" y="1724164"/>
            <a:ext cx="1115122" cy="6133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6B244515-C50C-5307-96F2-605827ABB01E}"/>
              </a:ext>
            </a:extLst>
          </p:cNvPr>
          <p:cNvSpPr/>
          <p:nvPr/>
        </p:nvSpPr>
        <p:spPr>
          <a:xfrm>
            <a:off x="3956179" y="3677765"/>
            <a:ext cx="1115122" cy="6133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896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3EEF5802-39D5-419F-A260-8B28112B6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519" y="5440966"/>
            <a:ext cx="3555840" cy="1212181"/>
          </a:xfrm>
        </p:spPr>
        <p:txBody>
          <a:bodyPr/>
          <a:lstStyle/>
          <a:p>
            <a:r>
              <a:rPr lang="es-ES" b="1" dirty="0"/>
              <a:t>CYBERSECURITY</a:t>
            </a:r>
            <a:endParaRPr lang="en-US" b="1" dirty="0"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E5A3E31B-6403-44C9-A6BA-5A4DEC4AB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4982" y="296849"/>
            <a:ext cx="1274763" cy="8921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l-GR" altLang="el-GR" dirty="0"/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7DAFEED2-9CA0-4F94-BD23-C4EA1B7F9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6496" y="1678024"/>
            <a:ext cx="1460500" cy="8112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858638-6A48-46F1-9915-910322A0AA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2" t="24564" r="6788" b="28146"/>
          <a:stretch/>
        </p:blipFill>
        <p:spPr>
          <a:xfrm>
            <a:off x="8957804" y="2971800"/>
            <a:ext cx="2272145" cy="914400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D958FDA-4160-14CA-D19A-10BA6DA0AA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" y="388620"/>
            <a:ext cx="7423319" cy="470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81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292D7A-B592-4988-8164-4A6B546A4A00}"/>
              </a:ext>
            </a:extLst>
          </p:cNvPr>
          <p:cNvSpPr/>
          <p:nvPr/>
        </p:nvSpPr>
        <p:spPr>
          <a:xfrm>
            <a:off x="520017" y="147949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ISO/IEC JTC 1/SC 27</a:t>
            </a:r>
          </a:p>
          <a:p>
            <a:r>
              <a:rPr lang="en-US" sz="2800" b="1" dirty="0"/>
              <a:t>Information security, cybersecurity and privacy protection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FAAD04-D19C-4236-9AA5-365B623096CE}"/>
              </a:ext>
            </a:extLst>
          </p:cNvPr>
          <p:cNvSpPr/>
          <p:nvPr/>
        </p:nvSpPr>
        <p:spPr>
          <a:xfrm>
            <a:off x="304555" y="1532944"/>
            <a:ext cx="7196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</a:rPr>
              <a:t>Πεδίο εφαρμογής :</a:t>
            </a:r>
          </a:p>
          <a:p>
            <a:r>
              <a:rPr lang="el-GR" sz="2000" b="1" dirty="0">
                <a:solidFill>
                  <a:srgbClr val="FF0000"/>
                </a:solidFill>
              </a:rPr>
              <a:t>Η ανάπτυξη προτύπων για την προστασία των πληροφοριών και των ΤΠΕ - περιλαμβάνει γενικές μεθόδους, τεχνικές και οδηγίες για την αντιμετώπιση πτυχών τόσο της ασφάλειας όσο και της ασφάλειας προσωπικών δεδομένων (</a:t>
            </a:r>
            <a:r>
              <a:rPr lang="el-GR" sz="2000" b="1" dirty="0" err="1">
                <a:solidFill>
                  <a:srgbClr val="FF0000"/>
                </a:solidFill>
              </a:rPr>
              <a:t>ιδιωτικότητας</a:t>
            </a:r>
            <a:r>
              <a:rPr lang="el-GR" sz="2000" b="1" dirty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5E2CA95-B2D6-4473-A484-90FD57A9F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12331"/>
              </p:ext>
            </p:extLst>
          </p:nvPr>
        </p:nvGraphicFramePr>
        <p:xfrm>
          <a:off x="2947351" y="3135707"/>
          <a:ext cx="8915400" cy="3505200"/>
        </p:xfrm>
        <a:graphic>
          <a:graphicData uri="http://schemas.openxmlformats.org/drawingml/2006/table">
            <a:tbl>
              <a:tblPr/>
              <a:tblGrid>
                <a:gridCol w="3140528">
                  <a:extLst>
                    <a:ext uri="{9D8B030D-6E8A-4147-A177-3AD203B41FA5}">
                      <a16:colId xmlns:a16="http://schemas.microsoft.com/office/drawing/2014/main" val="309793513"/>
                    </a:ext>
                  </a:extLst>
                </a:gridCol>
                <a:gridCol w="2803072">
                  <a:extLst>
                    <a:ext uri="{9D8B030D-6E8A-4147-A177-3AD203B41FA5}">
                      <a16:colId xmlns:a16="http://schemas.microsoft.com/office/drawing/2014/main" val="646964032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37665328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ISO/IEC JTC 1/SC 27/WG 1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Information security management systems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Working group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662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ISO/IEC JTC 1/SC 27/WG 2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Cryptography and security mechanisms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Working group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330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ISO/IEC JTC 1/SC 27/WG 3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Security evaluation, testing and specification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Working group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600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/>
                        <a:t>ISO/IEC JTC 1/SC 27/WG 4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Security controls and services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Working group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620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ISO/IEC JTC 1/SC 27/WG 5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Identity management and privacy technologies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Working group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812249"/>
                  </a:ext>
                </a:extLst>
              </a:tr>
            </a:tbl>
          </a:graphicData>
        </a:graphic>
      </p:graphicFrame>
      <p:pic>
        <p:nvPicPr>
          <p:cNvPr id="9" name="Picture 8" descr="jtc1_logo.gif">
            <a:extLst>
              <a:ext uri="{FF2B5EF4-FFF2-40B4-BE49-F238E27FC236}">
                <a16:creationId xmlns:a16="http://schemas.microsoft.com/office/drawing/2014/main" id="{9FFF0800-BFA3-4418-85B1-08E57A74A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1031" y="1812268"/>
            <a:ext cx="3866309" cy="736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880610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292D7A-B592-4988-8164-4A6B546A4A00}"/>
              </a:ext>
            </a:extLst>
          </p:cNvPr>
          <p:cNvSpPr/>
          <p:nvPr/>
        </p:nvSpPr>
        <p:spPr>
          <a:xfrm>
            <a:off x="520017" y="147949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ISO/IEC JTC 1/SC 27</a:t>
            </a:r>
          </a:p>
          <a:p>
            <a:r>
              <a:rPr lang="en-US" sz="2800" b="1" dirty="0"/>
              <a:t>Information security, cybersecurity and privacy protection</a:t>
            </a:r>
          </a:p>
        </p:txBody>
      </p:sp>
      <p:pic>
        <p:nvPicPr>
          <p:cNvPr id="9" name="Picture 8" descr="jtc1_logo.gif">
            <a:extLst>
              <a:ext uri="{FF2B5EF4-FFF2-40B4-BE49-F238E27FC236}">
                <a16:creationId xmlns:a16="http://schemas.microsoft.com/office/drawing/2014/main" id="{9FFF0800-BFA3-4418-85B1-08E57A74A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857" y="1800262"/>
            <a:ext cx="3866309" cy="736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18C278-1514-64AA-E33B-7CAD916BAA9F}"/>
              </a:ext>
            </a:extLst>
          </p:cNvPr>
          <p:cNvSpPr txBox="1"/>
          <p:nvPr/>
        </p:nvSpPr>
        <p:spPr>
          <a:xfrm>
            <a:off x="758283" y="2291227"/>
            <a:ext cx="938932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SC 27 is also involved in two joint working groups:</a:t>
            </a:r>
          </a:p>
          <a:p>
            <a:br>
              <a:rPr lang="en-GB" dirty="0"/>
            </a:br>
            <a:r>
              <a:rPr lang="en-GB" dirty="0"/>
              <a:t>•    JWG 4: ISO/TC 307 with JTC 1/SC 27 - Security, privacy and identity for Blockchain and DLT</a:t>
            </a:r>
            <a:br>
              <a:rPr lang="en-GB" dirty="0"/>
            </a:br>
            <a:r>
              <a:rPr lang="en-GB" dirty="0"/>
              <a:t>•    JWG 6: ISO/TC 22/SC 32 with JTC 1/SC 27 - Cybersecurity requirements and evaluation activities for connected vehicle devices</a:t>
            </a:r>
          </a:p>
          <a:p>
            <a:endParaRPr lang="en-GB" dirty="0"/>
          </a:p>
          <a:p>
            <a:br>
              <a:rPr lang="en-GB" dirty="0"/>
            </a:br>
            <a:r>
              <a:rPr lang="en-GB" b="1" dirty="0"/>
              <a:t>SC 27 membership includes approximately 81 countries. </a:t>
            </a:r>
          </a:p>
          <a:p>
            <a:endParaRPr lang="en-GB" dirty="0"/>
          </a:p>
          <a:p>
            <a:r>
              <a:rPr lang="en-GB" dirty="0"/>
              <a:t>Also actively support Liaison Bodies, including relevant international organizations, conformity assessment groups and related ISO technical committees and sub-committees.</a:t>
            </a:r>
          </a:p>
        </p:txBody>
      </p:sp>
    </p:spTree>
    <p:extLst>
      <p:ext uri="{BB962C8B-B14F-4D97-AF65-F5344CB8AC3E}">
        <p14:creationId xmlns:p14="http://schemas.microsoft.com/office/powerpoint/2010/main" val="158402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DA0C76-8DD9-9990-5114-9BE8FF4B8EC1}"/>
              </a:ext>
            </a:extLst>
          </p:cNvPr>
          <p:cNvSpPr/>
          <p:nvPr/>
        </p:nvSpPr>
        <p:spPr>
          <a:xfrm>
            <a:off x="520017" y="147949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ISO/IEC JTC 1/SC 27</a:t>
            </a:r>
          </a:p>
          <a:p>
            <a:r>
              <a:rPr lang="en-US" sz="2800" b="1" dirty="0"/>
              <a:t>Information security, cybersecurity and privacy protection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D47AC14-0482-D9A9-14AA-0A6609F51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215798"/>
              </p:ext>
            </p:extLst>
          </p:nvPr>
        </p:nvGraphicFramePr>
        <p:xfrm>
          <a:off x="2789084" y="2144183"/>
          <a:ext cx="5152650" cy="3355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007">
                  <a:extLst>
                    <a:ext uri="{9D8B030D-6E8A-4147-A177-3AD203B41FA5}">
                      <a16:colId xmlns:a16="http://schemas.microsoft.com/office/drawing/2014/main" val="1100491343"/>
                    </a:ext>
                  </a:extLst>
                </a:gridCol>
                <a:gridCol w="1657643">
                  <a:extLst>
                    <a:ext uri="{9D8B030D-6E8A-4147-A177-3AD203B41FA5}">
                      <a16:colId xmlns:a16="http://schemas.microsoft.com/office/drawing/2014/main" val="4250540853"/>
                    </a:ext>
                  </a:extLst>
                </a:gridCol>
              </a:tblGrid>
              <a:tr h="3603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517041"/>
                  </a:ext>
                </a:extLst>
              </a:tr>
              <a:tr h="857674">
                <a:tc>
                  <a:txBody>
                    <a:bodyPr/>
                    <a:lstStyle/>
                    <a:p>
                      <a:r>
                        <a:rPr lang="en-GB" dirty="0"/>
                        <a:t>published ISO standards * </a:t>
                      </a:r>
                    </a:p>
                    <a:p>
                      <a:r>
                        <a:rPr lang="en-GB" dirty="0"/>
                        <a:t>under the 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91221"/>
                  </a:ext>
                </a:extLst>
              </a:tr>
              <a:tr h="888480">
                <a:tc>
                  <a:txBody>
                    <a:bodyPr/>
                    <a:lstStyle/>
                    <a:p>
                      <a:r>
                        <a:rPr lang="en-GB" dirty="0"/>
                        <a:t>ISO standards under development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716423"/>
                  </a:ext>
                </a:extLst>
              </a:tr>
              <a:tr h="621936">
                <a:tc>
                  <a:txBody>
                    <a:bodyPr/>
                    <a:lstStyle/>
                    <a:p>
                      <a:r>
                        <a:rPr lang="en-GB" dirty="0"/>
                        <a:t>Participating 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  <a:r>
                        <a:rPr lang="el-GR" dirty="0"/>
                        <a:t>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818888"/>
                  </a:ext>
                </a:extLst>
              </a:tr>
              <a:tr h="621936">
                <a:tc>
                  <a:txBody>
                    <a:bodyPr/>
                    <a:lstStyle/>
                    <a:p>
                      <a:r>
                        <a:rPr lang="en-GB" dirty="0"/>
                        <a:t>Observing 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836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141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837ED2-4025-0190-9CB3-BB9835A241F9}"/>
              </a:ext>
            </a:extLst>
          </p:cNvPr>
          <p:cNvSpPr/>
          <p:nvPr/>
        </p:nvSpPr>
        <p:spPr>
          <a:xfrm>
            <a:off x="520016" y="147949"/>
            <a:ext cx="95064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ISO/IEC JTC 1/SC 27</a:t>
            </a:r>
          </a:p>
          <a:p>
            <a:r>
              <a:rPr lang="en-US" sz="2800" b="1" dirty="0"/>
              <a:t>Information security, cybersecurity and privacy protection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C2DB9EB-17F0-BCEF-1D8A-3506D39374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274602"/>
              </p:ext>
            </p:extLst>
          </p:nvPr>
        </p:nvGraphicFramePr>
        <p:xfrm>
          <a:off x="680477" y="1279619"/>
          <a:ext cx="10773140" cy="5391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3140">
                  <a:extLst>
                    <a:ext uri="{9D8B030D-6E8A-4147-A177-3AD203B41FA5}">
                      <a16:colId xmlns:a16="http://schemas.microsoft.com/office/drawing/2014/main" val="669243755"/>
                    </a:ext>
                  </a:extLst>
                </a:gridCol>
              </a:tblGrid>
              <a:tr h="586042">
                <a:tc>
                  <a:txBody>
                    <a:bodyPr/>
                    <a:lstStyle/>
                    <a:p>
                      <a:r>
                        <a:rPr lang="en-GB" sz="1800" dirty="0"/>
                        <a:t>Title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993511"/>
                  </a:ext>
                </a:extLst>
              </a:tr>
              <a:tr h="5583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ISO/IEC 27001:20</a:t>
                      </a:r>
                      <a:r>
                        <a:rPr lang="el-GR" sz="20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GB" sz="2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8900569"/>
                  </a:ext>
                </a:extLst>
              </a:tr>
              <a:tr h="69897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Information technology — Security techniques — Information security management systems — Requirements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2646179"/>
                  </a:ext>
                </a:extLst>
              </a:tr>
              <a:tr h="5583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ISO/IEC 27005:20</a:t>
                      </a:r>
                      <a:r>
                        <a:rPr lang="el-GR" sz="20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GB" sz="2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016513"/>
                  </a:ext>
                </a:extLst>
              </a:tr>
              <a:tr h="5583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dirty="0"/>
                        <a:t>Information security, cybersecurity and privacy protection — Guidance on managing information security risks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2807006"/>
                  </a:ext>
                </a:extLst>
              </a:tr>
              <a:tr h="5583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ISO/IEC 18045:2022</a:t>
                      </a:r>
                      <a:endParaRPr lang="en-GB" sz="2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2667707"/>
                  </a:ext>
                </a:extLst>
              </a:tr>
              <a:tr h="6989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Information security, cybersecurity and privacy protection — Evaluation criteria for IT security — Methodology for IT security evaluation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8844962"/>
                  </a:ext>
                </a:extLst>
              </a:tr>
              <a:tr h="5583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ISO/IEC 2700</a:t>
                      </a:r>
                      <a:r>
                        <a:rPr lang="el-GR" sz="20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GB" sz="20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:20</a:t>
                      </a:r>
                      <a:r>
                        <a:rPr lang="el-GR" sz="20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GB" sz="2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0931141"/>
                  </a:ext>
                </a:extLst>
              </a:tr>
              <a:tr h="5583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dirty="0"/>
                        <a:t>Information security, cybersecurity and privacy protection — Information security controls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5320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979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60105F-4C14-4B2C-1445-FCDE692AB138}"/>
              </a:ext>
            </a:extLst>
          </p:cNvPr>
          <p:cNvSpPr/>
          <p:nvPr/>
        </p:nvSpPr>
        <p:spPr>
          <a:xfrm>
            <a:off x="3015560" y="2194524"/>
            <a:ext cx="5500480" cy="707886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algn="ctr"/>
            <a:r>
              <a:rPr lang="el-GR" sz="4000" b="1" dirty="0">
                <a:solidFill>
                  <a:srgbClr val="0081C3"/>
                </a:solidFill>
              </a:rPr>
              <a:t>Λίγα λόγια για το CYS</a:t>
            </a:r>
            <a:endParaRPr lang="en-US" sz="4000" b="1" dirty="0">
              <a:solidFill>
                <a:srgbClr val="0081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839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4D7ABF-4CD3-4E02-9351-46879130D317}"/>
              </a:ext>
            </a:extLst>
          </p:cNvPr>
          <p:cNvSpPr/>
          <p:nvPr/>
        </p:nvSpPr>
        <p:spPr>
          <a:xfrm>
            <a:off x="736429" y="278757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200" b="1" spc="-5" dirty="0"/>
              <a:t>CEN/CENELEC JTC</a:t>
            </a:r>
            <a:r>
              <a:rPr lang="en-US" sz="3200" b="1" spc="40" dirty="0"/>
              <a:t> </a:t>
            </a:r>
            <a:r>
              <a:rPr lang="en-US" sz="3200" b="1" spc="-5" dirty="0"/>
              <a:t>13</a:t>
            </a:r>
            <a:endParaRPr lang="en-US" sz="3200" b="1" dirty="0"/>
          </a:p>
          <a:p>
            <a:pPr marL="12700"/>
            <a:r>
              <a:rPr lang="en-US" sz="3200" b="1" spc="-5" dirty="0"/>
              <a:t>Cybersecurity and Data</a:t>
            </a:r>
            <a:r>
              <a:rPr lang="en-US" sz="3200" b="1" dirty="0"/>
              <a:t> </a:t>
            </a:r>
            <a:r>
              <a:rPr lang="en-US" sz="3200" b="1" spc="-5" dirty="0"/>
              <a:t>Protection</a:t>
            </a:r>
            <a:endParaRPr lang="el-GR" sz="3200" b="1" dirty="0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DA262047-A03C-48D5-8E92-55B80C608C78}"/>
              </a:ext>
            </a:extLst>
          </p:cNvPr>
          <p:cNvSpPr/>
          <p:nvPr/>
        </p:nvSpPr>
        <p:spPr>
          <a:xfrm>
            <a:off x="6744220" y="473091"/>
            <a:ext cx="1039662" cy="739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CFED5BDE-DAF9-4039-BE98-B16051C14F50}"/>
              </a:ext>
            </a:extLst>
          </p:cNvPr>
          <p:cNvSpPr/>
          <p:nvPr/>
        </p:nvSpPr>
        <p:spPr>
          <a:xfrm>
            <a:off x="7809187" y="349417"/>
            <a:ext cx="1633606" cy="8487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0ECC7D-4678-4544-8D96-CAA43CE28975}"/>
              </a:ext>
            </a:extLst>
          </p:cNvPr>
          <p:cNvSpPr/>
          <p:nvPr/>
        </p:nvSpPr>
        <p:spPr>
          <a:xfrm>
            <a:off x="1991544" y="1811610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pc="-5" dirty="0">
                <a:solidFill>
                  <a:srgbClr val="002958"/>
                </a:solidFill>
                <a:latin typeface="Arial"/>
                <a:cs typeface="Arial"/>
              </a:rPr>
              <a:t>Development of standards for cybersecurity and data protection </a:t>
            </a:r>
            <a:endParaRPr lang="el-GR" sz="2800" dirty="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05C02560-AA4D-4C36-844D-72244F7C2791}"/>
              </a:ext>
            </a:extLst>
          </p:cNvPr>
          <p:cNvSpPr txBox="1"/>
          <p:nvPr/>
        </p:nvSpPr>
        <p:spPr>
          <a:xfrm>
            <a:off x="4547480" y="2777727"/>
            <a:ext cx="1285240" cy="341760"/>
          </a:xfrm>
          <a:prstGeom prst="rect">
            <a:avLst/>
          </a:prstGeom>
          <a:solidFill>
            <a:srgbClr val="008876"/>
          </a:solidFill>
        </p:spPr>
        <p:txBody>
          <a:bodyPr vert="horz" wrap="square" lIns="0" tIns="94615" rIns="0" bIns="0" rtlCol="0">
            <a:spAutoFit/>
          </a:bodyPr>
          <a:lstStyle/>
          <a:p>
            <a:pPr marL="427355">
              <a:spcBef>
                <a:spcPts val="74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8467DA6F-90A6-4D6B-88A8-5F9473C70BA5}"/>
              </a:ext>
            </a:extLst>
          </p:cNvPr>
          <p:cNvSpPr txBox="1"/>
          <p:nvPr/>
        </p:nvSpPr>
        <p:spPr>
          <a:xfrm>
            <a:off x="5912983" y="2777727"/>
            <a:ext cx="1271270" cy="341760"/>
          </a:xfrm>
          <a:prstGeom prst="rect">
            <a:avLst/>
          </a:prstGeom>
          <a:solidFill>
            <a:srgbClr val="008876"/>
          </a:solidFill>
        </p:spPr>
        <p:txBody>
          <a:bodyPr vert="horz" wrap="square" lIns="0" tIns="94615" rIns="0" bIns="0" rtlCol="0">
            <a:spAutoFit/>
          </a:bodyPr>
          <a:lstStyle/>
          <a:p>
            <a:pPr marL="172085">
              <a:spcBef>
                <a:spcPts val="74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CENELEC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07CF0E9A-2B70-4045-9CA2-A4D9B6ED7A3B}"/>
              </a:ext>
            </a:extLst>
          </p:cNvPr>
          <p:cNvSpPr txBox="1"/>
          <p:nvPr/>
        </p:nvSpPr>
        <p:spPr>
          <a:xfrm>
            <a:off x="4690608" y="3799386"/>
            <a:ext cx="2573443" cy="904235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40005" rIns="0" bIns="0" rtlCol="0">
            <a:spAutoFit/>
          </a:bodyPr>
          <a:lstStyle/>
          <a:p>
            <a:pPr marL="652780" marR="467359" indent="-167640">
              <a:spcBef>
                <a:spcPts val="315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JTC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13 Cyber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Security 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Protection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 marL="288290" marR="272415" indent="386715">
              <a:spcBef>
                <a:spcPts val="5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Chair: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Walter Fumy 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Secretariat: Martin Uhlherr</a:t>
            </a:r>
            <a:r>
              <a:rPr sz="105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(DIN)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1B850BFC-F923-4669-874F-4BF917CB1851}"/>
              </a:ext>
            </a:extLst>
          </p:cNvPr>
          <p:cNvSpPr/>
          <p:nvPr/>
        </p:nvSpPr>
        <p:spPr>
          <a:xfrm>
            <a:off x="5195942" y="3215877"/>
            <a:ext cx="1376680" cy="133350"/>
          </a:xfrm>
          <a:custGeom>
            <a:avLst/>
            <a:gdLst/>
            <a:ahLst/>
            <a:cxnLst/>
            <a:rect l="l" t="t" r="r" b="b"/>
            <a:pathLst>
              <a:path w="1376679" h="133350">
                <a:moveTo>
                  <a:pt x="0" y="0"/>
                </a:moveTo>
                <a:lnTo>
                  <a:pt x="0" y="133184"/>
                </a:lnTo>
                <a:lnTo>
                  <a:pt x="1376362" y="133184"/>
                </a:lnTo>
                <a:lnTo>
                  <a:pt x="1376362" y="12700"/>
                </a:lnTo>
              </a:path>
            </a:pathLst>
          </a:custGeom>
          <a:ln w="28956">
            <a:solidFill>
              <a:srgbClr val="0088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9">
            <a:extLst>
              <a:ext uri="{FF2B5EF4-FFF2-40B4-BE49-F238E27FC236}">
                <a16:creationId xmlns:a16="http://schemas.microsoft.com/office/drawing/2014/main" id="{CEBC2642-A59E-4F49-A94B-2070EB7184B7}"/>
              </a:ext>
            </a:extLst>
          </p:cNvPr>
          <p:cNvSpPr/>
          <p:nvPr/>
        </p:nvSpPr>
        <p:spPr>
          <a:xfrm>
            <a:off x="5886312" y="3354561"/>
            <a:ext cx="45719" cy="444826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950"/>
                </a:lnTo>
              </a:path>
            </a:pathLst>
          </a:custGeom>
          <a:ln w="28956">
            <a:solidFill>
              <a:srgbClr val="0088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EE6107-9F50-4C3D-8F50-C1D3F1522FA4}"/>
              </a:ext>
            </a:extLst>
          </p:cNvPr>
          <p:cNvSpPr/>
          <p:nvPr/>
        </p:nvSpPr>
        <p:spPr>
          <a:xfrm>
            <a:off x="976720" y="5057392"/>
            <a:ext cx="10781388" cy="743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9085" marR="534035" indent="-287020">
              <a:lnSpc>
                <a:spcPct val="110000"/>
              </a:lnSpc>
              <a:spcBef>
                <a:spcPts val="600"/>
              </a:spcBef>
              <a:buClr>
                <a:srgbClr val="B0BB0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en-US" sz="2000" spc="-5" dirty="0">
                <a:solidFill>
                  <a:srgbClr val="002958"/>
                </a:solidFill>
                <a:latin typeface="Arial"/>
                <a:cs typeface="Arial"/>
              </a:rPr>
              <a:t>Development of standards for cybersecurity and data protection covering all aspects of the evolving information society</a:t>
            </a:r>
          </a:p>
        </p:txBody>
      </p:sp>
    </p:spTree>
    <p:extLst>
      <p:ext uri="{BB962C8B-B14F-4D97-AF65-F5344CB8AC3E}">
        <p14:creationId xmlns:p14="http://schemas.microsoft.com/office/powerpoint/2010/main" val="4055151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DD0EC3F-7DAC-451C-8CFB-D7AC8B055BF4}"/>
              </a:ext>
            </a:extLst>
          </p:cNvPr>
          <p:cNvSpPr/>
          <p:nvPr/>
        </p:nvSpPr>
        <p:spPr>
          <a:xfrm>
            <a:off x="722574" y="412870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200" b="1" spc="-5" dirty="0"/>
              <a:t>CEN/CENELEC JTC</a:t>
            </a:r>
            <a:r>
              <a:rPr lang="en-US" sz="3200" b="1" spc="40" dirty="0"/>
              <a:t> </a:t>
            </a:r>
            <a:r>
              <a:rPr lang="en-US" sz="3200" b="1" spc="-5" dirty="0"/>
              <a:t>13</a:t>
            </a:r>
            <a:endParaRPr lang="en-US" sz="3200" b="1" dirty="0"/>
          </a:p>
          <a:p>
            <a:pPr marL="12700"/>
            <a:r>
              <a:rPr lang="en-US" sz="3200" b="1" spc="-5" dirty="0"/>
              <a:t>Cybersecurity and Data</a:t>
            </a:r>
            <a:r>
              <a:rPr lang="en-US" sz="3200" b="1" dirty="0"/>
              <a:t> </a:t>
            </a:r>
            <a:r>
              <a:rPr lang="en-US" sz="3200" b="1" spc="-5" dirty="0"/>
              <a:t>Protection</a:t>
            </a:r>
            <a:endParaRPr lang="el-GR" sz="3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06A4BF-8329-4606-B932-AEEC987B7953}"/>
              </a:ext>
            </a:extLst>
          </p:cNvPr>
          <p:cNvSpPr txBox="1"/>
          <p:nvPr/>
        </p:nvSpPr>
        <p:spPr>
          <a:xfrm>
            <a:off x="504631" y="1856509"/>
            <a:ext cx="5844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Working Groups</a:t>
            </a:r>
            <a:endParaRPr lang="el-GR" sz="3200" b="1" u="sng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32C0A61-1ED8-49B7-BE3C-D455ED77C2D6}"/>
              </a:ext>
            </a:extLst>
          </p:cNvPr>
          <p:cNvSpPr/>
          <p:nvPr/>
        </p:nvSpPr>
        <p:spPr>
          <a:xfrm>
            <a:off x="6650182" y="1605911"/>
            <a:ext cx="1168325" cy="835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6D86BD40-8834-4034-A1EE-62281537C366}"/>
              </a:ext>
            </a:extLst>
          </p:cNvPr>
          <p:cNvSpPr/>
          <p:nvPr/>
        </p:nvSpPr>
        <p:spPr>
          <a:xfrm>
            <a:off x="7998341" y="1490088"/>
            <a:ext cx="1644423" cy="951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9163E202-868A-75F4-85F9-C60031EED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611716"/>
              </p:ext>
            </p:extLst>
          </p:nvPr>
        </p:nvGraphicFramePr>
        <p:xfrm>
          <a:off x="968739" y="2599075"/>
          <a:ext cx="10483031" cy="4033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2483">
                  <a:extLst>
                    <a:ext uri="{9D8B030D-6E8A-4147-A177-3AD203B41FA5}">
                      <a16:colId xmlns:a16="http://schemas.microsoft.com/office/drawing/2014/main" val="1423078979"/>
                    </a:ext>
                  </a:extLst>
                </a:gridCol>
                <a:gridCol w="7120548">
                  <a:extLst>
                    <a:ext uri="{9D8B030D-6E8A-4147-A177-3AD203B41FA5}">
                      <a16:colId xmlns:a16="http://schemas.microsoft.com/office/drawing/2014/main" val="2263318876"/>
                    </a:ext>
                  </a:extLst>
                </a:gridCol>
              </a:tblGrid>
              <a:tr h="403395">
                <a:tc>
                  <a:txBody>
                    <a:bodyPr/>
                    <a:lstStyle/>
                    <a:p>
                      <a:r>
                        <a:rPr lang="en-GB" sz="2000" dirty="0"/>
                        <a:t>Working Group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Title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29013"/>
                  </a:ext>
                </a:extLst>
              </a:tr>
              <a:tr h="403395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CEN/CLC/JTC 13/WG 1 </a:t>
                      </a:r>
                      <a:endParaRPr lang="es-ES" sz="2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Chairman advisory group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72752241"/>
                  </a:ext>
                </a:extLst>
              </a:tr>
              <a:tr h="403395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CEN/CLC/JTC 13/WG 2 </a:t>
                      </a:r>
                      <a:endParaRPr lang="es-ES" sz="2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Management systems and controls sets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204778"/>
                  </a:ext>
                </a:extLst>
              </a:tr>
              <a:tr h="403395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CEN/CLC/JTC 13/WG 3 </a:t>
                      </a:r>
                      <a:endParaRPr lang="es-ES" sz="2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Security evaluation and assessment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39482881"/>
                  </a:ext>
                </a:extLst>
              </a:tr>
              <a:tr h="403395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7"/>
                        </a:rPr>
                        <a:t>CEN/CLC/JTC 13/WG 4 </a:t>
                      </a:r>
                      <a:endParaRPr lang="es-ES" sz="2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Cybersecurity services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25371409"/>
                  </a:ext>
                </a:extLst>
              </a:tr>
              <a:tr h="403395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8"/>
                        </a:rPr>
                        <a:t>CEN/CLC/JTC 13/WG 5 </a:t>
                      </a:r>
                      <a:endParaRPr lang="es-ES" sz="2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Data Protection, Privacy and Identity Management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8725102"/>
                  </a:ext>
                </a:extLst>
              </a:tr>
              <a:tr h="403395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9"/>
                        </a:rPr>
                        <a:t>CEN/CLC/JTC 13/WG 6 </a:t>
                      </a:r>
                      <a:endParaRPr lang="es-ES" sz="2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Product security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51349993"/>
                  </a:ext>
                </a:extLst>
              </a:tr>
              <a:tr h="403395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0"/>
                        </a:rPr>
                        <a:t>CEN/CLC/JTC 13/WG 7 </a:t>
                      </a:r>
                      <a:endParaRPr lang="es-ES" sz="2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Adhoc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group EU 5G Certification scheme support group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90442384"/>
                  </a:ext>
                </a:extLst>
              </a:tr>
              <a:tr h="403395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1"/>
                        </a:rPr>
                        <a:t>CEN/CLC/JTC 13/WG 8 </a:t>
                      </a:r>
                      <a:endParaRPr lang="es-ES" sz="2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WG 6 task force RED standardization request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43858952"/>
                  </a:ext>
                </a:extLst>
              </a:tr>
              <a:tr h="403395">
                <a:tc>
                  <a:txBody>
                    <a:bodyPr/>
                    <a:lstStyle/>
                    <a:p>
                      <a:r>
                        <a:rPr lang="es-ES" sz="2000" dirty="0">
                          <a:hlinkClick r:id="rId12"/>
                        </a:rPr>
                        <a:t>CEN/CLC/JTC 13/WG 9</a:t>
                      </a:r>
                      <a:endParaRPr lang="es-ES" sz="2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Special Working Group on Cyber Resilience Act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105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652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9">
            <a:extLst>
              <a:ext uri="{FF2B5EF4-FFF2-40B4-BE49-F238E27FC236}">
                <a16:creationId xmlns:a16="http://schemas.microsoft.com/office/drawing/2014/main" id="{AB19A539-7A82-4A2E-8D78-91BAD36443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11008" y="363925"/>
            <a:ext cx="8070850" cy="1120775"/>
          </a:xfrm>
        </p:spPr>
        <p:txBody>
          <a:bodyPr vert="horz" wrap="square" lIns="91440" tIns="13335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lang="en-US" sz="3200" b="1" spc="-5" dirty="0">
                <a:latin typeface="+mn-lt"/>
              </a:rPr>
              <a:t>European Telecommunications </a:t>
            </a:r>
            <a:br>
              <a:rPr lang="en-US" sz="3200" b="1" spc="-5" dirty="0">
                <a:latin typeface="+mn-lt"/>
              </a:rPr>
            </a:br>
            <a:r>
              <a:rPr lang="en-US" sz="3200" b="1" spc="-5" dirty="0">
                <a:latin typeface="+mn-lt"/>
              </a:rPr>
              <a:t>Standards Institute</a:t>
            </a:r>
            <a:endParaRPr sz="3200" b="1" spc="-5" dirty="0">
              <a:latin typeface="+mn-lt"/>
            </a:endParaRP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C7A527CD-BD5D-4654-B27D-DA2A6EADE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676401"/>
            <a:ext cx="85344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l-GR" sz="2400" dirty="0"/>
          </a:p>
          <a:p>
            <a:pPr eaLnBrk="1" hangingPunct="1"/>
            <a:endParaRPr lang="en-US" altLang="el-GR" sz="2400" dirty="0"/>
          </a:p>
          <a:p>
            <a:pPr eaLnBrk="1" hangingPunct="1"/>
            <a:endParaRPr lang="en-US" altLang="el-GR" dirty="0">
              <a:latin typeface="Arial" panose="020B0604020202020204" pitchFamily="34" charset="0"/>
            </a:endParaRPr>
          </a:p>
          <a:p>
            <a:pPr eaLnBrk="1" hangingPunct="1"/>
            <a:endParaRPr lang="en-US" altLang="el-GR" dirty="0">
              <a:latin typeface="Arial" panose="020B0604020202020204" pitchFamily="34" charset="0"/>
            </a:endParaRPr>
          </a:p>
          <a:p>
            <a:pPr eaLnBrk="1" hangingPunct="1"/>
            <a:endParaRPr lang="en-US" altLang="el-GR" dirty="0">
              <a:latin typeface="Arial" panose="020B0604020202020204" pitchFamily="34" charset="0"/>
            </a:endParaRPr>
          </a:p>
          <a:p>
            <a:pPr eaLnBrk="1" hangingPunct="1"/>
            <a:endParaRPr lang="en-US" altLang="el-GR" dirty="0">
              <a:latin typeface="Arial" panose="020B0604020202020204" pitchFamily="34" charset="0"/>
            </a:endParaRPr>
          </a:p>
          <a:p>
            <a:pPr eaLnBrk="1" hangingPunct="1"/>
            <a:endParaRPr lang="el-GR" altLang="el-GR" dirty="0"/>
          </a:p>
        </p:txBody>
      </p:sp>
      <p:pic>
        <p:nvPicPr>
          <p:cNvPr id="21508" name="Picture 5">
            <a:extLst>
              <a:ext uri="{FF2B5EF4-FFF2-40B4-BE49-F238E27FC236}">
                <a16:creationId xmlns:a16="http://schemas.microsoft.com/office/drawing/2014/main" id="{1DFCE037-B2E9-4E11-8987-EC72B98E0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397" y="153326"/>
            <a:ext cx="13716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>
            <a:extLst>
              <a:ext uri="{FF2B5EF4-FFF2-40B4-BE49-F238E27FC236}">
                <a16:creationId xmlns:a16="http://schemas.microsoft.com/office/drawing/2014/main" id="{C2101ECA-0002-4395-BACC-899E83BC6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7" y="420696"/>
            <a:ext cx="1974985" cy="77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AE2C48-4D8B-40B9-85E6-C08BE7F7BF1C}"/>
              </a:ext>
            </a:extLst>
          </p:cNvPr>
          <p:cNvSpPr/>
          <p:nvPr/>
        </p:nvSpPr>
        <p:spPr>
          <a:xfrm>
            <a:off x="1631504" y="2274838"/>
            <a:ext cx="87316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ETSI είναι ο </a:t>
            </a:r>
            <a:r>
              <a:rPr lang="el-G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Ευρωπαικός</a:t>
            </a: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οργανισμός τυποποίησης για πρότυπα Τεχνολογιών Πληροφορικής και Επικοινωνιών (ΤΠΕ) που ικανοποιούν τις ανάγκες της ευρωπαϊκής και παγκόσμιας αγοράς.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l-G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ETSI παράγει πρότυπα παγκόσμιας ισχύος για Τεχνολογίες Πληροφορικής και Επικοινωνιών (ΤΠΕ), συμπεριλαμβανομένων των τεχνολογιών διαδικτύου (σταθερής &amp; ασύρματης), κινητής τηλεφωνίας κ.α.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>
            <a:extLst>
              <a:ext uri="{FF2B5EF4-FFF2-40B4-BE49-F238E27FC236}">
                <a16:creationId xmlns:a16="http://schemas.microsoft.com/office/drawing/2014/main" id="{BF5C64E2-96A2-4FD1-872B-0F4AA410FC2F}"/>
              </a:ext>
            </a:extLst>
          </p:cNvPr>
          <p:cNvSpPr/>
          <p:nvPr/>
        </p:nvSpPr>
        <p:spPr>
          <a:xfrm>
            <a:off x="890060" y="1313793"/>
            <a:ext cx="8495678" cy="5195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E2EF56-0AE1-496F-932C-B607135FB42E}"/>
              </a:ext>
            </a:extLst>
          </p:cNvPr>
          <p:cNvSpPr/>
          <p:nvPr/>
        </p:nvSpPr>
        <p:spPr>
          <a:xfrm>
            <a:off x="657274" y="348879"/>
            <a:ext cx="65747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spc="-10" dirty="0"/>
              <a:t>ETSI</a:t>
            </a:r>
            <a:r>
              <a:rPr lang="en-US" sz="4400" dirty="0"/>
              <a:t> </a:t>
            </a:r>
            <a:r>
              <a:rPr lang="en-US" sz="4400" spc="-30" dirty="0"/>
              <a:t>TC</a:t>
            </a:r>
            <a:r>
              <a:rPr lang="en-US" sz="4400" spc="-40" dirty="0"/>
              <a:t> </a:t>
            </a:r>
            <a:r>
              <a:rPr lang="en-US" sz="4400" spc="-10" dirty="0"/>
              <a:t>CYBER</a:t>
            </a:r>
          </a:p>
          <a:p>
            <a:endParaRPr lang="el-GR" sz="4400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36B21A56-7F9B-4313-A285-E5CDC455407A}"/>
              </a:ext>
            </a:extLst>
          </p:cNvPr>
          <p:cNvSpPr/>
          <p:nvPr/>
        </p:nvSpPr>
        <p:spPr>
          <a:xfrm>
            <a:off x="5982253" y="457200"/>
            <a:ext cx="2275056" cy="6650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8654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B1455C-508D-C113-96C1-655F93FA8D3D}"/>
              </a:ext>
            </a:extLst>
          </p:cNvPr>
          <p:cNvSpPr/>
          <p:nvPr/>
        </p:nvSpPr>
        <p:spPr>
          <a:xfrm>
            <a:off x="657274" y="348879"/>
            <a:ext cx="65747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spc="-10" dirty="0"/>
              <a:t>ETSI</a:t>
            </a:r>
            <a:r>
              <a:rPr lang="en-US" sz="4400" dirty="0"/>
              <a:t> </a:t>
            </a:r>
            <a:r>
              <a:rPr lang="en-US" sz="4400" spc="-30" dirty="0"/>
              <a:t>TC</a:t>
            </a:r>
            <a:r>
              <a:rPr lang="en-US" sz="4400" spc="-40" dirty="0"/>
              <a:t> </a:t>
            </a:r>
            <a:r>
              <a:rPr lang="en-US" sz="4400" spc="-10" dirty="0"/>
              <a:t>CYBER</a:t>
            </a:r>
          </a:p>
          <a:p>
            <a:endParaRPr lang="el-GR" sz="440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F356D5C-14DA-E0C3-F71B-CC201F91360E}"/>
              </a:ext>
            </a:extLst>
          </p:cNvPr>
          <p:cNvSpPr/>
          <p:nvPr/>
        </p:nvSpPr>
        <p:spPr>
          <a:xfrm>
            <a:off x="5982253" y="457200"/>
            <a:ext cx="2275056" cy="6650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B8DD556-9165-FE59-22D3-4D163BBFF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363570"/>
              </p:ext>
            </p:extLst>
          </p:nvPr>
        </p:nvGraphicFramePr>
        <p:xfrm>
          <a:off x="1062181" y="1557867"/>
          <a:ext cx="10472545" cy="4951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3670">
                  <a:extLst>
                    <a:ext uri="{9D8B030D-6E8A-4147-A177-3AD203B41FA5}">
                      <a16:colId xmlns:a16="http://schemas.microsoft.com/office/drawing/2014/main" val="2976110923"/>
                    </a:ext>
                  </a:extLst>
                </a:gridCol>
                <a:gridCol w="6998875">
                  <a:extLst>
                    <a:ext uri="{9D8B030D-6E8A-4147-A177-3AD203B41FA5}">
                      <a16:colId xmlns:a16="http://schemas.microsoft.com/office/drawing/2014/main" val="1848165066"/>
                    </a:ext>
                  </a:extLst>
                </a:gridCol>
              </a:tblGrid>
              <a:tr h="563279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ETSI deliverable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Title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2487098"/>
                  </a:ext>
                </a:extLst>
              </a:tr>
              <a:tr h="563279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ETSI TR 103 306 V1.1.1 (2015-11)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CYBER; Global Cyber Security Ecosystem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5839326"/>
                  </a:ext>
                </a:extLst>
              </a:tr>
              <a:tr h="755219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ETSI EG 203 310 V1.1.1 (2016-06)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CYBER; Quantum Computing Impact on security of ICT Systems; Recommendations on Business Continuity and Algorithm Selection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2054748"/>
                  </a:ext>
                </a:extLst>
              </a:tr>
              <a:tr h="563279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ETSI TR 103 303 V1.1.1 (2016-04)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CYBER; Protection measures for ICT in the context of Critical Infrastructure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6624311"/>
                  </a:ext>
                </a:extLst>
              </a:tr>
              <a:tr h="563279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ETSI TR 103 421 V1.1.1 (2017-04)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CYBER; Network Gateway Cyber Defence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4294867"/>
                  </a:ext>
                </a:extLst>
              </a:tr>
              <a:tr h="563279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ETSI TR 103 617 V1.1.1 (2018-09)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Quantum-Safe Virtual Private Networks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7067513"/>
                  </a:ext>
                </a:extLst>
              </a:tr>
              <a:tr h="62441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i-FI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ETSI TR 103 305-1 V2.1.1 (2016-08)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CYBER; Critical Security Controls for Effective Cyber Defence; Part 1: The Critical Security Controls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36798812"/>
                  </a:ext>
                </a:extLst>
              </a:tr>
              <a:tr h="755219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ETSI TR 103 456 V1.1.1 (2017-10)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CYBER; Implementation of the Network and Information Security (NIS) Directive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371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221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19AF1A-E966-635C-8447-57D6FB73D2D2}"/>
              </a:ext>
            </a:extLst>
          </p:cNvPr>
          <p:cNvSpPr txBox="1"/>
          <p:nvPr/>
        </p:nvSpPr>
        <p:spPr>
          <a:xfrm>
            <a:off x="2946400" y="2367171"/>
            <a:ext cx="6096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CYS - Information Security Risk Assessment 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458065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78B2646-1F92-C63E-BE18-EDFAC321DA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656261"/>
              </p:ext>
            </p:extLst>
          </p:nvPr>
        </p:nvGraphicFramePr>
        <p:xfrm>
          <a:off x="1241554" y="568985"/>
          <a:ext cx="8671878" cy="59098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4815">
                  <a:extLst>
                    <a:ext uri="{9D8B030D-6E8A-4147-A177-3AD203B41FA5}">
                      <a16:colId xmlns:a16="http://schemas.microsoft.com/office/drawing/2014/main" val="4193874848"/>
                    </a:ext>
                  </a:extLst>
                </a:gridCol>
                <a:gridCol w="2715206">
                  <a:extLst>
                    <a:ext uri="{9D8B030D-6E8A-4147-A177-3AD203B41FA5}">
                      <a16:colId xmlns:a16="http://schemas.microsoft.com/office/drawing/2014/main" val="759794066"/>
                    </a:ext>
                  </a:extLst>
                </a:gridCol>
                <a:gridCol w="3361857">
                  <a:extLst>
                    <a:ext uri="{9D8B030D-6E8A-4147-A177-3AD203B41FA5}">
                      <a16:colId xmlns:a16="http://schemas.microsoft.com/office/drawing/2014/main" val="1298532568"/>
                    </a:ext>
                  </a:extLst>
                </a:gridCol>
              </a:tblGrid>
              <a:tr h="683653">
                <a:tc>
                  <a:txBody>
                    <a:bodyPr/>
                    <a:lstStyle/>
                    <a:p>
                      <a:pPr marL="34925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CLASSIFICATION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3" marR="31950" marT="27127" marB="0" anchor="ctr"/>
                </a:tc>
                <a:tc>
                  <a:txBody>
                    <a:bodyPr/>
                    <a:lstStyle/>
                    <a:p>
                      <a:pPr marL="0" marR="31115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MEANING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3" marR="31950" marT="27127" marB="0" anchor="ctr"/>
                </a:tc>
                <a:tc>
                  <a:txBody>
                    <a:bodyPr/>
                    <a:lstStyle/>
                    <a:p>
                      <a:pPr marL="0" marR="29845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REQUIREMENT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3" marR="31950" marT="27127" marB="0" anchor="ctr"/>
                </a:tc>
                <a:extLst>
                  <a:ext uri="{0D108BD9-81ED-4DB2-BD59-A6C34878D82A}">
                    <a16:rowId xmlns:a16="http://schemas.microsoft.com/office/drawing/2014/main" val="1797070382"/>
                  </a:ext>
                </a:extLst>
              </a:tr>
              <a:tr h="1374347">
                <a:tc>
                  <a:txBody>
                    <a:bodyPr/>
                    <a:lstStyle/>
                    <a:p>
                      <a:pPr marL="0" marR="2794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0" marR="2794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CRITICAL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3" marR="31950" marT="27127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The findings highlight risks from existing security gaps, which can even cause the company operations to shut down.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3" marR="31950" marT="27127" marB="0" anchor="ctr"/>
                </a:tc>
                <a:tc>
                  <a:txBody>
                    <a:bodyPr/>
                    <a:lstStyle/>
                    <a:p>
                      <a:pPr marL="254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It is immediately necessary to take measures and implement Corrective Actions, as a matter of absolute priority and within 40 days.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3" marR="31950" marT="27127" marB="0"/>
                </a:tc>
                <a:extLst>
                  <a:ext uri="{0D108BD9-81ED-4DB2-BD59-A6C34878D82A}">
                    <a16:rowId xmlns:a16="http://schemas.microsoft.com/office/drawing/2014/main" val="2666409593"/>
                  </a:ext>
                </a:extLst>
              </a:tr>
              <a:tr h="1103179">
                <a:tc>
                  <a:txBody>
                    <a:bodyPr/>
                    <a:lstStyle/>
                    <a:p>
                      <a:pPr marL="0" marR="2794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HIGH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3" marR="31950" marT="27127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Security gaps may cause serious harm to the body.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3" marR="31950" marT="27127" marB="0" anchor="ctr"/>
                </a:tc>
                <a:tc>
                  <a:txBody>
                    <a:bodyPr/>
                    <a:lstStyle/>
                    <a:p>
                      <a:pPr marL="254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The implementation of Corrective and Preventive Actions is required, within 6 months.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3" marR="31950" marT="27127" marB="0"/>
                </a:tc>
                <a:extLst>
                  <a:ext uri="{0D108BD9-81ED-4DB2-BD59-A6C34878D82A}">
                    <a16:rowId xmlns:a16="http://schemas.microsoft.com/office/drawing/2014/main" val="3002633299"/>
                  </a:ext>
                </a:extLst>
              </a:tr>
              <a:tr h="1374347">
                <a:tc>
                  <a:txBody>
                    <a:bodyPr/>
                    <a:lstStyle/>
                    <a:p>
                      <a:pPr marL="0" marR="2857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MEDIUM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3" marR="31950" marT="27127" marB="0" anchor="ctr"/>
                </a:tc>
                <a:tc>
                  <a:txBody>
                    <a:bodyPr/>
                    <a:lstStyle/>
                    <a:p>
                      <a:pPr marL="0" marR="13652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The findings highlight risks that potentially affect the availability of the organization's systems.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3" marR="31950" marT="27127" marB="0" anchor="ctr"/>
                </a:tc>
                <a:tc>
                  <a:txBody>
                    <a:bodyPr/>
                    <a:lstStyle/>
                    <a:p>
                      <a:pPr marL="254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It is recommended to implement Corrective Actions, and Preventive Actions, within 12 months.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3" marR="31950" marT="27127" marB="0"/>
                </a:tc>
                <a:extLst>
                  <a:ext uri="{0D108BD9-81ED-4DB2-BD59-A6C34878D82A}">
                    <a16:rowId xmlns:a16="http://schemas.microsoft.com/office/drawing/2014/main" val="2037964563"/>
                  </a:ext>
                </a:extLst>
              </a:tr>
              <a:tr h="1374347">
                <a:tc>
                  <a:txBody>
                    <a:bodyPr/>
                    <a:lstStyle/>
                    <a:p>
                      <a:pPr marL="0" marR="3048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LOW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3" marR="31950" marT="27127" marB="0" anchor="ctr"/>
                </a:tc>
                <a:tc>
                  <a:txBody>
                    <a:bodyPr/>
                    <a:lstStyle/>
                    <a:p>
                      <a:pPr marL="0" marR="19367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The findings highlight risks that potentially affect the proper functioning of the company.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3" marR="31950" marT="27127" marB="0" anchor="ctr"/>
                </a:tc>
                <a:tc>
                  <a:txBody>
                    <a:bodyPr/>
                    <a:lstStyle/>
                    <a:p>
                      <a:pPr marL="254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It is recommended to plan long-term Preventive Actions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3" marR="31950" marT="27127" marB="0" anchor="ctr"/>
                </a:tc>
                <a:extLst>
                  <a:ext uri="{0D108BD9-81ED-4DB2-BD59-A6C34878D82A}">
                    <a16:rowId xmlns:a16="http://schemas.microsoft.com/office/drawing/2014/main" val="626379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099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AA903BF-3E91-7C80-7C39-BC12565F3E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1029484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9305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90778B4-87D5-8ADF-3607-355C7AE59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818551"/>
              </p:ext>
            </p:extLst>
          </p:nvPr>
        </p:nvGraphicFramePr>
        <p:xfrm>
          <a:off x="301788" y="909686"/>
          <a:ext cx="11038788" cy="59483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3113">
                  <a:extLst>
                    <a:ext uri="{9D8B030D-6E8A-4147-A177-3AD203B41FA5}">
                      <a16:colId xmlns:a16="http://schemas.microsoft.com/office/drawing/2014/main" val="2572749834"/>
                    </a:ext>
                  </a:extLst>
                </a:gridCol>
                <a:gridCol w="1206403">
                  <a:extLst>
                    <a:ext uri="{9D8B030D-6E8A-4147-A177-3AD203B41FA5}">
                      <a16:colId xmlns:a16="http://schemas.microsoft.com/office/drawing/2014/main" val="1206072260"/>
                    </a:ext>
                  </a:extLst>
                </a:gridCol>
                <a:gridCol w="2786832">
                  <a:extLst>
                    <a:ext uri="{9D8B030D-6E8A-4147-A177-3AD203B41FA5}">
                      <a16:colId xmlns:a16="http://schemas.microsoft.com/office/drawing/2014/main" val="213764451"/>
                    </a:ext>
                  </a:extLst>
                </a:gridCol>
                <a:gridCol w="2921918">
                  <a:extLst>
                    <a:ext uri="{9D8B030D-6E8A-4147-A177-3AD203B41FA5}">
                      <a16:colId xmlns:a16="http://schemas.microsoft.com/office/drawing/2014/main" val="4268356606"/>
                    </a:ext>
                  </a:extLst>
                </a:gridCol>
                <a:gridCol w="1273557">
                  <a:extLst>
                    <a:ext uri="{9D8B030D-6E8A-4147-A177-3AD203B41FA5}">
                      <a16:colId xmlns:a16="http://schemas.microsoft.com/office/drawing/2014/main" val="3627616578"/>
                    </a:ext>
                  </a:extLst>
                </a:gridCol>
                <a:gridCol w="2226965">
                  <a:extLst>
                    <a:ext uri="{9D8B030D-6E8A-4147-A177-3AD203B41FA5}">
                      <a16:colId xmlns:a16="http://schemas.microsoft.com/office/drawing/2014/main" val="2751723596"/>
                    </a:ext>
                  </a:extLst>
                </a:gridCol>
              </a:tblGrid>
              <a:tr h="8987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No.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9" marR="2918" marT="56021" marB="0"/>
                </a:tc>
                <a:tc>
                  <a:txBody>
                    <a:bodyPr/>
                    <a:lstStyle/>
                    <a:p>
                      <a:pPr marL="0" marR="6159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Control Domain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9" marR="2918" marT="56021" marB="0"/>
                </a:tc>
                <a:tc>
                  <a:txBody>
                    <a:bodyPr/>
                    <a:lstStyle/>
                    <a:p>
                      <a:pPr marL="635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Observation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9" marR="2918" marT="56021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Recommendation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9" marR="2918" marT="56021" marB="0"/>
                </a:tc>
                <a:tc>
                  <a:txBody>
                    <a:bodyPr/>
                    <a:lstStyle/>
                    <a:p>
                      <a:pPr marL="0" marR="635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Criticality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9" marR="2918" marT="56021" marB="0"/>
                </a:tc>
                <a:tc>
                  <a:txBody>
                    <a:bodyPr/>
                    <a:lstStyle/>
                    <a:p>
                      <a:pPr marL="0" marR="6096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Technology/Solution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9" marR="2918" marT="56021" marB="0"/>
                </a:tc>
                <a:extLst>
                  <a:ext uri="{0D108BD9-81ED-4DB2-BD59-A6C34878D82A}">
                    <a16:rowId xmlns:a16="http://schemas.microsoft.com/office/drawing/2014/main" val="1040872373"/>
                  </a:ext>
                </a:extLst>
              </a:tr>
              <a:tr h="1643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1.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9" marR="2918" marT="56021" marB="0"/>
                </a:tc>
                <a:tc>
                  <a:txBody>
                    <a:bodyPr/>
                    <a:lstStyle/>
                    <a:p>
                      <a:pPr marL="0" marR="6159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10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9" marR="2918" marT="56021" marB="0"/>
                </a:tc>
                <a:tc>
                  <a:txBody>
                    <a:bodyPr/>
                    <a:lstStyle/>
                    <a:p>
                      <a:pPr marL="635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There is no hardware redundancy on some of the critical devices on the organization's core network infrastructure.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9" marR="2918" marT="56021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It is highly recommended to proceed with the installation of redundant hardware, especially on organization's core network components, to prevent service interruptions in case of failure.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9" marR="2918" marT="56021" marB="0"/>
                </a:tc>
                <a:tc>
                  <a:txBody>
                    <a:bodyPr/>
                    <a:lstStyle/>
                    <a:p>
                      <a:pPr marL="0" marR="635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Critical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9" marR="2918" marT="56021" marB="0"/>
                </a:tc>
                <a:tc>
                  <a:txBody>
                    <a:bodyPr/>
                    <a:lstStyle/>
                    <a:p>
                      <a:pPr marL="0" marR="6096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Hardware Redundancy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9" marR="2918" marT="56021" marB="0"/>
                </a:tc>
                <a:extLst>
                  <a:ext uri="{0D108BD9-81ED-4DB2-BD59-A6C34878D82A}">
                    <a16:rowId xmlns:a16="http://schemas.microsoft.com/office/drawing/2014/main" val="681550700"/>
                  </a:ext>
                </a:extLst>
              </a:tr>
              <a:tr h="851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9" marR="2918" marT="56021" marB="0"/>
                </a:tc>
                <a:tc>
                  <a:txBody>
                    <a:bodyPr/>
                    <a:lstStyle/>
                    <a:p>
                      <a:pPr marL="0" marR="6159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9" marR="2918" marT="56021" marB="0"/>
                </a:tc>
                <a:tc>
                  <a:txBody>
                    <a:bodyPr/>
                    <a:lstStyle/>
                    <a:p>
                      <a:pPr marL="635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CYS has never performed a vulnerability assessment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9" marR="2918" marT="56021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It is highly recommended that Penetration Testing is to be undertaken the earliest possible.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9" marR="2918" marT="56021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Critical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9" marR="2918" marT="56021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External cyber-attack vulnerability assessment.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9" marR="2918" marT="56021" marB="0"/>
                </a:tc>
                <a:extLst>
                  <a:ext uri="{0D108BD9-81ED-4DB2-BD59-A6C34878D82A}">
                    <a16:rowId xmlns:a16="http://schemas.microsoft.com/office/drawing/2014/main" val="2776626479"/>
                  </a:ext>
                </a:extLst>
              </a:tr>
              <a:tr h="851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3.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9" marR="2918" marT="56021" marB="0"/>
                </a:tc>
                <a:tc>
                  <a:txBody>
                    <a:bodyPr/>
                    <a:lstStyle/>
                    <a:p>
                      <a:pPr marL="0" marR="6159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9" marR="2918" marT="56021" marB="0"/>
                </a:tc>
                <a:tc>
                  <a:txBody>
                    <a:bodyPr/>
                    <a:lstStyle/>
                    <a:p>
                      <a:pPr marL="0" marR="1016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IT network must be reviewed and upgraded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9" marR="2918" marT="56021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The IT devices are to be segmented into smaller network systems (Physical and Virtual)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9" marR="2918" marT="56021" marB="0"/>
                </a:tc>
                <a:tc>
                  <a:txBody>
                    <a:bodyPr/>
                    <a:lstStyle/>
                    <a:p>
                      <a:pPr marL="0" marR="635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Critical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9" marR="2918" marT="56021" marB="0"/>
                </a:tc>
                <a:tc>
                  <a:txBody>
                    <a:bodyPr/>
                    <a:lstStyle/>
                    <a:p>
                      <a:pPr marL="0" marR="6032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Network Segmentation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9" marR="2918" marT="56021" marB="0"/>
                </a:tc>
                <a:extLst>
                  <a:ext uri="{0D108BD9-81ED-4DB2-BD59-A6C34878D82A}">
                    <a16:rowId xmlns:a16="http://schemas.microsoft.com/office/drawing/2014/main" val="407339902"/>
                  </a:ext>
                </a:extLst>
              </a:tr>
              <a:tr h="5880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4.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9" marR="2918" marT="56021" marB="0"/>
                </a:tc>
                <a:tc>
                  <a:txBody>
                    <a:bodyPr/>
                    <a:lstStyle/>
                    <a:p>
                      <a:pPr marL="0" marR="6159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10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9" marR="2918" marT="56021" marB="0"/>
                </a:tc>
                <a:tc>
                  <a:txBody>
                    <a:bodyPr/>
                    <a:lstStyle/>
                    <a:p>
                      <a:pPr marL="0" marR="1016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The single UPS backup facility is inadequate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9" marR="2918" marT="56021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Immediate UPS installation and Generator highly recommended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9" marR="2918" marT="56021" marB="0"/>
                </a:tc>
                <a:tc>
                  <a:txBody>
                    <a:bodyPr/>
                    <a:lstStyle/>
                    <a:p>
                      <a:pPr marL="0" marR="635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Critical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9" marR="2918" marT="56021" marB="0"/>
                </a:tc>
                <a:tc>
                  <a:txBody>
                    <a:bodyPr/>
                    <a:lstStyle/>
                    <a:p>
                      <a:pPr marL="0" marR="6032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UPS and Generator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9" marR="2918" marT="56021" marB="0"/>
                </a:tc>
                <a:extLst>
                  <a:ext uri="{0D108BD9-81ED-4DB2-BD59-A6C34878D82A}">
                    <a16:rowId xmlns:a16="http://schemas.microsoft.com/office/drawing/2014/main" val="3690924462"/>
                  </a:ext>
                </a:extLst>
              </a:tr>
              <a:tr h="11151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5.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9" marR="2918" marT="56021" marB="0"/>
                </a:tc>
                <a:tc>
                  <a:txBody>
                    <a:bodyPr/>
                    <a:lstStyle/>
                    <a:p>
                      <a:pPr marL="0" marR="6159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9" marR="2918" marT="56021" marB="0"/>
                </a:tc>
                <a:tc>
                  <a:txBody>
                    <a:bodyPr/>
                    <a:lstStyle/>
                    <a:p>
                      <a:pPr marL="0" marR="1016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There is no external protection to access CYS e-commerce and Standards management software.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9" marR="2918" marT="56021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A Web Application Firewall must be installed immediately.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9" marR="2918" marT="56021" marB="0"/>
                </a:tc>
                <a:tc>
                  <a:txBody>
                    <a:bodyPr/>
                    <a:lstStyle/>
                    <a:p>
                      <a:pPr marL="0" marR="635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High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9" marR="2918" marT="56021" marB="0"/>
                </a:tc>
                <a:tc>
                  <a:txBody>
                    <a:bodyPr/>
                    <a:lstStyle/>
                    <a:p>
                      <a:pPr marL="0" marR="6032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Web Application Firewall (WAF) Implementation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9" marR="2918" marT="56021" marB="0"/>
                </a:tc>
                <a:extLst>
                  <a:ext uri="{0D108BD9-81ED-4DB2-BD59-A6C34878D82A}">
                    <a16:rowId xmlns:a16="http://schemas.microsoft.com/office/drawing/2014/main" val="2854397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312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AD57586-4FF3-1AA4-773B-6986C891EC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828357"/>
            <a:ext cx="9377119" cy="5274372"/>
          </a:xfrm>
          <a:prstGeom prst="rect">
            <a:avLst/>
          </a:prstGeom>
        </p:spPr>
      </p:pic>
      <p:sp>
        <p:nvSpPr>
          <p:cNvPr id="3" name="AutoShape 65">
            <a:extLst>
              <a:ext uri="{FF2B5EF4-FFF2-40B4-BE49-F238E27FC236}">
                <a16:creationId xmlns:a16="http://schemas.microsoft.com/office/drawing/2014/main" id="{E473C0DF-39C1-41A3-7AC4-A32C46206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8267" y="6173861"/>
            <a:ext cx="1149350" cy="287655"/>
          </a:xfrm>
          <a:prstGeom prst="homePlate">
            <a:avLst>
              <a:gd name="adj" fmla="val 99890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Implemented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utoShape 68">
            <a:extLst>
              <a:ext uri="{FF2B5EF4-FFF2-40B4-BE49-F238E27FC236}">
                <a16:creationId xmlns:a16="http://schemas.microsoft.com/office/drawing/2014/main" id="{68691166-8AF2-9CC3-4659-1FE93BD7C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581" y="6173861"/>
            <a:ext cx="1149350" cy="287655"/>
          </a:xfrm>
          <a:prstGeom prst="homePlate">
            <a:avLst>
              <a:gd name="adj" fmla="val 9989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process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69">
            <a:extLst>
              <a:ext uri="{FF2B5EF4-FFF2-40B4-BE49-F238E27FC236}">
                <a16:creationId xmlns:a16="http://schemas.microsoft.com/office/drawing/2014/main" id="{C10EF454-F7D0-4175-B693-66AC02139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0895" y="6173861"/>
            <a:ext cx="1565275" cy="287655"/>
          </a:xfrm>
          <a:prstGeom prst="homePlate">
            <a:avLst>
              <a:gd name="adj" fmla="val 13603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Implemented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4E34CF-C920-EB99-FCCD-B8F8B0AB5483}"/>
              </a:ext>
            </a:extLst>
          </p:cNvPr>
          <p:cNvSpPr txBox="1"/>
          <p:nvPr/>
        </p:nvSpPr>
        <p:spPr>
          <a:xfrm>
            <a:off x="1177925" y="293606"/>
            <a:ext cx="3955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INDICATIVE ACION PLAN</a:t>
            </a:r>
          </a:p>
        </p:txBody>
      </p:sp>
    </p:spTree>
    <p:extLst>
      <p:ext uri="{BB962C8B-B14F-4D97-AF65-F5344CB8AC3E}">
        <p14:creationId xmlns:p14="http://schemas.microsoft.com/office/powerpoint/2010/main" val="1132095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4EAD54-A3C0-39B0-1FFF-7C3A8467512E}"/>
              </a:ext>
            </a:extLst>
          </p:cNvPr>
          <p:cNvSpPr txBox="1">
            <a:spLocks/>
          </p:cNvSpPr>
          <p:nvPr/>
        </p:nvSpPr>
        <p:spPr>
          <a:xfrm>
            <a:off x="360000" y="360000"/>
            <a:ext cx="7200000" cy="7200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l-GR" sz="2800" b="1" i="1" dirty="0">
                <a:solidFill>
                  <a:srgbClr val="0081C3"/>
                </a:solidFill>
              </a:rPr>
              <a:t>Ο Κυπριακός Οργανισμός</a:t>
            </a:r>
            <a:r>
              <a:rPr lang="en-US" sz="2800" b="1" i="1" dirty="0">
                <a:solidFill>
                  <a:srgbClr val="0081C3"/>
                </a:solidFill>
              </a:rPr>
              <a:t> </a:t>
            </a:r>
            <a:r>
              <a:rPr lang="el-GR" sz="2800" b="1" i="1" dirty="0">
                <a:solidFill>
                  <a:srgbClr val="0081C3"/>
                </a:solidFill>
              </a:rPr>
              <a:t>Τυποποίησης (</a:t>
            </a:r>
            <a:r>
              <a:rPr lang="en-US" sz="2800" b="1" i="1" dirty="0">
                <a:solidFill>
                  <a:srgbClr val="0081C3"/>
                </a:solidFill>
              </a:rPr>
              <a:t>CYS)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C8DE8E-D9D3-545A-1FA6-C4DB9E8CC27D}"/>
              </a:ext>
            </a:extLst>
          </p:cNvPr>
          <p:cNvSpPr txBox="1">
            <a:spLocks/>
          </p:cNvSpPr>
          <p:nvPr/>
        </p:nvSpPr>
        <p:spPr>
          <a:xfrm>
            <a:off x="360000" y="1440000"/>
            <a:ext cx="9360000" cy="450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è"/>
            </a:pPr>
            <a:r>
              <a:rPr lang="el-GR" sz="2600" dirty="0">
                <a:solidFill>
                  <a:srgbClr val="0081C3"/>
                </a:solidFill>
              </a:rPr>
              <a:t>Ο Εθνικός Φορέας Τυποποίησης της Κύπρου</a:t>
            </a:r>
            <a:endParaRPr lang="el-GR" sz="1000" dirty="0">
              <a:solidFill>
                <a:srgbClr val="0081C3"/>
              </a:solidFill>
            </a:endParaRPr>
          </a:p>
          <a:p>
            <a:pPr>
              <a:lnSpc>
                <a:spcPct val="20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è"/>
            </a:pPr>
            <a:r>
              <a:rPr lang="el-GR" sz="2600" dirty="0">
                <a:solidFill>
                  <a:srgbClr val="0081C3"/>
                </a:solidFill>
              </a:rPr>
              <a:t>Αυτόνομος Οργανισμός</a:t>
            </a:r>
            <a:endParaRPr lang="en-US" sz="1000" dirty="0">
              <a:solidFill>
                <a:srgbClr val="0081C3"/>
              </a:solidFill>
            </a:endParaRPr>
          </a:p>
          <a:p>
            <a:pPr>
              <a:lnSpc>
                <a:spcPct val="20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è"/>
            </a:pPr>
            <a:r>
              <a:rPr lang="el-GR" sz="2600" dirty="0">
                <a:solidFill>
                  <a:srgbClr val="0081C3"/>
                </a:solidFill>
              </a:rPr>
              <a:t>Μοναδικός μέτοχος η Κυπριακή Δημοκρατία</a:t>
            </a:r>
            <a:endParaRPr lang="en-US" sz="1000" dirty="0">
              <a:solidFill>
                <a:srgbClr val="0081C3"/>
              </a:solidFill>
            </a:endParaRPr>
          </a:p>
          <a:p>
            <a:pPr>
              <a:lnSpc>
                <a:spcPct val="20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è"/>
            </a:pPr>
            <a:r>
              <a:rPr lang="el-GR" sz="2600" dirty="0">
                <a:solidFill>
                  <a:srgbClr val="0081C3"/>
                </a:solidFill>
              </a:rPr>
              <a:t>Λειτουργεί με βάση το Ιδιωτικό Δίκαιο</a:t>
            </a:r>
            <a:endParaRPr lang="en-US" sz="1000" dirty="0">
              <a:solidFill>
                <a:srgbClr val="0081C3"/>
              </a:solidFill>
            </a:endParaRPr>
          </a:p>
          <a:p>
            <a:pPr>
              <a:lnSpc>
                <a:spcPct val="20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è"/>
            </a:pPr>
            <a:r>
              <a:rPr lang="el-GR" sz="2600" dirty="0">
                <a:solidFill>
                  <a:srgbClr val="0081C3"/>
                </a:solidFill>
              </a:rPr>
              <a:t>Πλήρως αναγνωρισμένος από την Κυπριακή Δημοκρατία ως ο</a:t>
            </a:r>
            <a:endParaRPr lang="en-US" sz="2600" dirty="0">
              <a:solidFill>
                <a:srgbClr val="0081C3"/>
              </a:solidFill>
            </a:endParaRPr>
          </a:p>
          <a:p>
            <a:pPr marL="361950" indent="-361950">
              <a:spcBef>
                <a:spcPts val="0"/>
              </a:spcBef>
              <a:buSzPct val="80000"/>
              <a:buNone/>
            </a:pPr>
            <a:r>
              <a:rPr lang="en-US" sz="2600" dirty="0">
                <a:solidFill>
                  <a:srgbClr val="0081C3"/>
                </a:solidFill>
              </a:rPr>
              <a:t>	</a:t>
            </a:r>
            <a:r>
              <a:rPr lang="el-GR" sz="2600" dirty="0">
                <a:solidFill>
                  <a:srgbClr val="0081C3"/>
                </a:solidFill>
              </a:rPr>
              <a:t>επίσημος φορέας τυποποίησης βάσει σχετικής νομοθεσίας</a:t>
            </a:r>
            <a:endParaRPr lang="el-GR" sz="2800" dirty="0">
              <a:solidFill>
                <a:srgbClr val="0081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32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97CB42-F1AD-306A-148D-2824E7EC280E}"/>
              </a:ext>
            </a:extLst>
          </p:cNvPr>
          <p:cNvSpPr txBox="1"/>
          <p:nvPr/>
        </p:nvSpPr>
        <p:spPr>
          <a:xfrm>
            <a:off x="169332" y="4062797"/>
            <a:ext cx="36538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Δρ</a:t>
            </a:r>
            <a:r>
              <a:rPr lang="el-GR" sz="24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Στέφανος </a:t>
            </a:r>
            <a:r>
              <a:rPr lang="el-GR" sz="24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Γκιούρωφ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2400" dirty="0">
                <a:solidFill>
                  <a:srgbClr val="1F4E79"/>
                </a:solidFill>
                <a:effectLst/>
                <a:latin typeface="Wingdings" panose="05000000000000000000" pitchFamily="2" charset="2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solidFill>
                  <a:srgbClr val="1F4E79"/>
                </a:solidFill>
                <a:effectLst/>
                <a:latin typeface="Wingdings" panose="05000000000000000000" pitchFamily="2" charset="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1F4E79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22.411.449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2400" dirty="0">
                <a:solidFill>
                  <a:srgbClr val="1F4E79"/>
                </a:solidFill>
                <a:effectLst/>
                <a:latin typeface="Wingdings" panose="05000000000000000000" pitchFamily="2" charset="2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GB" sz="2400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GB" sz="2400" u="sng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s.gurov@cys.org.cy</a:t>
            </a:r>
            <a:r>
              <a:rPr lang="en-GB" sz="2400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9C17A9-6278-C5F1-C77A-A27A22AC3D6F}"/>
              </a:ext>
            </a:extLst>
          </p:cNvPr>
          <p:cNvSpPr txBox="1"/>
          <p:nvPr/>
        </p:nvSpPr>
        <p:spPr>
          <a:xfrm>
            <a:off x="169332" y="2115602"/>
            <a:ext cx="34882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Ιωσήφ </a:t>
            </a:r>
            <a:r>
              <a:rPr lang="el-GR" sz="2400" b="1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Καρής</a:t>
            </a:r>
            <a:r>
              <a:rPr lang="el-GR" sz="2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2400" dirty="0">
                <a:solidFill>
                  <a:srgbClr val="1F4E79"/>
                </a:solidFill>
                <a:effectLst/>
                <a:latin typeface="Wingdings" panose="05000000000000000000" pitchFamily="2" charset="2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solidFill>
                  <a:srgbClr val="1F4E79"/>
                </a:solidFill>
                <a:effectLst/>
                <a:latin typeface="Wingdings" panose="05000000000000000000" pitchFamily="2" charset="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1F4E79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22.411.420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2400" dirty="0">
                <a:solidFill>
                  <a:srgbClr val="1F4E79"/>
                </a:solidFill>
                <a:effectLst/>
                <a:latin typeface="Wingdings" panose="05000000000000000000" pitchFamily="2" charset="2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GB" sz="2400" dirty="0">
                <a:solidFill>
                  <a:srgbClr val="1F4E7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GB" sz="2400" u="sng" dirty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j.karis</a:t>
            </a:r>
            <a:r>
              <a:rPr lang="en-GB" sz="2400" u="sng" dirty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@cys.org.cy</a:t>
            </a:r>
            <a:r>
              <a:rPr lang="en-GB" sz="2400" u="sng" dirty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08617B2-B825-8C52-A78C-5844B3C68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6553" y="1819637"/>
            <a:ext cx="3653864" cy="34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C2438026-DA07-4FBA-9A89-97373162829F}"/>
              </a:ext>
            </a:extLst>
          </p:cNvPr>
          <p:cNvSpPr txBox="1">
            <a:spLocks/>
          </p:cNvSpPr>
          <p:nvPr/>
        </p:nvSpPr>
        <p:spPr>
          <a:xfrm>
            <a:off x="503933" y="43527"/>
            <a:ext cx="7920000" cy="1080000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l-GR" sz="2800" b="1" i="1" u="sng" dirty="0">
                <a:solidFill>
                  <a:srgbClr val="0081C3"/>
                </a:solidFill>
              </a:rPr>
              <a:t>Επικοινωνία</a:t>
            </a:r>
            <a:endParaRPr lang="en-US" sz="2800" b="1" i="1" u="sng" dirty="0">
              <a:solidFill>
                <a:srgbClr val="0081C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70EBE9-616F-421D-3214-84E828B0537C}"/>
              </a:ext>
            </a:extLst>
          </p:cNvPr>
          <p:cNvSpPr txBox="1"/>
          <p:nvPr/>
        </p:nvSpPr>
        <p:spPr>
          <a:xfrm>
            <a:off x="7298267" y="1819636"/>
            <a:ext cx="476040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u="sng" dirty="0">
                <a:solidFill>
                  <a:srgbClr val="2F5496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Κυπριακός Οργανισμός Τυποποίησης (</a:t>
            </a:r>
            <a:r>
              <a:rPr lang="en-GB" sz="2400" b="1" u="sng" dirty="0">
                <a:solidFill>
                  <a:srgbClr val="2F5496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CYS</a:t>
            </a:r>
            <a:r>
              <a:rPr lang="el-GR" sz="2400" b="1" u="sng" dirty="0">
                <a:solidFill>
                  <a:srgbClr val="2F5496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l-GR" sz="2400" b="1" dirty="0">
              <a:solidFill>
                <a:srgbClr val="2F5496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400" dirty="0">
                <a:solidFill>
                  <a:srgbClr val="1F4E79"/>
                </a:solidFill>
                <a:effectLst/>
                <a:latin typeface="Wingdings" panose="05000000000000000000" pitchFamily="2" charset="2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solidFill>
                  <a:srgbClr val="1F4E79"/>
                </a:solidFill>
                <a:effectLst/>
                <a:latin typeface="Wingdings" panose="05000000000000000000" pitchFamily="2" charset="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1F4E79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22.411.</a:t>
            </a:r>
            <a:r>
              <a:rPr lang="en-GB" sz="2400" dirty="0">
                <a:solidFill>
                  <a:srgbClr val="1F4E79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411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sz="2400" dirty="0">
              <a:solidFill>
                <a:srgbClr val="1F4E79"/>
              </a:solidFill>
              <a:effectLst/>
              <a:latin typeface="Wingdings" panose="05000000000000000000" pitchFamily="2" charset="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400" dirty="0">
                <a:solidFill>
                  <a:srgbClr val="1F4E79"/>
                </a:solidFill>
                <a:effectLst/>
                <a:latin typeface="Wingdings" panose="05000000000000000000" pitchFamily="2" charset="2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l-GR" sz="2400" b="1" dirty="0">
                <a:solidFill>
                  <a:srgbClr val="2F5496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2F5496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cystandards@cys.org.cy </a:t>
            </a:r>
            <a:endParaRPr lang="en-GB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l-GR" sz="2400" dirty="0">
              <a:solidFill>
                <a:srgbClr val="2F5496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1F4E79"/>
                </a:solidFill>
                <a:effectLst/>
                <a:latin typeface="Wingdings" panose="05000000000000000000" pitchFamily="2" charset="2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b="1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</a:t>
            </a:r>
            <a:r>
              <a:rPr lang="el-GR" sz="2400" b="1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GB" sz="2400" b="1" u="sng" dirty="0" err="1">
                <a:solidFill>
                  <a:srgbClr val="0563C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cys</a:t>
            </a:r>
            <a:r>
              <a:rPr lang="el-GR" sz="2400" b="1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GB" sz="2400" b="1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org</a:t>
            </a:r>
            <a:r>
              <a:rPr lang="el-GR" sz="2400" b="1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GB" sz="2400" b="1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cy</a:t>
            </a:r>
            <a:endParaRPr lang="en-GB" sz="2400" dirty="0">
              <a:solidFill>
                <a:srgbClr val="2F5496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solidFill>
                <a:srgbClr val="2F5496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400" dirty="0">
                <a:solidFill>
                  <a:srgbClr val="2F5496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Κώστα Αναξαγόρα 30, 3</a:t>
            </a:r>
            <a:r>
              <a:rPr lang="el-GR" sz="2400" baseline="30000" dirty="0">
                <a:solidFill>
                  <a:srgbClr val="2F5496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ος</a:t>
            </a:r>
            <a:r>
              <a:rPr lang="el-GR" sz="2400" dirty="0">
                <a:solidFill>
                  <a:srgbClr val="2F5496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Όροφος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2400" dirty="0">
                <a:solidFill>
                  <a:srgbClr val="2F5496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el-GR" sz="2400" dirty="0" err="1">
                <a:solidFill>
                  <a:srgbClr val="2F5496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Στρόβολος</a:t>
            </a:r>
            <a:r>
              <a:rPr lang="el-GR" sz="2400" dirty="0">
                <a:solidFill>
                  <a:srgbClr val="2F5496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Λευκωσία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7554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5801A7F1-A419-422D-B7E3-DA0554FAF6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7537" y="3563762"/>
            <a:ext cx="9551537" cy="7381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800" dirty="0">
                <a:latin typeface="Arial" panose="020B0604020202020204" pitchFamily="34" charset="0"/>
                <a:cs typeface="Arial" panose="020B0604020202020204" pitchFamily="34" charset="0"/>
              </a:rPr>
              <a:t>Ευχαριστούμε για την προσοχή σας</a:t>
            </a:r>
          </a:p>
        </p:txBody>
      </p:sp>
      <p:pic>
        <p:nvPicPr>
          <p:cNvPr id="35843" name="Picture 2">
            <a:extLst>
              <a:ext uri="{FF2B5EF4-FFF2-40B4-BE49-F238E27FC236}">
                <a16:creationId xmlns:a16="http://schemas.microsoft.com/office/drawing/2014/main" id="{1E1DDB59-A5B7-4EC1-9D5C-91504EC49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964" y="117802"/>
            <a:ext cx="2232025" cy="189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3">
            <a:extLst>
              <a:ext uri="{FF2B5EF4-FFF2-40B4-BE49-F238E27FC236}">
                <a16:creationId xmlns:a16="http://schemas.microsoft.com/office/drawing/2014/main" id="{6F4AEC22-E627-48C1-AA32-EC4FFE9F6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5121238"/>
            <a:ext cx="268538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482BC5D7-4658-43CA-95EE-D4C33CEE34D8}"/>
              </a:ext>
            </a:extLst>
          </p:cNvPr>
          <p:cNvSpPr/>
          <p:nvPr/>
        </p:nvSpPr>
        <p:spPr>
          <a:xfrm>
            <a:off x="5872691" y="5250342"/>
            <a:ext cx="1305050" cy="8922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53D82850-C4A5-444E-AF0E-C67B60BE364F}"/>
              </a:ext>
            </a:extLst>
          </p:cNvPr>
          <p:cNvSpPr/>
          <p:nvPr/>
        </p:nvSpPr>
        <p:spPr>
          <a:xfrm>
            <a:off x="8502077" y="5225431"/>
            <a:ext cx="1512168" cy="8922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09685E-30DD-415E-A8F3-CFD05BD053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2" t="24564" r="6788" b="28146"/>
          <a:stretch/>
        </p:blipFill>
        <p:spPr>
          <a:xfrm>
            <a:off x="4723844" y="2158169"/>
            <a:ext cx="2272145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16000" y="1080000"/>
            <a:ext cx="9360000" cy="5418000"/>
          </a:xfrm>
        </p:spPr>
        <p:txBody>
          <a:bodyPr>
            <a:normAutofit fontScale="92500" lnSpcReduction="10000"/>
          </a:bodyPr>
          <a:lstStyle/>
          <a:p>
            <a:pPr marL="114300" indent="-457200">
              <a:spcBef>
                <a:spcPts val="600"/>
              </a:spcBef>
              <a:buClr>
                <a:srgbClr val="0081C3"/>
              </a:buClr>
              <a:buSzPct val="80000"/>
              <a:buFont typeface="Wingdings" panose="05000000000000000000" pitchFamily="2" charset="2"/>
              <a:buChar char="è"/>
            </a:pPr>
            <a:r>
              <a:rPr lang="en-US" sz="2600" b="1" dirty="0">
                <a:solidFill>
                  <a:srgbClr val="0081C3"/>
                </a:solidFill>
              </a:rPr>
              <a:t>1975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200" b="1" dirty="0"/>
              <a:t>	</a:t>
            </a:r>
            <a:r>
              <a:rPr lang="el-GR" sz="2400" dirty="0"/>
              <a:t>Σύσταση του Εθνικού Οργανισμού Τυποποίησης της Κύπρου</a:t>
            </a:r>
            <a:endParaRPr lang="en-US" sz="2400" dirty="0"/>
          </a:p>
          <a:p>
            <a:pPr marL="0">
              <a:spcBef>
                <a:spcPts val="600"/>
              </a:spcBef>
              <a:buNone/>
            </a:pPr>
            <a:endParaRPr lang="en-US" dirty="0"/>
          </a:p>
          <a:p>
            <a:pPr marL="114300" indent="-457200">
              <a:spcBef>
                <a:spcPts val="600"/>
              </a:spcBef>
              <a:buClr>
                <a:srgbClr val="0081C3"/>
              </a:buClr>
              <a:buSzPct val="80000"/>
              <a:buFont typeface="Wingdings" panose="05000000000000000000" pitchFamily="2" charset="2"/>
              <a:buChar char="è"/>
            </a:pPr>
            <a:r>
              <a:rPr lang="en-US" sz="2600" b="1" dirty="0">
                <a:solidFill>
                  <a:srgbClr val="0070C0"/>
                </a:solidFill>
              </a:rPr>
              <a:t>1977</a:t>
            </a:r>
          </a:p>
          <a:p>
            <a:pPr marL="0">
              <a:spcBef>
                <a:spcPts val="600"/>
              </a:spcBef>
              <a:buNone/>
            </a:pPr>
            <a:r>
              <a:rPr lang="en-US" sz="2400" dirty="0"/>
              <a:t>	</a:t>
            </a:r>
            <a:r>
              <a:rPr lang="el-GR" sz="2400" dirty="0"/>
              <a:t>Μέλος </a:t>
            </a:r>
            <a:r>
              <a:rPr lang="en-US" sz="2400" dirty="0"/>
              <a:t>ISO &amp; IEC</a:t>
            </a:r>
          </a:p>
          <a:p>
            <a:pPr marL="0">
              <a:spcBef>
                <a:spcPts val="600"/>
              </a:spcBef>
              <a:buNone/>
            </a:pPr>
            <a:r>
              <a:rPr lang="el-GR" dirty="0"/>
              <a:t>                                                                               και 2018 </a:t>
            </a:r>
            <a:endParaRPr lang="en-US" dirty="0"/>
          </a:p>
          <a:p>
            <a:pPr marL="114300" indent="-457200">
              <a:spcBef>
                <a:spcPts val="600"/>
              </a:spcBef>
              <a:buClr>
                <a:srgbClr val="0081C3"/>
              </a:buClr>
              <a:buSzPct val="80000"/>
              <a:buFont typeface="Wingdings" panose="05000000000000000000" pitchFamily="2" charset="2"/>
              <a:buChar char="è"/>
            </a:pPr>
            <a:r>
              <a:rPr lang="en-US" sz="2600" b="1" dirty="0">
                <a:solidFill>
                  <a:srgbClr val="0070C0"/>
                </a:solidFill>
              </a:rPr>
              <a:t>2002</a:t>
            </a:r>
          </a:p>
          <a:p>
            <a:pPr marL="0">
              <a:spcBef>
                <a:spcPts val="600"/>
              </a:spcBef>
              <a:buNone/>
            </a:pPr>
            <a:r>
              <a:rPr lang="en-US" sz="2400" dirty="0"/>
              <a:t>	</a:t>
            </a:r>
            <a:r>
              <a:rPr lang="el-GR" sz="2400" dirty="0"/>
              <a:t>Μέλος </a:t>
            </a:r>
            <a:r>
              <a:rPr lang="en-US" sz="2400" dirty="0"/>
              <a:t>CEN, CENELEC &amp;  </a:t>
            </a:r>
            <a:r>
              <a:rPr lang="en-US" sz="2400" dirty="0" err="1"/>
              <a:t>ETSI</a:t>
            </a:r>
            <a:endParaRPr lang="en-US" sz="2400" dirty="0"/>
          </a:p>
          <a:p>
            <a:pPr marL="0">
              <a:spcBef>
                <a:spcPts val="600"/>
              </a:spcBef>
              <a:buNone/>
            </a:pPr>
            <a:endParaRPr lang="en-US" sz="2400" dirty="0"/>
          </a:p>
          <a:p>
            <a:pPr marL="114300" indent="-457200">
              <a:spcBef>
                <a:spcPts val="600"/>
              </a:spcBef>
              <a:buClr>
                <a:srgbClr val="0081C3"/>
              </a:buClr>
              <a:buSzPct val="80000"/>
              <a:buFont typeface="Wingdings" panose="05000000000000000000" pitchFamily="2" charset="2"/>
              <a:buChar char="è"/>
            </a:pPr>
            <a:r>
              <a:rPr lang="en-US" sz="2600" b="1" dirty="0">
                <a:solidFill>
                  <a:srgbClr val="0070C0"/>
                </a:solidFill>
              </a:rPr>
              <a:t>2005</a:t>
            </a:r>
            <a:r>
              <a:rPr lang="el-GR" sz="2600" b="1" dirty="0">
                <a:solidFill>
                  <a:srgbClr val="0070C0"/>
                </a:solidFill>
              </a:rPr>
              <a:t> - </a:t>
            </a:r>
            <a:r>
              <a:rPr lang="el-GR" dirty="0"/>
              <a:t>Ανεξάρτητος Φορέας Τυποποίησης</a:t>
            </a:r>
            <a:br>
              <a:rPr lang="el-GR" dirty="0"/>
            </a:br>
            <a:br>
              <a:rPr lang="el-GR" dirty="0"/>
            </a:br>
            <a:endParaRPr lang="el-GR" dirty="0"/>
          </a:p>
          <a:p>
            <a:pPr marL="114300" indent="-457200">
              <a:spcBef>
                <a:spcPts val="600"/>
              </a:spcBef>
              <a:buClr>
                <a:srgbClr val="0081C3"/>
              </a:buClr>
              <a:buSzPct val="80000"/>
              <a:buFont typeface="Wingdings" panose="05000000000000000000" pitchFamily="2" charset="2"/>
              <a:buChar char="è"/>
            </a:pPr>
            <a:endParaRPr lang="en-US" sz="2600" b="1" dirty="0">
              <a:solidFill>
                <a:srgbClr val="0070C0"/>
              </a:solidFill>
            </a:endParaRPr>
          </a:p>
          <a:p>
            <a:pPr marL="0">
              <a:spcBef>
                <a:spcPts val="600"/>
              </a:spcBef>
              <a:buNone/>
            </a:pPr>
            <a:r>
              <a:rPr lang="en-US" sz="2400" dirty="0"/>
              <a:t>	</a:t>
            </a:r>
          </a:p>
        </p:txBody>
      </p:sp>
      <p:pic>
        <p:nvPicPr>
          <p:cNvPr id="11268" name="Picture 7" descr="C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0952" y="3556324"/>
            <a:ext cx="8874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9" descr="Cenele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669" y="3554843"/>
            <a:ext cx="15605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0" descr="etsi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34960" y="3628555"/>
            <a:ext cx="12604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3" descr="iec_logo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72984" y="2432306"/>
            <a:ext cx="7016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5" descr="iso-log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99150" y="2432306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503000" y="360000"/>
            <a:ext cx="6840000" cy="720000"/>
          </a:xfrm>
        </p:spPr>
        <p:txBody>
          <a:bodyPr/>
          <a:lstStyle/>
          <a:p>
            <a:pPr algn="l" eaLnBrk="1" hangingPunct="1"/>
            <a:r>
              <a:rPr lang="el-GR" altLang="en-US" sz="2800" b="1" i="1" dirty="0">
                <a:solidFill>
                  <a:srgbClr val="0081C3"/>
                </a:solidFill>
              </a:rPr>
              <a:t>Σημεία σταθμοί</a:t>
            </a:r>
            <a:endParaRPr lang="en-US" altLang="en-US" sz="2800" b="1" i="1" dirty="0">
              <a:solidFill>
                <a:srgbClr val="0081C3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4D5A50-A53B-48EE-8DF0-48AA8A4F19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66960" y="2426211"/>
            <a:ext cx="783708" cy="95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39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en">
            <a:extLst>
              <a:ext uri="{FF2B5EF4-FFF2-40B4-BE49-F238E27FC236}">
                <a16:creationId xmlns:a16="http://schemas.microsoft.com/office/drawing/2014/main" id="{BD93E895-DF89-40CB-A792-117BA1C44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816" y="1420904"/>
            <a:ext cx="1459856" cy="115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2" descr="cenelec">
            <a:extLst>
              <a:ext uri="{FF2B5EF4-FFF2-40B4-BE49-F238E27FC236}">
                <a16:creationId xmlns:a16="http://schemas.microsoft.com/office/drawing/2014/main" id="{19A69F3F-22C6-45E3-A013-82F53A9F3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611" y="3515249"/>
            <a:ext cx="1719892" cy="81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openerLogo_en">
            <a:extLst>
              <a:ext uri="{FF2B5EF4-FFF2-40B4-BE49-F238E27FC236}">
                <a16:creationId xmlns:a16="http://schemas.microsoft.com/office/drawing/2014/main" id="{58D6A034-45C2-4E23-B725-A3C7117C1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36" y="1516323"/>
            <a:ext cx="3836120" cy="102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iec">
            <a:extLst>
              <a:ext uri="{FF2B5EF4-FFF2-40B4-BE49-F238E27FC236}">
                <a16:creationId xmlns:a16="http://schemas.microsoft.com/office/drawing/2014/main" id="{25962488-3729-494D-82D4-E339B22B6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37" y="3081032"/>
            <a:ext cx="4010371" cy="99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" descr="etsi">
            <a:extLst>
              <a:ext uri="{FF2B5EF4-FFF2-40B4-BE49-F238E27FC236}">
                <a16:creationId xmlns:a16="http://schemas.microsoft.com/office/drawing/2014/main" id="{1ADDA1B3-D0DC-43CC-AA14-9C6D2668D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165" y="5266077"/>
            <a:ext cx="1930297" cy="57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C19A48-104B-4A55-8BA1-DECFB067EA55}"/>
              </a:ext>
            </a:extLst>
          </p:cNvPr>
          <p:cNvSpPr txBox="1"/>
          <p:nvPr/>
        </p:nvSpPr>
        <p:spPr>
          <a:xfrm>
            <a:off x="1467132" y="2691992"/>
            <a:ext cx="3643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European Committee for Standardization </a:t>
            </a:r>
            <a:endParaRPr lang="el-GR" sz="20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705F99-01FB-441B-9EFE-1BE308F9D2BB}"/>
              </a:ext>
            </a:extLst>
          </p:cNvPr>
          <p:cNvSpPr/>
          <p:nvPr/>
        </p:nvSpPr>
        <p:spPr>
          <a:xfrm>
            <a:off x="1421965" y="6095419"/>
            <a:ext cx="5031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 </a:t>
            </a:r>
            <a:r>
              <a:rPr lang="en-US" b="1" dirty="0"/>
              <a:t>European Telecommunication Standards Institute</a:t>
            </a:r>
            <a:endParaRPr lang="el-GR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D0187D-C0DB-47C7-975A-6988C45367A7}"/>
              </a:ext>
            </a:extLst>
          </p:cNvPr>
          <p:cNvSpPr/>
          <p:nvPr/>
        </p:nvSpPr>
        <p:spPr>
          <a:xfrm>
            <a:off x="6047215" y="2676603"/>
            <a:ext cx="4382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International Standards Organization</a:t>
            </a:r>
            <a:endParaRPr lang="el-GR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D412B1-2C7F-4894-A2DE-42BD160C45C3}"/>
              </a:ext>
            </a:extLst>
          </p:cNvPr>
          <p:cNvSpPr/>
          <p:nvPr/>
        </p:nvSpPr>
        <p:spPr>
          <a:xfrm>
            <a:off x="5458887" y="4199450"/>
            <a:ext cx="4751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           International Electrotechnical Committee</a:t>
            </a:r>
            <a:endParaRPr lang="el-GR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AAE245-E671-4295-AD65-F64CDAE5158F}"/>
              </a:ext>
            </a:extLst>
          </p:cNvPr>
          <p:cNvSpPr txBox="1"/>
          <p:nvPr/>
        </p:nvSpPr>
        <p:spPr>
          <a:xfrm>
            <a:off x="1443787" y="4249333"/>
            <a:ext cx="4339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European Committee for Electrotechnical Standardization </a:t>
            </a:r>
            <a:endParaRPr lang="el-GR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CB9351-00F7-4792-A906-511CA58387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8098" y="4570700"/>
            <a:ext cx="1161044" cy="14113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BC74174-C144-4AE8-A5F2-CFE63434ACC3}"/>
              </a:ext>
            </a:extLst>
          </p:cNvPr>
          <p:cNvSpPr txBox="1"/>
          <p:nvPr/>
        </p:nvSpPr>
        <p:spPr>
          <a:xfrm>
            <a:off x="6650213" y="6004648"/>
            <a:ext cx="479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International Telecommunications Union</a:t>
            </a:r>
            <a:endParaRPr lang="el-GR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12EC88-9FBC-43EB-908B-21A935FBAEC4}"/>
              </a:ext>
            </a:extLst>
          </p:cNvPr>
          <p:cNvSpPr txBox="1"/>
          <p:nvPr/>
        </p:nvSpPr>
        <p:spPr>
          <a:xfrm>
            <a:off x="1421964" y="332657"/>
            <a:ext cx="762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</a:t>
            </a:r>
            <a:r>
              <a:rPr lang="el-GR" sz="2800" b="1" dirty="0" err="1"/>
              <a:t>υρωπαικοί</a:t>
            </a:r>
            <a:r>
              <a:rPr lang="el-GR" sz="2800" b="1" dirty="0"/>
              <a:t> &amp; Διεθνείς Οργανισμοί Τυποποίησης</a:t>
            </a:r>
          </a:p>
        </p:txBody>
      </p:sp>
    </p:spTree>
    <p:extLst>
      <p:ext uri="{BB962C8B-B14F-4D97-AF65-F5344CB8AC3E}">
        <p14:creationId xmlns:p14="http://schemas.microsoft.com/office/powerpoint/2010/main" val="1127588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5"/>
          <p:cNvSpPr/>
          <p:nvPr/>
        </p:nvSpPr>
        <p:spPr>
          <a:xfrm>
            <a:off x="4376844" y="2528952"/>
            <a:ext cx="1800000" cy="468000"/>
          </a:xfrm>
          <a:prstGeom prst="flowChartProcess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5780" tIns="47890" rIns="95780" bIns="47890" anchor="ctr"/>
          <a:lstStyle/>
          <a:p>
            <a:pPr algn="ctr" defTabSz="957326">
              <a:defRPr/>
            </a:pPr>
            <a:r>
              <a:rPr lang="el-GR" sz="1100" dirty="0">
                <a:solidFill>
                  <a:srgbClr val="FFFFFF"/>
                </a:solidFill>
              </a:rPr>
              <a:t>ΔΙΟΙΚΗΤΙΚΟ ΣΥΜΒΟΥΛΙΟ</a:t>
            </a:r>
            <a:endParaRPr lang="en-US" sz="1100" dirty="0">
              <a:solidFill>
                <a:srgbClr val="FFFFFF"/>
              </a:solidFill>
            </a:endParaRPr>
          </a:p>
          <a:p>
            <a:pPr algn="ctr" defTabSz="957326">
              <a:defRPr/>
            </a:pPr>
            <a:r>
              <a:rPr lang="en-US" sz="1100" dirty="0">
                <a:solidFill>
                  <a:srgbClr val="FFFFFF"/>
                </a:solidFill>
              </a:rPr>
              <a:t>(7 </a:t>
            </a:r>
            <a:r>
              <a:rPr lang="el-GR" sz="1100" dirty="0">
                <a:solidFill>
                  <a:srgbClr val="FFFFFF"/>
                </a:solidFill>
              </a:rPr>
              <a:t>ΜΕΛΗ</a:t>
            </a:r>
            <a:r>
              <a:rPr lang="en-US" sz="1100" dirty="0">
                <a:solidFill>
                  <a:srgbClr val="FFFFFF"/>
                </a:solidFill>
              </a:rPr>
              <a:t>)</a:t>
            </a:r>
            <a:endParaRPr lang="el-GR" sz="1100" dirty="0">
              <a:solidFill>
                <a:srgbClr val="FFFFFF"/>
              </a:solidFill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3935760" y="1268760"/>
            <a:ext cx="2682168" cy="540000"/>
          </a:xfrm>
          <a:prstGeom prst="snip2SameRect">
            <a:avLst>
              <a:gd name="adj1" fmla="val 50000"/>
              <a:gd name="adj2" fmla="val 50000"/>
            </a:avLst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5780" tIns="47890" rIns="95780" bIns="47890" anchor="ctr"/>
          <a:lstStyle/>
          <a:p>
            <a:pPr algn="ctr" defTabSz="957326">
              <a:defRPr/>
            </a:pPr>
            <a:r>
              <a:rPr lang="el-GR" sz="1100" b="1" dirty="0">
                <a:solidFill>
                  <a:schemeClr val="tx1"/>
                </a:solidFill>
              </a:rPr>
              <a:t>ΥΠΟΥΡΓΕΙΟ ΟΙΚΟΝΟΜΙΚΩΝ</a:t>
            </a:r>
            <a:endParaRPr lang="en-US" sz="1100" b="1" dirty="0">
              <a:solidFill>
                <a:schemeClr val="tx1"/>
              </a:solidFill>
            </a:endParaRPr>
          </a:p>
          <a:p>
            <a:pPr algn="ctr" defTabSz="957326">
              <a:defRPr/>
            </a:pPr>
            <a:r>
              <a:rPr lang="en-US" sz="1100" b="1" dirty="0">
                <a:solidFill>
                  <a:schemeClr val="tx1"/>
                </a:solidFill>
              </a:rPr>
              <a:t>100% </a:t>
            </a:r>
            <a:r>
              <a:rPr lang="el-GR" sz="1100" b="1" dirty="0">
                <a:solidFill>
                  <a:schemeClr val="tx1"/>
                </a:solidFill>
              </a:rPr>
              <a:t>ΜΕΤΟΧΟΣ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4556844" y="3284984"/>
            <a:ext cx="1440000" cy="468000"/>
          </a:xfrm>
          <a:prstGeom prst="flowChartProcess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5780" tIns="47890" rIns="95780" bIns="47890" anchor="ctr"/>
          <a:lstStyle/>
          <a:p>
            <a:pPr algn="ctr" defTabSz="957326">
              <a:defRPr/>
            </a:pPr>
            <a:r>
              <a:rPr lang="el-GR" sz="1100" dirty="0">
                <a:solidFill>
                  <a:srgbClr val="FFFFFF"/>
                </a:solidFill>
              </a:rPr>
              <a:t>ΓΕΝΙΚΗ</a:t>
            </a:r>
          </a:p>
          <a:p>
            <a:pPr algn="ctr" defTabSz="957326">
              <a:defRPr/>
            </a:pPr>
            <a:r>
              <a:rPr lang="el-GR" sz="1100" dirty="0">
                <a:solidFill>
                  <a:srgbClr val="FFFFFF"/>
                </a:solidFill>
              </a:rPr>
              <a:t>ΔΙΕΥΘΥΝΤΡΙΑ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591800" y="4257144"/>
            <a:ext cx="1368000" cy="468000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5780" tIns="47890" rIns="95780" bIns="47890" anchor="ctr"/>
          <a:lstStyle/>
          <a:p>
            <a:pPr algn="ctr" defTabSz="957326">
              <a:defRPr/>
            </a:pPr>
            <a:r>
              <a:rPr lang="el-GR" sz="1100" dirty="0">
                <a:solidFill>
                  <a:schemeClr val="bg1"/>
                </a:solidFill>
              </a:rPr>
              <a:t>ΔΙΕΥΘΥΝΤΗΣ</a:t>
            </a:r>
            <a:endParaRPr lang="en-US" sz="1100" dirty="0">
              <a:solidFill>
                <a:schemeClr val="bg1"/>
              </a:solidFill>
            </a:endParaRPr>
          </a:p>
          <a:p>
            <a:pPr algn="ctr" defTabSz="957326">
              <a:defRPr/>
            </a:pPr>
            <a:r>
              <a:rPr lang="el-GR" sz="1100" dirty="0">
                <a:solidFill>
                  <a:schemeClr val="bg1"/>
                </a:solidFill>
              </a:rPr>
              <a:t>ΤΥΠΟΠΟΙΗΣΗΣ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7752304" y="5259899"/>
            <a:ext cx="1080000" cy="468000"/>
          </a:xfrm>
          <a:prstGeom prst="flowChart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5780" tIns="47890" rIns="95780" bIns="47890" anchor="ctr"/>
          <a:lstStyle/>
          <a:p>
            <a:pPr algn="ctr" defTabSz="957326"/>
            <a:r>
              <a:rPr lang="el-GR" sz="1000" dirty="0">
                <a:solidFill>
                  <a:schemeClr val="bg1"/>
                </a:solidFill>
              </a:rPr>
              <a:t>ΚΕΝΤΡΟ </a:t>
            </a:r>
            <a:r>
              <a:rPr lang="el-GR" sz="1000" dirty="0" err="1">
                <a:solidFill>
                  <a:schemeClr val="bg1"/>
                </a:solidFill>
              </a:rPr>
              <a:t>ΠΛΗΡΟΦΟΡΙΣΗΣ</a:t>
            </a:r>
            <a:endParaRPr lang="el-GR" sz="1000" dirty="0">
              <a:solidFill>
                <a:schemeClr val="bg1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3935760" y="5259899"/>
            <a:ext cx="1224000" cy="468000"/>
          </a:xfrm>
          <a:prstGeom prst="flowChart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5780" tIns="47890" rIns="95780" bIns="47890" anchor="ctr"/>
          <a:lstStyle/>
          <a:p>
            <a:pPr algn="ctr" defTabSz="957326">
              <a:defRPr/>
            </a:pPr>
            <a:r>
              <a:rPr lang="el-GR" sz="1000" dirty="0">
                <a:solidFill>
                  <a:schemeClr val="bg1"/>
                </a:solidFill>
              </a:rPr>
              <a:t>ΤΟΜΕΑΣ ΤΥΠΟΠΟΙΗΣΗΣ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5303912" y="5259899"/>
            <a:ext cx="1080000" cy="468000"/>
          </a:xfrm>
          <a:prstGeom prst="flowChart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5780" tIns="47890" rIns="95780" bIns="47890" anchor="ctr"/>
          <a:lstStyle/>
          <a:p>
            <a:pPr algn="ctr" defTabSz="957326">
              <a:defRPr/>
            </a:pPr>
            <a:r>
              <a:rPr lang="el-GR" sz="1000" dirty="0">
                <a:solidFill>
                  <a:schemeClr val="bg1"/>
                </a:solidFill>
              </a:rPr>
              <a:t>ΤΟΜΕΑΣ ΕΚΔΗΛΩΣΕΩΝ </a:t>
            </a:r>
            <a:r>
              <a:rPr lang="en-US" sz="1000" dirty="0">
                <a:solidFill>
                  <a:schemeClr val="bg1"/>
                </a:solidFill>
              </a:rPr>
              <a:t>&amp; </a:t>
            </a:r>
            <a:r>
              <a:rPr lang="el-GR" sz="1000" dirty="0">
                <a:solidFill>
                  <a:schemeClr val="bg1"/>
                </a:solidFill>
              </a:rPr>
              <a:t>ΠΡΟΩΘΗΣΗΣ</a:t>
            </a:r>
          </a:p>
        </p:txBody>
      </p:sp>
      <p:sp>
        <p:nvSpPr>
          <p:cNvPr id="14" name="Flowchart: Process 13"/>
          <p:cNvSpPr/>
          <p:nvPr/>
        </p:nvSpPr>
        <p:spPr>
          <a:xfrm>
            <a:off x="2639616" y="5259899"/>
            <a:ext cx="1152000" cy="468000"/>
          </a:xfrm>
          <a:prstGeom prst="flowChart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5780" tIns="47890" rIns="95780" bIns="47890" anchor="ctr"/>
          <a:lstStyle/>
          <a:p>
            <a:pPr algn="ctr" defTabSz="957326">
              <a:defRPr/>
            </a:pPr>
            <a:r>
              <a:rPr lang="el-GR" sz="1000" dirty="0">
                <a:solidFill>
                  <a:schemeClr val="bg1"/>
                </a:solidFill>
              </a:rPr>
              <a:t>ΔΙΟΙΚΗΤΙΚΗ ΥΠΟΣΤΗΡΙΞΗ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6528168" y="5259899"/>
            <a:ext cx="1080000" cy="468000"/>
          </a:xfrm>
          <a:prstGeom prst="flowChart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5780" tIns="47890" rIns="95780" bIns="47890" anchor="ctr"/>
          <a:lstStyle/>
          <a:p>
            <a:pPr algn="ctr" defTabSz="957326">
              <a:defRPr/>
            </a:pPr>
            <a:r>
              <a:rPr lang="el-GR" sz="1000" dirty="0">
                <a:solidFill>
                  <a:schemeClr val="bg1"/>
                </a:solidFill>
              </a:rPr>
              <a:t>ΗΛΕΚΤΡΟΝΙΚΗ ΥΠΟΣΤΗΡΙΞΗ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1415480" y="5259899"/>
            <a:ext cx="1080000" cy="468000"/>
          </a:xfrm>
          <a:prstGeom prst="flowChart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5780" tIns="47890" rIns="95780" bIns="47890" anchor="ctr"/>
          <a:lstStyle/>
          <a:p>
            <a:pPr algn="ctr" defTabSz="957326">
              <a:defRPr/>
            </a:pPr>
            <a:r>
              <a:rPr lang="el-GR" sz="1000" dirty="0">
                <a:solidFill>
                  <a:schemeClr val="bg1"/>
                </a:solidFill>
              </a:rPr>
              <a:t>ΓΡΑΜΜΑΤΕΙΑΚΗ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l-GR" sz="1000" dirty="0">
                <a:solidFill>
                  <a:schemeClr val="bg1"/>
                </a:solidFill>
              </a:rPr>
              <a:t>ΥΠΟΣΤΗΡΙΞΗ</a:t>
            </a:r>
          </a:p>
        </p:txBody>
      </p:sp>
      <p:cxnSp>
        <p:nvCxnSpPr>
          <p:cNvPr id="17" name="Straight Connector 16"/>
          <p:cNvCxnSpPr>
            <a:stCxn id="6" idx="2"/>
            <a:endCxn id="8" idx="0"/>
          </p:cNvCxnSpPr>
          <p:nvPr/>
        </p:nvCxnSpPr>
        <p:spPr>
          <a:xfrm>
            <a:off x="5276844" y="2996952"/>
            <a:ext cx="0" cy="288032"/>
          </a:xfrm>
          <a:prstGeom prst="line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</p:cxnSp>
      <p:cxnSp>
        <p:nvCxnSpPr>
          <p:cNvPr id="19" name="Elbow Connector 53"/>
          <p:cNvCxnSpPr>
            <a:cxnSpLocks noChangeShapeType="1"/>
            <a:stCxn id="16" idx="0"/>
            <a:endCxn id="9" idx="2"/>
          </p:cNvCxnSpPr>
          <p:nvPr/>
        </p:nvCxnSpPr>
        <p:spPr bwMode="auto">
          <a:xfrm rot="5400000" flipH="1" flipV="1">
            <a:off x="3348264" y="3332362"/>
            <a:ext cx="534755" cy="3320320"/>
          </a:xfrm>
          <a:prstGeom prst="bentConnector3">
            <a:avLst>
              <a:gd name="adj1" fmla="val 50000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</p:cxnSp>
      <p:cxnSp>
        <p:nvCxnSpPr>
          <p:cNvPr id="20" name="Elbow Connector 59"/>
          <p:cNvCxnSpPr>
            <a:cxnSpLocks noChangeShapeType="1"/>
            <a:stCxn id="9" idx="2"/>
            <a:endCxn id="14" idx="0"/>
          </p:cNvCxnSpPr>
          <p:nvPr/>
        </p:nvCxnSpPr>
        <p:spPr bwMode="auto">
          <a:xfrm rot="5400000">
            <a:off x="3978332" y="3962429"/>
            <a:ext cx="534755" cy="2060184"/>
          </a:xfrm>
          <a:prstGeom prst="bentConnector3">
            <a:avLst>
              <a:gd name="adj1" fmla="val 50000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</p:cxnSp>
      <p:cxnSp>
        <p:nvCxnSpPr>
          <p:cNvPr id="21" name="Elbow Connector 62"/>
          <p:cNvCxnSpPr>
            <a:cxnSpLocks noChangeShapeType="1"/>
            <a:stCxn id="9" idx="2"/>
            <a:endCxn id="10" idx="0"/>
          </p:cNvCxnSpPr>
          <p:nvPr/>
        </p:nvCxnSpPr>
        <p:spPr bwMode="auto">
          <a:xfrm rot="16200000" flipH="1">
            <a:off x="6516676" y="3484269"/>
            <a:ext cx="534755" cy="3016504"/>
          </a:xfrm>
          <a:prstGeom prst="bentConnector3">
            <a:avLst>
              <a:gd name="adj1" fmla="val 50000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</p:cxnSp>
      <p:cxnSp>
        <p:nvCxnSpPr>
          <p:cNvPr id="22" name="Elbow Connector 65"/>
          <p:cNvCxnSpPr>
            <a:cxnSpLocks noChangeShapeType="1"/>
            <a:stCxn id="9" idx="2"/>
            <a:endCxn id="11" idx="0"/>
          </p:cNvCxnSpPr>
          <p:nvPr/>
        </p:nvCxnSpPr>
        <p:spPr bwMode="auto">
          <a:xfrm rot="5400000">
            <a:off x="4644404" y="4628501"/>
            <a:ext cx="534755" cy="728040"/>
          </a:xfrm>
          <a:prstGeom prst="bentConnector3">
            <a:avLst>
              <a:gd name="adj1" fmla="val 50000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</p:cxnSp>
      <p:cxnSp>
        <p:nvCxnSpPr>
          <p:cNvPr id="23" name="Elbow Connector 68"/>
          <p:cNvCxnSpPr>
            <a:cxnSpLocks noChangeShapeType="1"/>
            <a:stCxn id="9" idx="2"/>
            <a:endCxn id="12" idx="0"/>
          </p:cNvCxnSpPr>
          <p:nvPr/>
        </p:nvCxnSpPr>
        <p:spPr bwMode="auto">
          <a:xfrm rot="16200000" flipH="1">
            <a:off x="5292480" y="4708465"/>
            <a:ext cx="534755" cy="568112"/>
          </a:xfrm>
          <a:prstGeom prst="bentConnector3">
            <a:avLst>
              <a:gd name="adj1" fmla="val 50000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</p:cxnSp>
      <p:cxnSp>
        <p:nvCxnSpPr>
          <p:cNvPr id="24" name="Elbow Connector 71"/>
          <p:cNvCxnSpPr>
            <a:cxnSpLocks noChangeShapeType="1"/>
            <a:stCxn id="9" idx="2"/>
            <a:endCxn id="15" idx="0"/>
          </p:cNvCxnSpPr>
          <p:nvPr/>
        </p:nvCxnSpPr>
        <p:spPr bwMode="auto">
          <a:xfrm rot="16200000" flipH="1">
            <a:off x="5904608" y="4096337"/>
            <a:ext cx="534755" cy="1792368"/>
          </a:xfrm>
          <a:prstGeom prst="bentConnector3">
            <a:avLst>
              <a:gd name="adj1" fmla="val 50000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</p:cxnSp>
      <p:sp>
        <p:nvSpPr>
          <p:cNvPr id="25" name="Flowchart: Process 24"/>
          <p:cNvSpPr/>
          <p:nvPr/>
        </p:nvSpPr>
        <p:spPr>
          <a:xfrm>
            <a:off x="1559496" y="6237352"/>
            <a:ext cx="1260000" cy="360000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5780" tIns="47890" rIns="95780" bIns="47890" anchor="ctr"/>
          <a:lstStyle/>
          <a:p>
            <a:pPr algn="ctr" defTabSz="957326">
              <a:defRPr/>
            </a:pPr>
            <a:r>
              <a:rPr lang="el-GR" sz="1000" dirty="0">
                <a:solidFill>
                  <a:schemeClr val="bg1"/>
                </a:solidFill>
              </a:rPr>
              <a:t>ΧΗΜΕΙΑ/</a:t>
            </a:r>
          </a:p>
          <a:p>
            <a:pPr algn="ctr" defTabSz="957326">
              <a:defRPr/>
            </a:pPr>
            <a:r>
              <a:rPr lang="el-GR" sz="1000" dirty="0">
                <a:solidFill>
                  <a:schemeClr val="bg1"/>
                </a:solidFill>
              </a:rPr>
              <a:t>ΧΗΜΙΚΗ ΜΗΧΑΝΙΚΗ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5303912" y="6237352"/>
            <a:ext cx="1080000" cy="360000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5780" tIns="47890" rIns="95780" bIns="47890" anchor="ctr"/>
          <a:lstStyle/>
          <a:p>
            <a:pPr algn="ctr" defTabSz="957326">
              <a:defRPr/>
            </a:pPr>
            <a:r>
              <a:rPr lang="el-GR" sz="1000" dirty="0">
                <a:solidFill>
                  <a:schemeClr val="bg1"/>
                </a:solidFill>
              </a:rPr>
              <a:t>ΠΛΗΡΟΦΟΡΙΚΗ</a:t>
            </a:r>
            <a:r>
              <a:rPr lang="en-US" sz="1000" dirty="0">
                <a:solidFill>
                  <a:schemeClr val="bg1"/>
                </a:solidFill>
              </a:rPr>
              <a:t> &amp; </a:t>
            </a:r>
            <a:r>
              <a:rPr lang="el-GR" sz="1000" dirty="0">
                <a:solidFill>
                  <a:schemeClr val="bg1"/>
                </a:solidFill>
              </a:rPr>
              <a:t>ΕΠΙΚΟΙΝΩΝΙΕΣ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2927768" y="6237352"/>
            <a:ext cx="1080000" cy="360000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5780" tIns="47890" rIns="95780" bIns="47890" anchor="ctr"/>
          <a:lstStyle/>
          <a:p>
            <a:pPr algn="ctr" defTabSz="957326">
              <a:defRPr/>
            </a:pPr>
            <a:r>
              <a:rPr lang="el-GR" sz="1000" dirty="0">
                <a:solidFill>
                  <a:schemeClr val="bg1"/>
                </a:solidFill>
              </a:rPr>
              <a:t>ΚΑΤΑΣΚΕΥΕΣ</a:t>
            </a:r>
          </a:p>
        </p:txBody>
      </p:sp>
      <p:sp>
        <p:nvSpPr>
          <p:cNvPr id="28" name="Flowchart: Process 27"/>
          <p:cNvSpPr/>
          <p:nvPr/>
        </p:nvSpPr>
        <p:spPr>
          <a:xfrm>
            <a:off x="6564152" y="6237352"/>
            <a:ext cx="1008000" cy="360000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5780" tIns="47890" rIns="95780" bIns="47890" anchor="ctr"/>
          <a:lstStyle/>
          <a:p>
            <a:pPr algn="ctr" defTabSz="957326">
              <a:defRPr/>
            </a:pPr>
            <a:r>
              <a:rPr lang="el-GR" sz="1000" dirty="0">
                <a:solidFill>
                  <a:schemeClr val="bg1"/>
                </a:solidFill>
              </a:rPr>
              <a:t>ΜΗΧΑΝΟΛΟΓΙΑ</a:t>
            </a:r>
          </a:p>
        </p:txBody>
      </p:sp>
      <p:sp>
        <p:nvSpPr>
          <p:cNvPr id="29" name="Flowchart: Process 28"/>
          <p:cNvSpPr/>
          <p:nvPr/>
        </p:nvSpPr>
        <p:spPr>
          <a:xfrm>
            <a:off x="4151896" y="6237352"/>
            <a:ext cx="1008000" cy="360000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5780" tIns="47890" rIns="95780" bIns="47890" anchor="ctr"/>
          <a:lstStyle/>
          <a:p>
            <a:pPr algn="ctr" defTabSz="957326">
              <a:defRPr/>
            </a:pPr>
            <a:r>
              <a:rPr lang="el-GR" sz="1000" dirty="0">
                <a:solidFill>
                  <a:schemeClr val="bg1"/>
                </a:solidFill>
              </a:rPr>
              <a:t>ΗΛΕΚΤΡΟΛΟΓΙΑ</a:t>
            </a:r>
          </a:p>
        </p:txBody>
      </p:sp>
      <p:cxnSp>
        <p:nvCxnSpPr>
          <p:cNvPr id="30" name="Elbow Connector 29"/>
          <p:cNvCxnSpPr>
            <a:stCxn id="25" idx="0"/>
            <a:endCxn id="11" idx="2"/>
          </p:cNvCxnSpPr>
          <p:nvPr/>
        </p:nvCxnSpPr>
        <p:spPr>
          <a:xfrm rot="5400000" flipH="1" flipV="1">
            <a:off x="3113903" y="4803494"/>
            <a:ext cx="509453" cy="2358264"/>
          </a:xfrm>
          <a:prstGeom prst="bentConnector3">
            <a:avLst>
              <a:gd name="adj1" fmla="val 5000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27" idx="0"/>
            <a:endCxn id="11" idx="2"/>
          </p:cNvCxnSpPr>
          <p:nvPr/>
        </p:nvCxnSpPr>
        <p:spPr>
          <a:xfrm rot="5400000" flipH="1" flipV="1">
            <a:off x="3753039" y="5442630"/>
            <a:ext cx="509453" cy="1079992"/>
          </a:xfrm>
          <a:prstGeom prst="bentConnector3">
            <a:avLst>
              <a:gd name="adj1" fmla="val 5000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29" idx="0"/>
            <a:endCxn id="11" idx="2"/>
          </p:cNvCxnSpPr>
          <p:nvPr/>
        </p:nvCxnSpPr>
        <p:spPr>
          <a:xfrm rot="16200000" flipV="1">
            <a:off x="4347103" y="5928558"/>
            <a:ext cx="509453" cy="108136"/>
          </a:xfrm>
          <a:prstGeom prst="bentConnector3">
            <a:avLst>
              <a:gd name="adj1" fmla="val 5000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26" idx="0"/>
            <a:endCxn id="11" idx="2"/>
          </p:cNvCxnSpPr>
          <p:nvPr/>
        </p:nvCxnSpPr>
        <p:spPr>
          <a:xfrm rot="16200000" flipV="1">
            <a:off x="4941111" y="5334550"/>
            <a:ext cx="509453" cy="1296152"/>
          </a:xfrm>
          <a:prstGeom prst="bentConnector3">
            <a:avLst>
              <a:gd name="adj1" fmla="val 5000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28" idx="0"/>
            <a:endCxn id="11" idx="2"/>
          </p:cNvCxnSpPr>
          <p:nvPr/>
        </p:nvCxnSpPr>
        <p:spPr>
          <a:xfrm rot="16200000" flipV="1">
            <a:off x="5553231" y="4722430"/>
            <a:ext cx="509453" cy="2520392"/>
          </a:xfrm>
          <a:prstGeom prst="bentConnector3">
            <a:avLst>
              <a:gd name="adj1" fmla="val 5000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tangle 7"/>
          <p:cNvSpPr txBox="1">
            <a:spLocks noChangeArrowheads="1"/>
          </p:cNvSpPr>
          <p:nvPr/>
        </p:nvSpPr>
        <p:spPr bwMode="auto">
          <a:xfrm>
            <a:off x="1503000" y="180000"/>
            <a:ext cx="720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l-GR" altLang="en-US" sz="2800" b="1" i="1" dirty="0">
                <a:solidFill>
                  <a:srgbClr val="0081C3"/>
                </a:solidFill>
              </a:rPr>
              <a:t>Οργανόγραμμα</a:t>
            </a:r>
            <a:endParaRPr lang="en-US" altLang="en-US" sz="2800" b="1" i="1" dirty="0">
              <a:solidFill>
                <a:srgbClr val="0081C3"/>
              </a:solidFill>
            </a:endParaRPr>
          </a:p>
        </p:txBody>
      </p:sp>
      <p:cxnSp>
        <p:nvCxnSpPr>
          <p:cNvPr id="32" name="Elbow Connector 71"/>
          <p:cNvCxnSpPr>
            <a:cxnSpLocks noChangeShapeType="1"/>
            <a:stCxn id="8" idx="2"/>
            <a:endCxn id="9" idx="0"/>
          </p:cNvCxnSpPr>
          <p:nvPr/>
        </p:nvCxnSpPr>
        <p:spPr bwMode="auto">
          <a:xfrm rot="5400000">
            <a:off x="5024242" y="4004542"/>
            <a:ext cx="504160" cy="1044"/>
          </a:xfrm>
          <a:prstGeom prst="bentConnector3">
            <a:avLst>
              <a:gd name="adj1" fmla="val 50000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</p:cxnSp>
      <p:cxnSp>
        <p:nvCxnSpPr>
          <p:cNvPr id="35" name="Elbow Connector 71"/>
          <p:cNvCxnSpPr>
            <a:cxnSpLocks noChangeShapeType="1"/>
            <a:stCxn id="8" idx="2"/>
            <a:endCxn id="37" idx="0"/>
          </p:cNvCxnSpPr>
          <p:nvPr/>
        </p:nvCxnSpPr>
        <p:spPr bwMode="auto">
          <a:xfrm rot="16200000" flipH="1">
            <a:off x="7027580" y="2002248"/>
            <a:ext cx="1188184" cy="4689656"/>
          </a:xfrm>
          <a:prstGeom prst="bentConnector3">
            <a:avLst>
              <a:gd name="adj1" fmla="val 21329"/>
            </a:avLst>
          </a:prstGeom>
          <a:noFill/>
          <a:ln w="25400" algn="ctr">
            <a:solidFill>
              <a:srgbClr val="669900"/>
            </a:solidFill>
            <a:prstDash val="dashDot"/>
            <a:miter lim="800000"/>
            <a:headEnd/>
            <a:tailEnd/>
          </a:ln>
        </p:spPr>
      </p:cxnSp>
      <p:sp>
        <p:nvSpPr>
          <p:cNvPr id="37" name="Flowchart: Process 36"/>
          <p:cNvSpPr/>
          <p:nvPr/>
        </p:nvSpPr>
        <p:spPr>
          <a:xfrm>
            <a:off x="9336500" y="4941168"/>
            <a:ext cx="1260000" cy="1619976"/>
          </a:xfrm>
          <a:prstGeom prst="flowChart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5780" tIns="47890" rIns="95780" bIns="47890" anchor="ctr"/>
          <a:lstStyle/>
          <a:p>
            <a:pPr algn="ctr" defTabSz="957326">
              <a:defRPr/>
            </a:pPr>
            <a:r>
              <a:rPr lang="el-GR" sz="1100" b="1" dirty="0">
                <a:solidFill>
                  <a:schemeClr val="tx1"/>
                </a:solidFill>
              </a:rPr>
              <a:t>ΚΥΠΡΙΑΚΗ</a:t>
            </a:r>
            <a:endParaRPr lang="en-US" sz="1100" b="1" dirty="0">
              <a:solidFill>
                <a:schemeClr val="tx1"/>
              </a:solidFill>
            </a:endParaRPr>
          </a:p>
          <a:p>
            <a:pPr algn="ctr" defTabSz="957326">
              <a:defRPr/>
            </a:pPr>
            <a:r>
              <a:rPr lang="el-GR" sz="1100" b="1" dirty="0">
                <a:solidFill>
                  <a:schemeClr val="tx1"/>
                </a:solidFill>
              </a:rPr>
              <a:t>ΕΤΑΙΡΙΑ</a:t>
            </a:r>
            <a:endParaRPr lang="en-US" sz="1100" b="1" dirty="0">
              <a:solidFill>
                <a:schemeClr val="tx1"/>
              </a:solidFill>
            </a:endParaRPr>
          </a:p>
          <a:p>
            <a:pPr algn="ctr" defTabSz="957326">
              <a:defRPr/>
            </a:pPr>
            <a:r>
              <a:rPr lang="el-GR" sz="1100" b="1" dirty="0">
                <a:solidFill>
                  <a:schemeClr val="tx1"/>
                </a:solidFill>
              </a:rPr>
              <a:t>ΠΙΣΤΟΠΟΙΗΣΗΣ</a:t>
            </a:r>
          </a:p>
          <a:p>
            <a:pPr algn="ctr" defTabSz="957326">
              <a:defRPr/>
            </a:pPr>
            <a:r>
              <a:rPr lang="el-GR" sz="1100" b="1" dirty="0">
                <a:solidFill>
                  <a:schemeClr val="tx1"/>
                </a:solidFill>
              </a:rPr>
              <a:t>(</a:t>
            </a:r>
            <a:r>
              <a:rPr lang="el-GR" sz="1100" b="1" dirty="0" err="1">
                <a:solidFill>
                  <a:schemeClr val="tx1"/>
                </a:solidFill>
              </a:rPr>
              <a:t>ΚΕΠ</a:t>
            </a:r>
            <a:r>
              <a:rPr lang="el-GR" sz="1100" b="1" dirty="0">
                <a:solidFill>
                  <a:schemeClr val="tx1"/>
                </a:solidFill>
              </a:rPr>
              <a:t>)</a:t>
            </a:r>
          </a:p>
          <a:p>
            <a:pPr algn="ctr" defTabSz="957326">
              <a:defRPr/>
            </a:pPr>
            <a:endParaRPr lang="el-GR" sz="1100" b="1" dirty="0">
              <a:solidFill>
                <a:schemeClr val="tx1"/>
              </a:solidFill>
            </a:endParaRPr>
          </a:p>
          <a:p>
            <a:pPr algn="ctr" defTabSz="957326">
              <a:defRPr/>
            </a:pPr>
            <a:endParaRPr lang="el-GR" sz="1100" b="1" dirty="0">
              <a:solidFill>
                <a:schemeClr val="tx1"/>
              </a:solidFill>
            </a:endParaRPr>
          </a:p>
          <a:p>
            <a:pPr algn="ctr" defTabSz="957326">
              <a:defRPr/>
            </a:pPr>
            <a:endParaRPr lang="el-GR" sz="1100" b="1" dirty="0">
              <a:solidFill>
                <a:schemeClr val="tx1"/>
              </a:solidFill>
            </a:endParaRPr>
          </a:p>
          <a:p>
            <a:pPr algn="ctr" defTabSz="957326">
              <a:defRPr/>
            </a:pPr>
            <a:endParaRPr lang="el-GR" sz="1100" b="1" dirty="0">
              <a:solidFill>
                <a:schemeClr val="tx1"/>
              </a:solidFill>
            </a:endParaRPr>
          </a:p>
        </p:txBody>
      </p:sp>
      <p:cxnSp>
        <p:nvCxnSpPr>
          <p:cNvPr id="71" name="Elbow Connector 62"/>
          <p:cNvCxnSpPr>
            <a:cxnSpLocks noChangeShapeType="1"/>
            <a:stCxn id="11" idx="2"/>
            <a:endCxn id="28" idx="0"/>
          </p:cNvCxnSpPr>
          <p:nvPr/>
        </p:nvCxnSpPr>
        <p:spPr bwMode="auto">
          <a:xfrm rot="16200000" flipH="1">
            <a:off x="5553231" y="4722429"/>
            <a:ext cx="509453" cy="2520392"/>
          </a:xfrm>
          <a:prstGeom prst="bentConnector3">
            <a:avLst>
              <a:gd name="adj1" fmla="val 50000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</p:cxnSp>
      <p:cxnSp>
        <p:nvCxnSpPr>
          <p:cNvPr id="74" name="Elbow Connector 62"/>
          <p:cNvCxnSpPr>
            <a:cxnSpLocks noChangeShapeType="1"/>
            <a:stCxn id="11" idx="2"/>
            <a:endCxn id="26" idx="0"/>
          </p:cNvCxnSpPr>
          <p:nvPr/>
        </p:nvCxnSpPr>
        <p:spPr bwMode="auto">
          <a:xfrm rot="16200000" flipH="1">
            <a:off x="4941111" y="5334549"/>
            <a:ext cx="509453" cy="1296152"/>
          </a:xfrm>
          <a:prstGeom prst="bentConnector3">
            <a:avLst>
              <a:gd name="adj1" fmla="val 50000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</p:cxnSp>
      <p:cxnSp>
        <p:nvCxnSpPr>
          <p:cNvPr id="78" name="Elbow Connector 62"/>
          <p:cNvCxnSpPr>
            <a:cxnSpLocks noChangeShapeType="1"/>
            <a:stCxn id="11" idx="2"/>
            <a:endCxn id="27" idx="0"/>
          </p:cNvCxnSpPr>
          <p:nvPr/>
        </p:nvCxnSpPr>
        <p:spPr bwMode="auto">
          <a:xfrm rot="5400000">
            <a:off x="3753039" y="5442629"/>
            <a:ext cx="509453" cy="1079992"/>
          </a:xfrm>
          <a:prstGeom prst="bentConnector3">
            <a:avLst>
              <a:gd name="adj1" fmla="val 50000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</p:cxnSp>
      <p:cxnSp>
        <p:nvCxnSpPr>
          <p:cNvPr id="81" name="Elbow Connector 62"/>
          <p:cNvCxnSpPr>
            <a:cxnSpLocks noChangeShapeType="1"/>
            <a:stCxn id="11" idx="2"/>
            <a:endCxn id="25" idx="0"/>
          </p:cNvCxnSpPr>
          <p:nvPr/>
        </p:nvCxnSpPr>
        <p:spPr bwMode="auto">
          <a:xfrm rot="5400000">
            <a:off x="3113903" y="4803493"/>
            <a:ext cx="509453" cy="2358264"/>
          </a:xfrm>
          <a:prstGeom prst="bentConnector3">
            <a:avLst>
              <a:gd name="adj1" fmla="val 50000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</p:cxnSp>
      <p:cxnSp>
        <p:nvCxnSpPr>
          <p:cNvPr id="86" name="Elbow Connector 62"/>
          <p:cNvCxnSpPr>
            <a:cxnSpLocks noChangeShapeType="1"/>
            <a:stCxn id="11" idx="2"/>
            <a:endCxn id="29" idx="0"/>
          </p:cNvCxnSpPr>
          <p:nvPr/>
        </p:nvCxnSpPr>
        <p:spPr bwMode="auto">
          <a:xfrm rot="16200000" flipH="1">
            <a:off x="4347103" y="5928557"/>
            <a:ext cx="509453" cy="108136"/>
          </a:xfrm>
          <a:prstGeom prst="bentConnector3">
            <a:avLst>
              <a:gd name="adj1" fmla="val 50000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</p:cxnSp>
      <p:sp>
        <p:nvSpPr>
          <p:cNvPr id="89" name="Flowchart: Process 88"/>
          <p:cNvSpPr/>
          <p:nvPr/>
        </p:nvSpPr>
        <p:spPr>
          <a:xfrm>
            <a:off x="9840416" y="5877272"/>
            <a:ext cx="252000" cy="108000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5780" tIns="47890" rIns="95780" bIns="47890" anchor="ctr"/>
          <a:lstStyle/>
          <a:p>
            <a:pPr algn="ctr" defTabSz="957326">
              <a:defRPr/>
            </a:pPr>
            <a:endParaRPr lang="el-GR" sz="1100" dirty="0">
              <a:solidFill>
                <a:schemeClr val="bg1"/>
              </a:solidFill>
            </a:endParaRPr>
          </a:p>
        </p:txBody>
      </p:sp>
      <p:sp>
        <p:nvSpPr>
          <p:cNvPr id="90" name="Flowchart: Process 89"/>
          <p:cNvSpPr/>
          <p:nvPr/>
        </p:nvSpPr>
        <p:spPr>
          <a:xfrm>
            <a:off x="9480376" y="6201320"/>
            <a:ext cx="252000" cy="108000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5780" tIns="47890" rIns="95780" bIns="47890" anchor="ctr"/>
          <a:lstStyle/>
          <a:p>
            <a:pPr algn="ctr" defTabSz="957326">
              <a:defRPr/>
            </a:pPr>
            <a:endParaRPr lang="el-GR" sz="1100" dirty="0">
              <a:solidFill>
                <a:schemeClr val="bg1"/>
              </a:solidFill>
            </a:endParaRPr>
          </a:p>
        </p:txBody>
      </p:sp>
      <p:sp>
        <p:nvSpPr>
          <p:cNvPr id="91" name="Flowchart: Process 90"/>
          <p:cNvSpPr/>
          <p:nvPr/>
        </p:nvSpPr>
        <p:spPr>
          <a:xfrm>
            <a:off x="9840416" y="6201320"/>
            <a:ext cx="252000" cy="108000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5780" tIns="47890" rIns="95780" bIns="47890" anchor="ctr"/>
          <a:lstStyle/>
          <a:p>
            <a:pPr algn="ctr" defTabSz="957326">
              <a:defRPr/>
            </a:pPr>
            <a:endParaRPr lang="el-GR" sz="1100" dirty="0">
              <a:solidFill>
                <a:schemeClr val="bg1"/>
              </a:solidFill>
            </a:endParaRPr>
          </a:p>
        </p:txBody>
      </p:sp>
      <p:sp>
        <p:nvSpPr>
          <p:cNvPr id="92" name="Flowchart: Process 91"/>
          <p:cNvSpPr/>
          <p:nvPr/>
        </p:nvSpPr>
        <p:spPr>
          <a:xfrm>
            <a:off x="10200456" y="6201320"/>
            <a:ext cx="252000" cy="108000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5780" tIns="47890" rIns="95780" bIns="47890" anchor="ctr"/>
          <a:lstStyle/>
          <a:p>
            <a:pPr algn="ctr" defTabSz="957326">
              <a:defRPr/>
            </a:pPr>
            <a:endParaRPr lang="el-GR" sz="1100" dirty="0">
              <a:solidFill>
                <a:schemeClr val="bg1"/>
              </a:solidFill>
            </a:endParaRPr>
          </a:p>
        </p:txBody>
      </p:sp>
      <p:cxnSp>
        <p:nvCxnSpPr>
          <p:cNvPr id="93" name="Elbow Connector 71"/>
          <p:cNvCxnSpPr>
            <a:cxnSpLocks noChangeShapeType="1"/>
            <a:stCxn id="89" idx="2"/>
            <a:endCxn id="90" idx="0"/>
          </p:cNvCxnSpPr>
          <p:nvPr/>
        </p:nvCxnSpPr>
        <p:spPr bwMode="auto">
          <a:xfrm rot="5400000">
            <a:off x="9678372" y="5913276"/>
            <a:ext cx="216048" cy="36004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</p:cxnSp>
      <p:cxnSp>
        <p:nvCxnSpPr>
          <p:cNvPr id="96" name="Elbow Connector 71"/>
          <p:cNvCxnSpPr>
            <a:cxnSpLocks noChangeShapeType="1"/>
            <a:stCxn id="89" idx="2"/>
            <a:endCxn id="92" idx="0"/>
          </p:cNvCxnSpPr>
          <p:nvPr/>
        </p:nvCxnSpPr>
        <p:spPr bwMode="auto">
          <a:xfrm rot="16200000" flipH="1">
            <a:off x="10038412" y="5913276"/>
            <a:ext cx="216048" cy="36004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</p:cxnSp>
      <p:cxnSp>
        <p:nvCxnSpPr>
          <p:cNvPr id="102" name="Straight Connector 101"/>
          <p:cNvCxnSpPr>
            <a:stCxn id="89" idx="2"/>
            <a:endCxn id="91" idx="0"/>
          </p:cNvCxnSpPr>
          <p:nvPr/>
        </p:nvCxnSpPr>
        <p:spPr>
          <a:xfrm>
            <a:off x="9966416" y="5985272"/>
            <a:ext cx="0" cy="216048"/>
          </a:xfrm>
          <a:prstGeom prst="line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</p:cxnSp>
      <p:sp>
        <p:nvSpPr>
          <p:cNvPr id="2" name="object 54">
            <a:extLst>
              <a:ext uri="{FF2B5EF4-FFF2-40B4-BE49-F238E27FC236}">
                <a16:creationId xmlns:a16="http://schemas.microsoft.com/office/drawing/2014/main" id="{3BD76B11-764C-D1B8-E73A-B0B467C58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9000" y="282104"/>
            <a:ext cx="1274763" cy="11287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688763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re 1"/>
          <p:cNvSpPr>
            <a:spLocks noGrp="1"/>
          </p:cNvSpPr>
          <p:nvPr>
            <p:ph type="title" idx="4294967295"/>
          </p:nvPr>
        </p:nvSpPr>
        <p:spPr>
          <a:xfrm>
            <a:off x="958506" y="800392"/>
            <a:ext cx="10264697" cy="121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Κύριες Δραστηριότητες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4294967295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lvl="2">
              <a:spcBef>
                <a:spcPts val="0"/>
              </a:spcBef>
              <a:spcAft>
                <a:spcPts val="600"/>
              </a:spcAft>
              <a:buClr>
                <a:srgbClr val="0081C3"/>
              </a:buClr>
              <a:buSzPct val="80000"/>
              <a:defRPr/>
            </a:pPr>
            <a:r>
              <a:rPr lang="en-US" sz="2400"/>
              <a:t>Διαχείριση του Εθνικού Συστήματος Τυποποίησης</a:t>
            </a:r>
          </a:p>
          <a:p>
            <a:pPr marL="457200" lvl="2">
              <a:spcBef>
                <a:spcPts val="0"/>
              </a:spcBef>
              <a:spcAft>
                <a:spcPts val="600"/>
              </a:spcAft>
              <a:buClr>
                <a:srgbClr val="0081C3"/>
              </a:buClr>
              <a:buSzPct val="80000"/>
              <a:defRPr/>
            </a:pPr>
            <a:r>
              <a:rPr lang="en-US" sz="2400"/>
              <a:t>Ενημερωτικά σεμινάρια/διαλέξεις</a:t>
            </a:r>
          </a:p>
          <a:p>
            <a:pPr marL="457200" lvl="2">
              <a:spcBef>
                <a:spcPts val="0"/>
              </a:spcBef>
              <a:spcAft>
                <a:spcPts val="600"/>
              </a:spcAft>
              <a:buClr>
                <a:srgbClr val="0081C3"/>
              </a:buClr>
              <a:buSzPct val="80000"/>
              <a:defRPr/>
            </a:pPr>
            <a:r>
              <a:rPr lang="en-US" sz="2400"/>
              <a:t>Εκπαιδευτικά σεμινάρια/προγράμματα</a:t>
            </a:r>
          </a:p>
          <a:p>
            <a:pPr marL="457200" lvl="2">
              <a:spcBef>
                <a:spcPts val="0"/>
              </a:spcBef>
              <a:spcAft>
                <a:spcPts val="600"/>
              </a:spcAft>
              <a:buClr>
                <a:srgbClr val="0081C3"/>
              </a:buClr>
              <a:buSzPct val="80000"/>
              <a:defRPr/>
            </a:pPr>
            <a:r>
              <a:rPr lang="en-US" sz="2400"/>
              <a:t>Επισκέψεις/συναντήσεις στη βιομηχανία</a:t>
            </a:r>
          </a:p>
          <a:p>
            <a:pPr marL="457200" lvl="2">
              <a:spcBef>
                <a:spcPts val="0"/>
              </a:spcBef>
              <a:spcAft>
                <a:spcPts val="600"/>
              </a:spcAft>
              <a:buClr>
                <a:srgbClr val="0081C3"/>
              </a:buClr>
              <a:buSzPct val="80000"/>
              <a:defRPr/>
            </a:pPr>
            <a:r>
              <a:rPr lang="en-US" sz="2400"/>
              <a:t>Εκδόσεις</a:t>
            </a:r>
          </a:p>
          <a:p>
            <a:pPr marL="457200" lvl="2">
              <a:spcBef>
                <a:spcPts val="0"/>
              </a:spcBef>
              <a:spcAft>
                <a:spcPts val="600"/>
              </a:spcAft>
              <a:buClr>
                <a:srgbClr val="0081C3"/>
              </a:buClr>
              <a:buSzPct val="80000"/>
              <a:defRPr/>
            </a:pPr>
            <a:r>
              <a:rPr lang="en-US" sz="2400"/>
              <a:t>Αρθρογραφία (ΜΜΕ)</a:t>
            </a:r>
          </a:p>
        </p:txBody>
      </p:sp>
      <p:sp>
        <p:nvSpPr>
          <p:cNvPr id="2" name="object 54">
            <a:extLst>
              <a:ext uri="{FF2B5EF4-FFF2-40B4-BE49-F238E27FC236}">
                <a16:creationId xmlns:a16="http://schemas.microsoft.com/office/drawing/2014/main" id="{9336BC48-5BC7-2A9C-DEC6-11A37CFA9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127" y="5493251"/>
            <a:ext cx="1274763" cy="11287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841637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6">
            <a:extLst>
              <a:ext uri="{FF2B5EF4-FFF2-40B4-BE49-F238E27FC236}">
                <a16:creationId xmlns:a16="http://schemas.microsoft.com/office/drawing/2014/main" id="{B5EF0A05-6A21-4CC0-B496-468C0C7E44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77012" y="480060"/>
            <a:ext cx="2568192" cy="589788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8701A2D-00CD-4C74-ADCF-BA31FA5FFB8F}"/>
              </a:ext>
            </a:extLst>
          </p:cNvPr>
          <p:cNvSpPr txBox="1">
            <a:spLocks/>
          </p:cNvSpPr>
          <p:nvPr/>
        </p:nvSpPr>
        <p:spPr>
          <a:xfrm>
            <a:off x="4048090" y="683284"/>
            <a:ext cx="5504772" cy="6806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l-GR" sz="4600" b="1" dirty="0">
                <a:solidFill>
                  <a:srgbClr val="5B9BD5">
                    <a:lumMod val="75000"/>
                  </a:srgbClr>
                </a:solidFill>
                <a:latin typeface="Calibri Light" panose="020F0302020204030204"/>
              </a:rPr>
              <a:t>Σύστημα Τυποποίησης</a:t>
            </a:r>
            <a:endParaRPr lang="en-GB" sz="4600" b="1" dirty="0">
              <a:solidFill>
                <a:srgbClr val="5B9BD5">
                  <a:lumMod val="75000"/>
                </a:srgbClr>
              </a:solidFill>
              <a:latin typeface="Calibri Light" panose="020F0302020204030204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14C3061-AA87-48FD-9539-354D767475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4510046"/>
              </p:ext>
            </p:extLst>
          </p:nvPr>
        </p:nvGraphicFramePr>
        <p:xfrm>
          <a:off x="3431096" y="1266738"/>
          <a:ext cx="6979641" cy="5111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8921E49-A258-4310-8FF9-6AAC278AE3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629" y="135718"/>
            <a:ext cx="1203269" cy="113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20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958506" y="800392"/>
            <a:ext cx="10264697" cy="1212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algn="l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0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Συμμετοχή</a:t>
            </a:r>
            <a:r>
              <a:rPr lang="en-US" sz="40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στη</a:t>
            </a:r>
            <a:r>
              <a:rPr lang="en-US" sz="40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Τυ</a:t>
            </a:r>
            <a:r>
              <a:rPr lang="en-US" sz="40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ποποίηση….</a:t>
            </a:r>
          </a:p>
        </p:txBody>
      </p:sp>
      <p:sp>
        <p:nvSpPr>
          <p:cNvPr id="3" name="Rectangle 2"/>
          <p:cNvSpPr/>
          <p:nvPr/>
        </p:nvSpPr>
        <p:spPr>
          <a:xfrm>
            <a:off x="1367624" y="2490436"/>
            <a:ext cx="9708995" cy="3567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1" indent="-228600">
              <a:lnSpc>
                <a:spcPct val="90000"/>
              </a:lnSpc>
              <a:spcAft>
                <a:spcPts val="240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400" dirty="0" err="1"/>
              <a:t>Mέλος</a:t>
            </a:r>
            <a:r>
              <a:rPr lang="en-US" sz="2400" dirty="0"/>
              <a:t> </a:t>
            </a:r>
            <a:r>
              <a:rPr lang="en-US" sz="2400" dirty="0" err="1"/>
              <a:t>Αντ</a:t>
            </a:r>
            <a:r>
              <a:rPr lang="en-US" sz="2400" dirty="0"/>
              <a:t>ανακλαστικής Επιτροπής (CYS/MC)</a:t>
            </a:r>
          </a:p>
          <a:p>
            <a:pPr lvl="1" indent="-228600">
              <a:lnSpc>
                <a:spcPct val="90000"/>
              </a:lnSpc>
              <a:spcAft>
                <a:spcPts val="240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400" dirty="0" err="1"/>
              <a:t>Μέλος</a:t>
            </a:r>
            <a:r>
              <a:rPr lang="en-US" sz="2400" dirty="0"/>
              <a:t> </a:t>
            </a:r>
            <a:r>
              <a:rPr lang="en-US" sz="2400" dirty="0" err="1"/>
              <a:t>Εθνικής</a:t>
            </a:r>
            <a:r>
              <a:rPr lang="en-US" sz="2400" dirty="0"/>
              <a:t> </a:t>
            </a:r>
            <a:r>
              <a:rPr lang="en-US" sz="2400" dirty="0" err="1"/>
              <a:t>Τεχνικής</a:t>
            </a:r>
            <a:r>
              <a:rPr lang="en-US" sz="2400" dirty="0"/>
              <a:t> Επ</a:t>
            </a:r>
            <a:r>
              <a:rPr lang="en-US" sz="2400" dirty="0" err="1"/>
              <a:t>ιτρο</a:t>
            </a:r>
            <a:r>
              <a:rPr lang="en-US" sz="2400" dirty="0"/>
              <a:t>πής (CYS/TC) </a:t>
            </a:r>
          </a:p>
          <a:p>
            <a:pPr lvl="1" indent="-228600">
              <a:lnSpc>
                <a:spcPct val="90000"/>
              </a:lnSpc>
              <a:spcAft>
                <a:spcPts val="240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400" dirty="0" err="1"/>
              <a:t>Μέλος</a:t>
            </a:r>
            <a:r>
              <a:rPr lang="en-US" sz="2400" dirty="0"/>
              <a:t> </a:t>
            </a:r>
            <a:r>
              <a:rPr lang="en-US" sz="2400" dirty="0" err="1"/>
              <a:t>Ευρω</a:t>
            </a:r>
            <a:r>
              <a:rPr lang="en-US" sz="2400" dirty="0"/>
              <a:t>παϊκής Τεχνικής Επιτροπής (CEN/TC, ISO/TC)</a:t>
            </a:r>
          </a:p>
        </p:txBody>
      </p:sp>
      <p:sp>
        <p:nvSpPr>
          <p:cNvPr id="4" name="object 54">
            <a:extLst>
              <a:ext uri="{FF2B5EF4-FFF2-40B4-BE49-F238E27FC236}">
                <a16:creationId xmlns:a16="http://schemas.microsoft.com/office/drawing/2014/main" id="{C4D49EBB-74A4-4191-1AE0-F3143D5DC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127" y="5493251"/>
            <a:ext cx="1274763" cy="11287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748213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28341</TotalTime>
  <Words>1704</Words>
  <Application>Microsoft Office PowerPoint</Application>
  <PresentationFormat>Widescreen</PresentationFormat>
  <Paragraphs>334</Paragraphs>
  <Slides>31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Light</vt:lpstr>
      <vt:lpstr>Cambria</vt:lpstr>
      <vt:lpstr>Franklin Gothic Book</vt:lpstr>
      <vt:lpstr>Tahoma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Σημεία σταθμοί</vt:lpstr>
      <vt:lpstr>PowerPoint Presentation</vt:lpstr>
      <vt:lpstr>PowerPoint Presentation</vt:lpstr>
      <vt:lpstr>Κύριες Δραστηριότητες</vt:lpstr>
      <vt:lpstr>PowerPoint Presentation</vt:lpstr>
      <vt:lpstr>PowerPoint Presentation</vt:lpstr>
      <vt:lpstr>Σύνθεση Αντανακλαστικής Επιτροπής Τυποποίησης</vt:lpstr>
      <vt:lpstr>PowerPoint Presentation</vt:lpstr>
      <vt:lpstr>Αντανακλαστικές Επιτροπές CYS</vt:lpstr>
      <vt:lpstr>Αντανακλαστικές Επιτροπές στο Τομέα των Τεχνολογιών Πληροφορικής και Επικοινωνιών  </vt:lpstr>
      <vt:lpstr>Συμμετοχή Τεχνικών Εμπειρογνωμόνων στις Ευρωπαϊκές και Διεθνείς Επιτροπές Τυποποίησης   </vt:lpstr>
      <vt:lpstr>CYBERSECURITY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European Telecommunications  Standards Institute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Ευχαριστούμε για την προσοχή σας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Διεθνής &amp; Ευρωπαϊκή Τυποποίητική Εργασία στο Χώρο της Κυβερνοασφάλειας</dc:title>
  <dc:creator>Stefanos Gurov</dc:creator>
  <cp:keywords>Cyber Security</cp:keywords>
  <cp:lastModifiedBy>Stefanos Gurov</cp:lastModifiedBy>
  <cp:revision>58</cp:revision>
  <dcterms:created xsi:type="dcterms:W3CDTF">2020-10-13T06:44:16Z</dcterms:created>
  <dcterms:modified xsi:type="dcterms:W3CDTF">2023-11-02T22:06:36Z</dcterms:modified>
  <cp:category>Cyber Security</cp:category>
</cp:coreProperties>
</file>