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1" r:id="rId2"/>
    <p:sldId id="269" r:id="rId3"/>
    <p:sldId id="292" r:id="rId4"/>
    <p:sldId id="300" r:id="rId5"/>
    <p:sldId id="267" r:id="rId6"/>
    <p:sldId id="289" r:id="rId7"/>
    <p:sldId id="265" r:id="rId8"/>
    <p:sldId id="293" r:id="rId9"/>
    <p:sldId id="258" r:id="rId10"/>
    <p:sldId id="259" r:id="rId11"/>
    <p:sldId id="262" r:id="rId12"/>
    <p:sldId id="260" r:id="rId13"/>
    <p:sldId id="257" r:id="rId14"/>
    <p:sldId id="261" r:id="rId15"/>
    <p:sldId id="263" r:id="rId16"/>
    <p:sldId id="296" r:id="rId17"/>
    <p:sldId id="297" r:id="rId18"/>
    <p:sldId id="298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A63"/>
    <a:srgbClr val="009644"/>
    <a:srgbClr val="B7450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716A90-6A3C-452C-A2FF-18930CFFC35F}" v="37" dt="2023-11-01T15:44:35.646"/>
    <p1510:client id="{F7C8A3E2-4219-4CFA-8319-8AA62A702CAD}" v="7300" dt="2023-11-06T08:16:30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255489-B8F1-4029-9D06-05F3C0DEEDB1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E80081C1-320B-4522-9421-0637983DE19C}">
      <dgm:prSet/>
      <dgm:spPr/>
      <dgm:t>
        <a:bodyPr/>
        <a:lstStyle/>
        <a:p>
          <a:r>
            <a:rPr lang="el-GR">
              <a:latin typeface="Arial" panose="020B0604020202020204" pitchFamily="34" charset="0"/>
              <a:cs typeface="Arial" panose="020B0604020202020204" pitchFamily="34" charset="0"/>
            </a:rPr>
            <a:t>Όλοι πρέπει να βλέπουν στην ίδια κατεύθυνση 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CBC6B8-74D8-4ABD-A77C-B5FB6619B95D}" type="parTrans" cxnId="{47A5A095-8CF7-4F6D-B6F8-2BC98EA412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760E38-2636-4123-827C-1D42CB7738C2}" type="sibTrans" cxnId="{47A5A095-8CF7-4F6D-B6F8-2BC98EA412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18127D-DF64-4300-9E13-EB0D32C3D5DE}">
      <dgm:prSet/>
      <dgm:spPr/>
      <dgm:t>
        <a:bodyPr/>
        <a:lstStyle/>
        <a:p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Η </a:t>
          </a:r>
          <a:r>
            <a:rPr lang="el-G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 θέλει </a:t>
          </a:r>
          <a:r>
            <a:rPr lang="el-G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endParaRPr lang="en-US" b="1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49B4EB-8AEF-46BB-8433-4D696225ACBE}" type="parTrans" cxnId="{B2685D23-8B3B-452D-9AB0-14A438F605E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3DE25-9A41-47FE-8C8A-033FD5AC58FC}" type="sibTrans" cxnId="{B2685D23-8B3B-452D-9AB0-14A438F605E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BA98D7-5688-4CFD-A7DD-3D638F6CEA9D}">
      <dgm:prSet/>
      <dgm:spPr/>
      <dgm:t>
        <a:bodyPr/>
        <a:lstStyle/>
        <a:p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Η </a:t>
          </a:r>
          <a:r>
            <a:rPr lang="el-G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 στην </a:t>
          </a:r>
          <a:r>
            <a:rPr lang="el-G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 φαίνεται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53451-B8B2-414B-80A2-501B4279FA86}" type="parTrans" cxnId="{ACD33B12-EC48-4C5A-AEA6-A7024CB827E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DFFB9C-A5D9-4208-BCC9-E3476DE53A8B}" type="sibTrans" cxnId="{ACD33B12-EC48-4C5A-AEA6-A7024CB827E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48065E-36B5-476A-B6DC-2596548FFB65}">
      <dgm:prSet/>
      <dgm:spPr/>
      <dgm:t>
        <a:bodyPr/>
        <a:lstStyle/>
        <a:p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Η </a:t>
          </a:r>
          <a:r>
            <a:rPr lang="el-G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 κλείνει πόρτες, ανοίγει διάπλατα ευκαιρίες, θολώνει το μυαλό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B4630-A5F0-4824-A1C2-39575522BCF4}" type="parTrans" cxnId="{8A5BBFA9-94FC-4E1E-9EED-AE6708306D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A25C9-A63B-4A67-B70B-5221F304538E}" type="sibTrans" cxnId="{8A5BBFA9-94FC-4E1E-9EED-AE6708306D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EAC106-E399-477D-840F-9AB4AE9E0D61}" type="pres">
      <dgm:prSet presAssocID="{92255489-B8F1-4029-9D06-05F3C0DEEDB1}" presName="outerComposite" presStyleCnt="0">
        <dgm:presLayoutVars>
          <dgm:chMax val="5"/>
          <dgm:dir/>
          <dgm:resizeHandles val="exact"/>
        </dgm:presLayoutVars>
      </dgm:prSet>
      <dgm:spPr/>
    </dgm:pt>
    <dgm:pt modelId="{4BC16261-919D-4A08-BA3D-8C2F743D18C6}" type="pres">
      <dgm:prSet presAssocID="{92255489-B8F1-4029-9D06-05F3C0DEEDB1}" presName="dummyMaxCanvas" presStyleCnt="0">
        <dgm:presLayoutVars/>
      </dgm:prSet>
      <dgm:spPr/>
    </dgm:pt>
    <dgm:pt modelId="{93F92E26-D3A6-4E2D-A5A9-E619F277147C}" type="pres">
      <dgm:prSet presAssocID="{92255489-B8F1-4029-9D06-05F3C0DEEDB1}" presName="FourNodes_1" presStyleLbl="node1" presStyleIdx="0" presStyleCnt="4">
        <dgm:presLayoutVars>
          <dgm:bulletEnabled val="1"/>
        </dgm:presLayoutVars>
      </dgm:prSet>
      <dgm:spPr/>
    </dgm:pt>
    <dgm:pt modelId="{15FEE9AE-1F59-4803-AC87-710C5DD28843}" type="pres">
      <dgm:prSet presAssocID="{92255489-B8F1-4029-9D06-05F3C0DEEDB1}" presName="FourNodes_2" presStyleLbl="node1" presStyleIdx="1" presStyleCnt="4">
        <dgm:presLayoutVars>
          <dgm:bulletEnabled val="1"/>
        </dgm:presLayoutVars>
      </dgm:prSet>
      <dgm:spPr/>
    </dgm:pt>
    <dgm:pt modelId="{5D179119-91B6-4C61-B02F-13DC88282F5A}" type="pres">
      <dgm:prSet presAssocID="{92255489-B8F1-4029-9D06-05F3C0DEEDB1}" presName="FourNodes_3" presStyleLbl="node1" presStyleIdx="2" presStyleCnt="4">
        <dgm:presLayoutVars>
          <dgm:bulletEnabled val="1"/>
        </dgm:presLayoutVars>
      </dgm:prSet>
      <dgm:spPr/>
    </dgm:pt>
    <dgm:pt modelId="{67BD2044-6799-4BD1-9376-6228EE0082B1}" type="pres">
      <dgm:prSet presAssocID="{92255489-B8F1-4029-9D06-05F3C0DEEDB1}" presName="FourNodes_4" presStyleLbl="node1" presStyleIdx="3" presStyleCnt="4">
        <dgm:presLayoutVars>
          <dgm:bulletEnabled val="1"/>
        </dgm:presLayoutVars>
      </dgm:prSet>
      <dgm:spPr/>
    </dgm:pt>
    <dgm:pt modelId="{7FDA1351-98ED-432B-A93B-6751907F9677}" type="pres">
      <dgm:prSet presAssocID="{92255489-B8F1-4029-9D06-05F3C0DEEDB1}" presName="FourConn_1-2" presStyleLbl="fgAccFollowNode1" presStyleIdx="0" presStyleCnt="3">
        <dgm:presLayoutVars>
          <dgm:bulletEnabled val="1"/>
        </dgm:presLayoutVars>
      </dgm:prSet>
      <dgm:spPr/>
    </dgm:pt>
    <dgm:pt modelId="{951D48D3-D7BB-45EE-B317-2BC8F66B8AC1}" type="pres">
      <dgm:prSet presAssocID="{92255489-B8F1-4029-9D06-05F3C0DEEDB1}" presName="FourConn_2-3" presStyleLbl="fgAccFollowNode1" presStyleIdx="1" presStyleCnt="3">
        <dgm:presLayoutVars>
          <dgm:bulletEnabled val="1"/>
        </dgm:presLayoutVars>
      </dgm:prSet>
      <dgm:spPr/>
    </dgm:pt>
    <dgm:pt modelId="{5FC334D8-9848-4B9D-A208-2BCC387FCDF1}" type="pres">
      <dgm:prSet presAssocID="{92255489-B8F1-4029-9D06-05F3C0DEEDB1}" presName="FourConn_3-4" presStyleLbl="fgAccFollowNode1" presStyleIdx="2" presStyleCnt="3">
        <dgm:presLayoutVars>
          <dgm:bulletEnabled val="1"/>
        </dgm:presLayoutVars>
      </dgm:prSet>
      <dgm:spPr/>
    </dgm:pt>
    <dgm:pt modelId="{4B6BC389-7608-4B73-8DDA-DB2D38448A3A}" type="pres">
      <dgm:prSet presAssocID="{92255489-B8F1-4029-9D06-05F3C0DEEDB1}" presName="FourNodes_1_text" presStyleLbl="node1" presStyleIdx="3" presStyleCnt="4">
        <dgm:presLayoutVars>
          <dgm:bulletEnabled val="1"/>
        </dgm:presLayoutVars>
      </dgm:prSet>
      <dgm:spPr/>
    </dgm:pt>
    <dgm:pt modelId="{39BEA083-4EAF-499F-8DFC-B0591F3EC1A1}" type="pres">
      <dgm:prSet presAssocID="{92255489-B8F1-4029-9D06-05F3C0DEEDB1}" presName="FourNodes_2_text" presStyleLbl="node1" presStyleIdx="3" presStyleCnt="4">
        <dgm:presLayoutVars>
          <dgm:bulletEnabled val="1"/>
        </dgm:presLayoutVars>
      </dgm:prSet>
      <dgm:spPr/>
    </dgm:pt>
    <dgm:pt modelId="{9B9CF0C6-6674-4DB3-9A7D-3B70BDAFE49A}" type="pres">
      <dgm:prSet presAssocID="{92255489-B8F1-4029-9D06-05F3C0DEEDB1}" presName="FourNodes_3_text" presStyleLbl="node1" presStyleIdx="3" presStyleCnt="4">
        <dgm:presLayoutVars>
          <dgm:bulletEnabled val="1"/>
        </dgm:presLayoutVars>
      </dgm:prSet>
      <dgm:spPr/>
    </dgm:pt>
    <dgm:pt modelId="{8C35DBEE-9BF3-40B0-97CE-329C116AA510}" type="pres">
      <dgm:prSet presAssocID="{92255489-B8F1-4029-9D06-05F3C0DEEDB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CD33B12-EC48-4C5A-AEA6-A7024CB827E2}" srcId="{92255489-B8F1-4029-9D06-05F3C0DEEDB1}" destId="{C3BA98D7-5688-4CFD-A7DD-3D638F6CEA9D}" srcOrd="2" destOrd="0" parTransId="{CA053451-B8B2-414B-80A2-501B4279FA86}" sibTransId="{AADFFB9C-A5D9-4208-BCC9-E3476DE53A8B}"/>
    <dgm:cxn modelId="{9279B921-F478-4FBD-B1D5-133E79F22D7C}" type="presOf" srcId="{C418127D-DF64-4300-9E13-EB0D32C3D5DE}" destId="{15FEE9AE-1F59-4803-AC87-710C5DD28843}" srcOrd="0" destOrd="0" presId="urn:microsoft.com/office/officeart/2005/8/layout/vProcess5"/>
    <dgm:cxn modelId="{B2685D23-8B3B-452D-9AB0-14A438F605E5}" srcId="{92255489-B8F1-4029-9D06-05F3C0DEEDB1}" destId="{C418127D-DF64-4300-9E13-EB0D32C3D5DE}" srcOrd="1" destOrd="0" parTransId="{9649B4EB-8AEF-46BB-8433-4D696225ACBE}" sibTransId="{9373DE25-9A41-47FE-8C8A-033FD5AC58FC}"/>
    <dgm:cxn modelId="{8466B930-D1DA-40BE-80DB-3739B4BB4CAF}" type="presOf" srcId="{AADFFB9C-A5D9-4208-BCC9-E3476DE53A8B}" destId="{5FC334D8-9848-4B9D-A208-2BCC387FCDF1}" srcOrd="0" destOrd="0" presId="urn:microsoft.com/office/officeart/2005/8/layout/vProcess5"/>
    <dgm:cxn modelId="{FA88463D-E4AD-45A8-9461-1309A0E66A4E}" type="presOf" srcId="{DF48065E-36B5-476A-B6DC-2596548FFB65}" destId="{67BD2044-6799-4BD1-9376-6228EE0082B1}" srcOrd="0" destOrd="0" presId="urn:microsoft.com/office/officeart/2005/8/layout/vProcess5"/>
    <dgm:cxn modelId="{988E5540-11AA-46CF-A731-5D4C6116A212}" type="presOf" srcId="{92255489-B8F1-4029-9D06-05F3C0DEEDB1}" destId="{2DEAC106-E399-477D-840F-9AB4AE9E0D61}" srcOrd="0" destOrd="0" presId="urn:microsoft.com/office/officeart/2005/8/layout/vProcess5"/>
    <dgm:cxn modelId="{6882BF72-2502-4A8E-8C96-7B9CEA12815A}" type="presOf" srcId="{E80081C1-320B-4522-9421-0637983DE19C}" destId="{93F92E26-D3A6-4E2D-A5A9-E619F277147C}" srcOrd="0" destOrd="0" presId="urn:microsoft.com/office/officeart/2005/8/layout/vProcess5"/>
    <dgm:cxn modelId="{F3B29087-13C6-4487-8C11-CE3AB2227323}" type="presOf" srcId="{C3BA98D7-5688-4CFD-A7DD-3D638F6CEA9D}" destId="{9B9CF0C6-6674-4DB3-9A7D-3B70BDAFE49A}" srcOrd="1" destOrd="0" presId="urn:microsoft.com/office/officeart/2005/8/layout/vProcess5"/>
    <dgm:cxn modelId="{D57DE190-14EA-46BD-AE6A-2721DA492214}" type="presOf" srcId="{C418127D-DF64-4300-9E13-EB0D32C3D5DE}" destId="{39BEA083-4EAF-499F-8DFC-B0591F3EC1A1}" srcOrd="1" destOrd="0" presId="urn:microsoft.com/office/officeart/2005/8/layout/vProcess5"/>
    <dgm:cxn modelId="{47A5A095-8CF7-4F6D-B6F8-2BC98EA4124B}" srcId="{92255489-B8F1-4029-9D06-05F3C0DEEDB1}" destId="{E80081C1-320B-4522-9421-0637983DE19C}" srcOrd="0" destOrd="0" parTransId="{EACBC6B8-74D8-4ABD-A77C-B5FB6619B95D}" sibTransId="{76760E38-2636-4123-827C-1D42CB7738C2}"/>
    <dgm:cxn modelId="{8A5BBFA9-94FC-4E1E-9EED-AE6708306DB6}" srcId="{92255489-B8F1-4029-9D06-05F3C0DEEDB1}" destId="{DF48065E-36B5-476A-B6DC-2596548FFB65}" srcOrd="3" destOrd="0" parTransId="{E5EB4630-A5F0-4824-A1C2-39575522BCF4}" sibTransId="{00AA25C9-A63B-4A67-B70B-5221F304538E}"/>
    <dgm:cxn modelId="{2DDFE1A9-F798-4923-A482-6165501A7185}" type="presOf" srcId="{76760E38-2636-4123-827C-1D42CB7738C2}" destId="{7FDA1351-98ED-432B-A93B-6751907F9677}" srcOrd="0" destOrd="0" presId="urn:microsoft.com/office/officeart/2005/8/layout/vProcess5"/>
    <dgm:cxn modelId="{2293C8CC-3A5B-439C-8BFE-69E2C75272E6}" type="presOf" srcId="{9373DE25-9A41-47FE-8C8A-033FD5AC58FC}" destId="{951D48D3-D7BB-45EE-B317-2BC8F66B8AC1}" srcOrd="0" destOrd="0" presId="urn:microsoft.com/office/officeart/2005/8/layout/vProcess5"/>
    <dgm:cxn modelId="{8802AFE3-1E74-4EBE-A865-A251FB1B8CFE}" type="presOf" srcId="{E80081C1-320B-4522-9421-0637983DE19C}" destId="{4B6BC389-7608-4B73-8DDA-DB2D38448A3A}" srcOrd="1" destOrd="0" presId="urn:microsoft.com/office/officeart/2005/8/layout/vProcess5"/>
    <dgm:cxn modelId="{3F70C5ED-3AC2-411E-AB6F-43B02074E700}" type="presOf" srcId="{C3BA98D7-5688-4CFD-A7DD-3D638F6CEA9D}" destId="{5D179119-91B6-4C61-B02F-13DC88282F5A}" srcOrd="0" destOrd="0" presId="urn:microsoft.com/office/officeart/2005/8/layout/vProcess5"/>
    <dgm:cxn modelId="{6B5F39F1-B23D-4F93-8B5D-78A30F3686D7}" type="presOf" srcId="{DF48065E-36B5-476A-B6DC-2596548FFB65}" destId="{8C35DBEE-9BF3-40B0-97CE-329C116AA510}" srcOrd="1" destOrd="0" presId="urn:microsoft.com/office/officeart/2005/8/layout/vProcess5"/>
    <dgm:cxn modelId="{4BFB0409-1111-440F-9A37-B85ED8C9F97D}" type="presParOf" srcId="{2DEAC106-E399-477D-840F-9AB4AE9E0D61}" destId="{4BC16261-919D-4A08-BA3D-8C2F743D18C6}" srcOrd="0" destOrd="0" presId="urn:microsoft.com/office/officeart/2005/8/layout/vProcess5"/>
    <dgm:cxn modelId="{D227F23E-0EED-41B1-8993-CDB13B53ECC5}" type="presParOf" srcId="{2DEAC106-E399-477D-840F-9AB4AE9E0D61}" destId="{93F92E26-D3A6-4E2D-A5A9-E619F277147C}" srcOrd="1" destOrd="0" presId="urn:microsoft.com/office/officeart/2005/8/layout/vProcess5"/>
    <dgm:cxn modelId="{CBC6D3C1-D4F0-45F0-AC0C-6AB049046558}" type="presParOf" srcId="{2DEAC106-E399-477D-840F-9AB4AE9E0D61}" destId="{15FEE9AE-1F59-4803-AC87-710C5DD28843}" srcOrd="2" destOrd="0" presId="urn:microsoft.com/office/officeart/2005/8/layout/vProcess5"/>
    <dgm:cxn modelId="{A42D4B9D-429E-43E8-B0B4-33942FEDCF25}" type="presParOf" srcId="{2DEAC106-E399-477D-840F-9AB4AE9E0D61}" destId="{5D179119-91B6-4C61-B02F-13DC88282F5A}" srcOrd="3" destOrd="0" presId="urn:microsoft.com/office/officeart/2005/8/layout/vProcess5"/>
    <dgm:cxn modelId="{F8EAA05C-BE67-447A-9CB3-768128FF6A7B}" type="presParOf" srcId="{2DEAC106-E399-477D-840F-9AB4AE9E0D61}" destId="{67BD2044-6799-4BD1-9376-6228EE0082B1}" srcOrd="4" destOrd="0" presId="urn:microsoft.com/office/officeart/2005/8/layout/vProcess5"/>
    <dgm:cxn modelId="{5CAB8E71-D1FA-42ED-9D0C-E8CAECFE4694}" type="presParOf" srcId="{2DEAC106-E399-477D-840F-9AB4AE9E0D61}" destId="{7FDA1351-98ED-432B-A93B-6751907F9677}" srcOrd="5" destOrd="0" presId="urn:microsoft.com/office/officeart/2005/8/layout/vProcess5"/>
    <dgm:cxn modelId="{26066C9E-44D8-4957-9456-ADF9301852E0}" type="presParOf" srcId="{2DEAC106-E399-477D-840F-9AB4AE9E0D61}" destId="{951D48D3-D7BB-45EE-B317-2BC8F66B8AC1}" srcOrd="6" destOrd="0" presId="urn:microsoft.com/office/officeart/2005/8/layout/vProcess5"/>
    <dgm:cxn modelId="{1201A5F0-0AD3-4DAF-A1D7-8B919774D460}" type="presParOf" srcId="{2DEAC106-E399-477D-840F-9AB4AE9E0D61}" destId="{5FC334D8-9848-4B9D-A208-2BCC387FCDF1}" srcOrd="7" destOrd="0" presId="urn:microsoft.com/office/officeart/2005/8/layout/vProcess5"/>
    <dgm:cxn modelId="{AD885146-3ED3-45F9-84CB-42F5CF51D24B}" type="presParOf" srcId="{2DEAC106-E399-477D-840F-9AB4AE9E0D61}" destId="{4B6BC389-7608-4B73-8DDA-DB2D38448A3A}" srcOrd="8" destOrd="0" presId="urn:microsoft.com/office/officeart/2005/8/layout/vProcess5"/>
    <dgm:cxn modelId="{CD929111-6CBB-469D-8D35-02C94D8450BC}" type="presParOf" srcId="{2DEAC106-E399-477D-840F-9AB4AE9E0D61}" destId="{39BEA083-4EAF-499F-8DFC-B0591F3EC1A1}" srcOrd="9" destOrd="0" presId="urn:microsoft.com/office/officeart/2005/8/layout/vProcess5"/>
    <dgm:cxn modelId="{EA8BD718-33AF-4380-A8E3-A3A7D82D088B}" type="presParOf" srcId="{2DEAC106-E399-477D-840F-9AB4AE9E0D61}" destId="{9B9CF0C6-6674-4DB3-9A7D-3B70BDAFE49A}" srcOrd="10" destOrd="0" presId="urn:microsoft.com/office/officeart/2005/8/layout/vProcess5"/>
    <dgm:cxn modelId="{7FCAE1F3-548B-4A69-BB62-78C0FA72BBAF}" type="presParOf" srcId="{2DEAC106-E399-477D-840F-9AB4AE9E0D61}" destId="{8C35DBEE-9BF3-40B0-97CE-329C116AA51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92E26-D3A6-4E2D-A5A9-E619F277147C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>
              <a:latin typeface="Arial" panose="020B0604020202020204" pitchFamily="34" charset="0"/>
              <a:cs typeface="Arial" panose="020B0604020202020204" pitchFamily="34" charset="0"/>
            </a:rPr>
            <a:t>Όλοι πρέπει να βλέπουν στην ίδια κατεύθυνση </a:t>
          </a:r>
          <a:endParaRPr lang="en-US" sz="2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038" y="28038"/>
        <a:ext cx="7298593" cy="901218"/>
      </dsp:txXfrm>
    </dsp:sp>
    <dsp:sp modelId="{15FEE9AE-1F59-4803-AC87-710C5DD28843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>
              <a:latin typeface="Arial" panose="020B0604020202020204" pitchFamily="34" charset="0"/>
              <a:cs typeface="Arial" panose="020B0604020202020204" pitchFamily="34" charset="0"/>
            </a:rPr>
            <a:t>Η </a:t>
          </a:r>
          <a:r>
            <a:rPr lang="el-GR" sz="26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sz="2600" kern="1200" dirty="0">
              <a:latin typeface="Arial" panose="020B0604020202020204" pitchFamily="34" charset="0"/>
              <a:cs typeface="Arial" panose="020B0604020202020204" pitchFamily="34" charset="0"/>
            </a:rPr>
            <a:t> θέλει </a:t>
          </a:r>
          <a:r>
            <a:rPr lang="el-GR" sz="2600" b="1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endParaRPr lang="en-US" sz="2600" b="1" kern="12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2583" y="1159385"/>
        <a:ext cx="7029617" cy="901218"/>
      </dsp:txXfrm>
    </dsp:sp>
    <dsp:sp modelId="{5D179119-91B6-4C61-B02F-13DC88282F5A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>
              <a:latin typeface="Arial" panose="020B0604020202020204" pitchFamily="34" charset="0"/>
              <a:cs typeface="Arial" panose="020B0604020202020204" pitchFamily="34" charset="0"/>
            </a:rPr>
            <a:t>Η </a:t>
          </a:r>
          <a:r>
            <a:rPr lang="el-GR" sz="2600" b="1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sz="2600" kern="1200" dirty="0">
              <a:latin typeface="Arial" panose="020B0604020202020204" pitchFamily="34" charset="0"/>
              <a:cs typeface="Arial" panose="020B0604020202020204" pitchFamily="34" charset="0"/>
            </a:rPr>
            <a:t> στην </a:t>
          </a:r>
          <a:r>
            <a:rPr lang="el-GR" sz="26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sz="2600" kern="1200" dirty="0">
              <a:latin typeface="Arial" panose="020B0604020202020204" pitchFamily="34" charset="0"/>
              <a:cs typeface="Arial" panose="020B0604020202020204" pitchFamily="34" charset="0"/>
            </a:rPr>
            <a:t> φαίνεται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6612" y="2290733"/>
        <a:ext cx="7040133" cy="901218"/>
      </dsp:txXfrm>
    </dsp:sp>
    <dsp:sp modelId="{67BD2044-6799-4BD1-9376-6228EE0082B1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>
              <a:latin typeface="Arial" panose="020B0604020202020204" pitchFamily="34" charset="0"/>
              <a:cs typeface="Arial" panose="020B0604020202020204" pitchFamily="34" charset="0"/>
            </a:rPr>
            <a:t>Η </a:t>
          </a:r>
          <a:r>
            <a:rPr lang="el-GR" sz="26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κρίση</a:t>
          </a:r>
          <a:r>
            <a:rPr lang="el-GR" sz="2600" kern="1200" dirty="0">
              <a:latin typeface="Arial" panose="020B0604020202020204" pitchFamily="34" charset="0"/>
              <a:cs typeface="Arial" panose="020B0604020202020204" pitchFamily="34" charset="0"/>
            </a:rPr>
            <a:t> κλείνει πόρτες, ανοίγει διάπλατα ευκαιρίες, θολώνει το μυαλό 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31157" y="3422081"/>
        <a:ext cx="7029617" cy="901218"/>
      </dsp:txXfrm>
    </dsp:sp>
    <dsp:sp modelId="{7FDA1351-98ED-432B-A93B-6751907F9677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30242" y="733200"/>
        <a:ext cx="342233" cy="468236"/>
      </dsp:txXfrm>
    </dsp:sp>
    <dsp:sp modelId="{951D48D3-D7BB-45EE-B317-2BC8F66B8AC1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34787" y="1864548"/>
        <a:ext cx="342233" cy="468236"/>
      </dsp:txXfrm>
    </dsp:sp>
    <dsp:sp modelId="{5FC334D8-9848-4B9D-A208-2BCC387FCDF1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28817" y="2995896"/>
        <a:ext cx="342233" cy="468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54F5E-B720-475B-A349-7059713B857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2E2E-ED70-4568-A29E-A2A9F8B75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5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52E2E-ED70-4568-A29E-A2A9F8B7520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41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52E2E-ED70-4568-A29E-A2A9F8B7520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428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B4267-FD12-436C-A400-74799FCF0CD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7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55DC-3412-B28B-A92C-2301AC428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3FE87-B7E9-B3E7-42DB-5364225F9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1476A-BB45-F1E1-C4C3-2E1EAFB9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71F5A-CAFC-6123-4C2E-C107334C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B937-CE8D-0902-5DEA-05192798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33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D263-9A93-03BE-733C-857E0AD9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F0C98-CDF6-2595-DFD2-CB5B17039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D9C5C-2E44-A8C3-CAE9-C25AD780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CC96E-F236-D952-E467-5E4669D7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D0FFF-6027-BA2F-804F-1822563F4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9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8AB13-8EB3-8D66-039E-A3B57D2D2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2660A-C6FC-2F14-E137-8768840FC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2ABDF-AEF1-CD12-76FB-70919B82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8DBF2-64D0-D8D6-D509-361BD3612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48E60-A6A7-E0D1-86D4-4683B88B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61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2D1EF856-2381-405C-A913-80809E59AA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55566" y="245372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4FBB9E9-CEBE-45B8-BF68-9E764AEF4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0761" y="4641488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46">
            <a:extLst>
              <a:ext uri="{FF2B5EF4-FFF2-40B4-BE49-F238E27FC236}">
                <a16:creationId xmlns:a16="http://schemas.microsoft.com/office/drawing/2014/main" id="{55B6C77E-DBDB-42A4-9B9B-3F2CF47584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0761" y="4240861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55DF7ED3-48B8-48C6-A240-C3F0AF0405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03465" y="245372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47" name="Picture Placeholder 34">
            <a:extLst>
              <a:ext uri="{FF2B5EF4-FFF2-40B4-BE49-F238E27FC236}">
                <a16:creationId xmlns:a16="http://schemas.microsoft.com/office/drawing/2014/main" id="{C38ECA3B-7319-4FDB-BCA5-42DE903E76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51364" y="245372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52" name="Picture Placeholder 34">
            <a:extLst>
              <a:ext uri="{FF2B5EF4-FFF2-40B4-BE49-F238E27FC236}">
                <a16:creationId xmlns:a16="http://schemas.microsoft.com/office/drawing/2014/main" id="{90EC8BEC-DD26-4CF5-9BA3-62FB1DE4E8F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55566" y="4186831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53" name="Picture Placeholder 34">
            <a:extLst>
              <a:ext uri="{FF2B5EF4-FFF2-40B4-BE49-F238E27FC236}">
                <a16:creationId xmlns:a16="http://schemas.microsoft.com/office/drawing/2014/main" id="{65A0AFA3-6580-43C1-B098-2C7BCA9F6C7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03465" y="4186831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54" name="Picture Placeholder 34">
            <a:extLst>
              <a:ext uri="{FF2B5EF4-FFF2-40B4-BE49-F238E27FC236}">
                <a16:creationId xmlns:a16="http://schemas.microsoft.com/office/drawing/2014/main" id="{633BE360-454A-4A5C-9104-60910DAB61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51364" y="4186831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59" name="Picture Placeholder 34">
            <a:extLst>
              <a:ext uri="{FF2B5EF4-FFF2-40B4-BE49-F238E27FC236}">
                <a16:creationId xmlns:a16="http://schemas.microsoft.com/office/drawing/2014/main" id="{E846108A-BBFA-4FDA-9BAA-78AA09FEF2B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2501" y="306053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60" name="Picture Placeholder 34">
            <a:extLst>
              <a:ext uri="{FF2B5EF4-FFF2-40B4-BE49-F238E27FC236}">
                <a16:creationId xmlns:a16="http://schemas.microsoft.com/office/drawing/2014/main" id="{06FACEF4-EC76-40B1-ABAB-DFB9AB1C6F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03465" y="5749817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77" name="Text Placeholder 39">
            <a:extLst>
              <a:ext uri="{FF2B5EF4-FFF2-40B4-BE49-F238E27FC236}">
                <a16:creationId xmlns:a16="http://schemas.microsoft.com/office/drawing/2014/main" id="{F9B127AA-A9E2-41AB-8FAE-D787CE0242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10761" y="2877635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8" name="Text Placeholder 46">
            <a:extLst>
              <a:ext uri="{FF2B5EF4-FFF2-40B4-BE49-F238E27FC236}">
                <a16:creationId xmlns:a16="http://schemas.microsoft.com/office/drawing/2014/main" id="{716BD719-7234-4908-ABBF-43004C9CA9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10761" y="2477008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79" name="Text Placeholder 39">
            <a:extLst>
              <a:ext uri="{FF2B5EF4-FFF2-40B4-BE49-F238E27FC236}">
                <a16:creationId xmlns:a16="http://schemas.microsoft.com/office/drawing/2014/main" id="{626608D9-0200-4530-A392-8778E0D044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6956" y="4641488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0" name="Text Placeholder 46">
            <a:extLst>
              <a:ext uri="{FF2B5EF4-FFF2-40B4-BE49-F238E27FC236}">
                <a16:creationId xmlns:a16="http://schemas.microsoft.com/office/drawing/2014/main" id="{752DFA8A-D6FA-4ECD-9E35-F71EA4E99C7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16956" y="4240861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81" name="Text Placeholder 39">
            <a:extLst>
              <a:ext uri="{FF2B5EF4-FFF2-40B4-BE49-F238E27FC236}">
                <a16:creationId xmlns:a16="http://schemas.microsoft.com/office/drawing/2014/main" id="{CF686D19-A348-4080-A966-C34BC802E2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16956" y="2877635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2" name="Text Placeholder 46">
            <a:extLst>
              <a:ext uri="{FF2B5EF4-FFF2-40B4-BE49-F238E27FC236}">
                <a16:creationId xmlns:a16="http://schemas.microsoft.com/office/drawing/2014/main" id="{60735320-27D8-4F8E-A024-598776C9D1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6956" y="2477008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83" name="Text Placeholder 39">
            <a:extLst>
              <a:ext uri="{FF2B5EF4-FFF2-40B4-BE49-F238E27FC236}">
                <a16:creationId xmlns:a16="http://schemas.microsoft.com/office/drawing/2014/main" id="{EAAFD4E3-0D64-4DC4-AC95-C45ABD2AE6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16956" y="6138282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4" name="Text Placeholder 46">
            <a:extLst>
              <a:ext uri="{FF2B5EF4-FFF2-40B4-BE49-F238E27FC236}">
                <a16:creationId xmlns:a16="http://schemas.microsoft.com/office/drawing/2014/main" id="{4E33188F-DB97-4480-8F80-07EABC10A0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6956" y="5750417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85" name="Text Placeholder 39">
            <a:extLst>
              <a:ext uri="{FF2B5EF4-FFF2-40B4-BE49-F238E27FC236}">
                <a16:creationId xmlns:a16="http://schemas.microsoft.com/office/drawing/2014/main" id="{72308068-AAC7-4C44-AAF1-B2E1EC218C5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553374" y="2877635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6" name="Text Placeholder 46">
            <a:extLst>
              <a:ext uri="{FF2B5EF4-FFF2-40B4-BE49-F238E27FC236}">
                <a16:creationId xmlns:a16="http://schemas.microsoft.com/office/drawing/2014/main" id="{0601897E-1B17-49DA-9E03-BCE007BD9A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53374" y="2477008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87" name="Text Placeholder 39">
            <a:extLst>
              <a:ext uri="{FF2B5EF4-FFF2-40B4-BE49-F238E27FC236}">
                <a16:creationId xmlns:a16="http://schemas.microsoft.com/office/drawing/2014/main" id="{19CE1DF1-96AA-415F-9715-D5354F419B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53374" y="4641488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8" name="Text Placeholder 46">
            <a:extLst>
              <a:ext uri="{FF2B5EF4-FFF2-40B4-BE49-F238E27FC236}">
                <a16:creationId xmlns:a16="http://schemas.microsoft.com/office/drawing/2014/main" id="{9F9535F2-A766-44AF-9AD3-51BA2C6F2ED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53374" y="4240861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89" name="Text Placeholder 39">
            <a:extLst>
              <a:ext uri="{FF2B5EF4-FFF2-40B4-BE49-F238E27FC236}">
                <a16:creationId xmlns:a16="http://schemas.microsoft.com/office/drawing/2014/main" id="{15177575-6B71-4584-8E0B-D151D973200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692" y="814919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0" name="Text Placeholder 46">
            <a:extLst>
              <a:ext uri="{FF2B5EF4-FFF2-40B4-BE49-F238E27FC236}">
                <a16:creationId xmlns:a16="http://schemas.microsoft.com/office/drawing/2014/main" id="{FC7F0546-1415-48CA-8E73-91D3480ED5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9692" y="411976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17577-965B-4F93-A2EE-44D638A8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098" y="457200"/>
            <a:ext cx="6096001" cy="601662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31228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72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28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200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816E-86D2-C2E9-EAC6-8D2D6B03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F3C27-CBA5-5412-D351-2D8CD6436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4F63F-A054-DD42-B7DF-398C6F10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CEA1C-BD00-9A9A-A618-13F38AA5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4C43B-BB81-E2F7-B8BB-6B31A6ED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9349-D27E-77DA-5F90-01220918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0BDC3-2E24-7A5A-2554-FFC5A3439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456F3-66A9-3298-621D-9B6B1883B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64EC6-6EE4-9773-1539-2C00C060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C6F9E-E1C9-A8D8-3A40-73961421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F4471-98F4-4B99-6950-AB0A369C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32F05-5EB5-6354-9228-0FD625C6F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EF254-8772-D9A6-E7F0-4790B5911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D332D-29D7-8B0A-BFA9-639DAC61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BA99E-3C92-98E5-2A16-93F38391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694E-423A-D45A-15C9-FF72075A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83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620B-3BC6-2049-A140-1C07669A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C340A-37BC-4FE3-125C-ECE4572E5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291BB-C443-5E6A-6B58-E5151B9AA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18167-EE3C-BACA-8F81-FBD34A62E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814DB-EA5A-022C-E3D7-67FFE0AB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97637-E8AC-91AC-F4F4-B1CDE1BD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C2A356-D59E-796D-3422-B98A25D8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A833D-D05C-1136-402A-0750E03D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66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7245C-65C8-D693-76AC-D93A014C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A3498-D5AD-7D95-2FC6-1898D950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9BAF7-39D9-FCE7-3253-D3E69183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CCDCC-9859-A0B6-2693-D8D21FC3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79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89382-246B-5F24-9464-3620D390C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0F3C5-F9E0-4989-9D22-7E3573D3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A0E0A-A9E6-CAB3-A4A3-43863202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6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DA5E8-6EC4-3CDC-3E3B-B5068977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8DBE4-3349-2DA8-C170-E983F6960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18241-FCCF-3D2E-DA20-452E8AF36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F0E28-4447-9FED-F937-4616335D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ED633-09F0-365F-87AA-E9670453B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AFFB-0E38-4378-E796-A6925D25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2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14F2-2FD5-9A13-B37E-1328E35A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A6C5C-8AA8-6556-2808-08B3F4359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F2145-FDF9-A8B4-2AA3-31FDB6DD9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1FF05-E3C9-5C69-3EA8-3D032537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9BBAB-1B89-8DE7-C06C-87BBBF9C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4C8C8-32FB-2FBD-74CE-0880EADA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89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1FE4F-FF15-0A5C-A136-6A539977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E0C10-7CFC-7F86-7DBC-4874CECF8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5B596-A709-BEF3-468C-D0E21CCBF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B427D-EAB5-4ABF-B697-3DBC61CCCDEF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098B-BC82-45D9-A0A3-5A22E1948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B05FE-36CE-3711-282E-A9C5477AD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B2B11-77DE-49E4-AF8F-5A22758F7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69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2AA4DC-845C-433C-7826-0A4B937CF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59869"/>
            <a:ext cx="9144000" cy="2764028"/>
          </a:xfrm>
        </p:spPr>
        <p:txBody>
          <a:bodyPr anchor="ctr">
            <a:noAutofit/>
          </a:bodyPr>
          <a:lstStyle/>
          <a:p>
            <a:r>
              <a:rPr lang="el-GR" sz="5000" b="1">
                <a:solidFill>
                  <a:srgbClr val="FF0000"/>
                </a:solidFill>
              </a:rPr>
              <a:t>Κρίση</a:t>
            </a:r>
            <a:r>
              <a:rPr lang="el-GR" sz="5000" b="1"/>
              <a:t> ως Γεγονός </a:t>
            </a:r>
            <a:br>
              <a:rPr lang="el-GR" sz="5000" b="1"/>
            </a:br>
            <a:r>
              <a:rPr lang="en-GB" sz="5000" b="1"/>
              <a:t>Vs </a:t>
            </a:r>
            <a:br>
              <a:rPr lang="el-GR" sz="5000" b="1"/>
            </a:br>
            <a:r>
              <a:rPr lang="el-GR" sz="5000" b="1">
                <a:solidFill>
                  <a:srgbClr val="00B0F0"/>
                </a:solidFill>
              </a:rPr>
              <a:t>Κρίση</a:t>
            </a:r>
            <a:r>
              <a:rPr lang="el-GR" sz="5000" b="1"/>
              <a:t> για πρόληψη, αντίδραση και επιτυχία</a:t>
            </a:r>
            <a:endParaRPr lang="en-GB" sz="50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7D78465-70DD-8D54-7008-024823280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4588934"/>
            <a:ext cx="8258175" cy="1631490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r>
              <a:rPr lang="el-GR" sz="2500"/>
              <a:t>Παύλος </a:t>
            </a:r>
            <a:r>
              <a:rPr lang="el-GR" sz="2500" err="1"/>
              <a:t>Παραδεισιώτης</a:t>
            </a:r>
            <a:endParaRPr lang="el-GR" sz="2500"/>
          </a:p>
          <a:p>
            <a:r>
              <a:rPr lang="el-GR" sz="2500"/>
              <a:t>Διευθύνων Σύμβουλος </a:t>
            </a:r>
          </a:p>
          <a:p>
            <a:r>
              <a:rPr lang="en-GB" sz="2500"/>
              <a:t>Paradisiotis Group</a:t>
            </a:r>
          </a:p>
        </p:txBody>
      </p:sp>
    </p:spTree>
    <p:extLst>
      <p:ext uri="{BB962C8B-B14F-4D97-AF65-F5344CB8AC3E}">
        <p14:creationId xmlns:p14="http://schemas.microsoft.com/office/powerpoint/2010/main" val="3197926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E8542CC-E495-E85D-AD00-39D86AFB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80D33-33B7-2778-76F1-39B4F446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l-G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2019 -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COVID 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7E56E-6EB4-369C-CCD2-F3B55D07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067"/>
            <a:ext cx="10515600" cy="4796896"/>
          </a:xfrm>
        </p:spPr>
        <p:txBody>
          <a:bodyPr numCol="2"/>
          <a:lstStyle/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Ενημέρωση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Κίνα και άλλες χώρες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Ανάλυση και Προετοιμασία 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Επιπρόσθετες εσωτερικές διαδικασίες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Μέτρα κράτους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Άμεση ανταπόκριση και εφαρμογή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Εφαρμογή εργασίας από το σπίτι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(stand by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laptops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 και εξοπλισμός)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Πρόβλεψη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Ανακοίνωση ότι το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l-GR" sz="2400">
                <a:latin typeface="Arial" panose="020B0604020202020204" pitchFamily="34" charset="0"/>
                <a:cs typeface="Arial" panose="020B0604020202020204" pitchFamily="34" charset="0"/>
              </a:rPr>
              <a:t>-19 θα διαρκέσει τουλάχιστον 1,5 χρόνο.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Αποτέλεσμα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Ικανοποιητικά αποτελέσματα για την εταιρεία</a:t>
            </a:r>
          </a:p>
        </p:txBody>
      </p:sp>
    </p:spTree>
    <p:extLst>
      <p:ext uri="{BB962C8B-B14F-4D97-AF65-F5344CB8AC3E}">
        <p14:creationId xmlns:p14="http://schemas.microsoft.com/office/powerpoint/2010/main" val="2076523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2FD1DA5-AF68-E5BC-6813-382E321C6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BF395-B846-E962-A7F4-81BDA76FE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229659"/>
            <a:ext cx="10515600" cy="1325563"/>
          </a:xfrm>
        </p:spPr>
        <p:txBody>
          <a:bodyPr/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 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2013 – Κούρεμα 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1E5AF-E1F3-5367-AF16-D62C73E96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7" y="1555221"/>
            <a:ext cx="10913533" cy="4621741"/>
          </a:xfrm>
        </p:spPr>
        <p:txBody>
          <a:bodyPr/>
          <a:lstStyle/>
          <a:p>
            <a:pPr marL="0" indent="0">
              <a:buNone/>
            </a:pPr>
            <a:r>
              <a:rPr lang="el-GR" sz="4100" b="1">
                <a:latin typeface="Arial" panose="020B0604020202020204" pitchFamily="34" charset="0"/>
                <a:cs typeface="Arial" panose="020B0604020202020204" pitchFamily="34" charset="0"/>
              </a:rPr>
              <a:t>Ιστορία εταιρείας: κριτήριο επιτυχίας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Επίπτωση 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Συμπαράσταση τράπεζας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Λόγω της συνεχής συνέπειας και ενημέρωσης της τράπεζας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Κατάστημα στην Πάφο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Χωρίς σχέδιο Β’ (Γ,Δ,…,Ω) για αντίδραση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Αποτέλεσμα</a:t>
            </a:r>
          </a:p>
          <a:p>
            <a:pPr lvl="1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25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F246-2E39-B814-2F99-F66A094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7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2005 – 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Γρίπη των πτηνών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744968-47AA-3068-EF0A-5F47FC94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2A349-85AD-02DC-9678-189557FC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17"/>
            <a:ext cx="10515600" cy="4792046"/>
          </a:xfrm>
        </p:spPr>
        <p:txBody>
          <a:bodyPr numCol="2">
            <a:normAutofit/>
          </a:bodyPr>
          <a:lstStyle/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Ενημέρωση τι συμβαίνει στο παγκόσμιο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Ανάλυση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Δομή της εταιρείας και οικονομική αντοχή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Εσωτερικές διαδικασίες και νομοθεσίες ΕΕ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Ξεκίνησε στην Κύπρο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Κατακόρυφη πτώση πωλήσεων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ΜΜΕ έμφαση στο θέμα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Πρόβλεψη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Περίοδος ανάκαμψης: 4 μήνες μέχρι το Πάσχα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Αντίδραση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Αποθέματα, ποσότητες παραγωγής, πώληση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Αποτέλεσμα: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Ανάπτυξη πωλήσεων μεταξύ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25-45% τα επόμενα χρόνια </a:t>
            </a:r>
          </a:p>
          <a:p>
            <a:pPr marL="457200" lvl="1" indent="0">
              <a:buNone/>
            </a:pPr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66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D091C-2837-709D-E18D-CA4E6376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06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 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1998 </a:t>
            </a:r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 Κρίση Χρηματιστηρίου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81371D-EAC9-1D74-8EA5-BE30749A5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E9906-3E55-5A0B-978E-21DE5FF3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040"/>
            <a:ext cx="10515600" cy="4997990"/>
          </a:xfrm>
        </p:spPr>
        <p:txBody>
          <a:bodyPr numCol="2">
            <a:normAutofit/>
          </a:bodyPr>
          <a:lstStyle/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Ενημέρωση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Για προηγούμενα ή υφιστάμενα γεγονότα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Προετοιμασία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Σχετικά με την εταιρεία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Ανάλυση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Συγκεκριμένης κατάστασης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Συμμετοχή από το ευρύ κοινό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Αντίδραση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Πρόβλεψη: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Πολύ αβέβαιο - Ψηλό ρίσκο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Ανάγκη για συνεχή και άμεση αντίδραση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Εκμετάλλευση κοινού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Απόφαση: Μη συμμετοχή εταιρείας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Λόγω ρίσκου – πολύ ψηλού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Εκτός των βασικών δράσεων της εταιρείας</a:t>
            </a:r>
          </a:p>
          <a:p>
            <a:pPr marL="457200" lvl="1" indent="0">
              <a:buNone/>
            </a:pPr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91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43C377D-EEB9-585D-CDC1-8BE941C07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DF429-98B9-232D-D7FC-BE87B639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 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1997 – Συνεργάτες Εκτροφής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E5CE-719D-DB66-D78A-9E1C9D733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 numCol="2">
            <a:normAutofit/>
          </a:bodyPr>
          <a:lstStyle/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Συνεχής παρακολούθηση αγοράς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Αναστάτωση στην αγορά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Αδυναμία αντίδρασης λόγω δικής μας παραγωγικής δυνατότητας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Ανάλυση πιθανών λύσεων 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Απόφαση: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Συνεργασία με άλλους παραγωγούς εκτροφής 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Αποτέλεσμα: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Ταχεία ανάπτυξη παραγωγής και πωλήσεων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Ένα κλειδί επιτυχίας και ανάπτυξης για τα επόμενα 10 χρόνια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84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C6C3C87-A50C-2CFD-47D5-190C85377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74E5D-2E15-C6FC-E614-791C14E5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 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1992 – Βιομηχανία ένδυσης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9234-0D8B-E6E0-27E4-EFE87186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733"/>
            <a:ext cx="10515600" cy="4712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4100" b="1">
                <a:latin typeface="Arial" panose="020B0604020202020204" pitchFamily="34" charset="0"/>
                <a:cs typeface="Arial" panose="020B0604020202020204" pitchFamily="34" charset="0"/>
              </a:rPr>
              <a:t>Μικρό λάθος – Μεγάλη επίπτωση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Διακοπή συνεργασίας με τον μεγάλο πελάτη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‘Όλα τα αυγά σε ένα καλάθι’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Επιπτώσεις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Απόλυση 70% του προσωπικού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Ζήτησα αλλαγή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Αντίδραση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Ανάγκη για αναζήτηση νέων αγορών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Πιο οικονομικό παραγωγικό κόστος</a:t>
            </a:r>
          </a:p>
          <a:p>
            <a:pPr lvl="2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Ανάγκη μετάβασης μου στην Συρία για οργάνωση νέας μονάδας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Αποχώρηση μου από εταιρεία</a:t>
            </a:r>
          </a:p>
        </p:txBody>
      </p:sp>
    </p:spTree>
    <p:extLst>
      <p:ext uri="{BB962C8B-B14F-4D97-AF65-F5344CB8AC3E}">
        <p14:creationId xmlns:p14="http://schemas.microsoft.com/office/powerpoint/2010/main" val="407377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63F1ECD-71DC-7EC4-EB60-AA92DB3C2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ED863-A717-9B9C-63D9-22CB3E69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238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1984 – Φοιτητική Εστία - Αμερική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7DA9B-D024-22D5-EEDF-6472CD87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7" y="1481667"/>
            <a:ext cx="10837333" cy="4695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4100" b="1">
                <a:latin typeface="Arial" panose="020B0604020202020204" pitchFamily="34" charset="0"/>
                <a:cs typeface="Arial" panose="020B0604020202020204" pitchFamily="34" charset="0"/>
              </a:rPr>
              <a:t>Νομική αλλαγή – επιπτώσεις εταιρείας</a:t>
            </a:r>
          </a:p>
          <a:p>
            <a:r>
              <a:rPr lang="el-GR" sz="3000">
                <a:latin typeface="Arial" panose="020B0604020202020204" pitchFamily="34" charset="0"/>
                <a:cs typeface="Arial" panose="020B0604020202020204" pitchFamily="34" charset="0"/>
              </a:rPr>
              <a:t>Διευθυντής σε φοιτητική εστία</a:t>
            </a:r>
          </a:p>
          <a:p>
            <a:r>
              <a:rPr lang="el-GR" sz="3000">
                <a:latin typeface="Arial" panose="020B0604020202020204" pitchFamily="34" charset="0"/>
                <a:cs typeface="Arial" panose="020B0604020202020204" pitchFamily="34" charset="0"/>
              </a:rPr>
              <a:t>Αλλαγή νομικού καθεστώτος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για ιδιωτικές φοιτητικές εστίες</a:t>
            </a:r>
          </a:p>
          <a:p>
            <a:r>
              <a:rPr lang="el-GR" sz="3000">
                <a:latin typeface="Arial" panose="020B0604020202020204" pitchFamily="34" charset="0"/>
                <a:cs typeface="Arial" panose="020B0604020202020204" pitchFamily="34" charset="0"/>
              </a:rPr>
              <a:t>Επιπτώσεις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Πτώση αριθμού φοιτητών ενοίκων περίπου 50%</a:t>
            </a:r>
          </a:p>
          <a:p>
            <a:r>
              <a:rPr lang="el-GR" sz="3000">
                <a:latin typeface="Arial" panose="020B0604020202020204" pitchFamily="34" charset="0"/>
                <a:cs typeface="Arial" panose="020B0604020202020204" pitchFamily="34" charset="0"/>
              </a:rPr>
              <a:t>Αντίδραση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Άμεση αναζήτηση Οργανωμένων Συνόλων για παραμονή και εκδηλώσεις</a:t>
            </a:r>
          </a:p>
          <a:p>
            <a:r>
              <a:rPr lang="el-GR" sz="3000">
                <a:latin typeface="Arial" panose="020B0604020202020204" pitchFamily="34" charset="0"/>
                <a:cs typeface="Arial" panose="020B0604020202020204" pitchFamily="34" charset="0"/>
              </a:rPr>
              <a:t>Επιτυχία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Κάλυψη του 35% σε πληρότητα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Όμως μεγαλύτερη κερδοφορία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67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DF2EEC8-3E31-D524-4522-28787035D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DEC44-1967-AD6F-8E1A-2DBA2D5D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Κρίσεις: 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…ενώ ήμουν μικρός… 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5470E-E606-07FF-B304-F77607E94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Παιδί οικογενείας με 8 παιδιά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1969 - Σε οικογενειακή δραστηριότητα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Βοοειδή για ανάπτυξη στην Κύπρο – πολιτική κράτους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Έλλειψη εμπειρίας και δυναμικής… εκμετάλλευση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Μεγάλη ζημιά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1972 – Χάλασμα 50% του σπιτιού για διάνοιξη δρόμου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Μια χαρά μετατρέπεται σε δυσκολία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1974 - Εισβολή 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Όλοι γνωρίζετε τι επιπτώσεις 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3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8C45F-FE6A-D6C4-AC20-1717744C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l-GR" sz="5200">
                <a:latin typeface="Arial" panose="020B0604020202020204" pitchFamily="34" charset="0"/>
                <a:cs typeface="Arial" panose="020B0604020202020204" pitchFamily="34" charset="0"/>
              </a:rPr>
              <a:t>ΓΕΝΙΚΑ</a:t>
            </a:r>
            <a:r>
              <a:rPr lang="el-GR" sz="5200"/>
              <a:t> </a:t>
            </a:r>
            <a:r>
              <a:rPr lang="el-GR" sz="5200">
                <a:latin typeface="Arial" panose="020B0604020202020204" pitchFamily="34" charset="0"/>
                <a:cs typeface="Arial" panose="020B0604020202020204" pitchFamily="34" charset="0"/>
              </a:rPr>
              <a:t>ΣΥΜΠΕΡΑΣΜΑΤΑ</a:t>
            </a:r>
            <a:endParaRPr lang="en-GB" sz="5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E8D6B2-A22A-6135-C67A-9E5A8BF546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9030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9220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erson holding a piece of dominoes&#10;&#10;Description automatically generated">
            <a:extLst>
              <a:ext uri="{FF2B5EF4-FFF2-40B4-BE49-F238E27FC236}">
                <a16:creationId xmlns:a16="http://schemas.microsoft.com/office/drawing/2014/main" id="{E63A3439-763E-33A8-3433-FCBCDC15C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82" r="965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6DAB0C-BCC6-2F2A-C190-6E735DE1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>
            <a:normAutofit fontScale="90000"/>
          </a:bodyPr>
          <a:lstStyle/>
          <a:p>
            <a:pPr marL="9144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kumimoji="0" lang="el-GR" sz="3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18839E-11A3-797D-4A0D-11191D7A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188"/>
            <a:ext cx="10515600" cy="4434479"/>
          </a:xfrm>
        </p:spPr>
        <p:txBody>
          <a:bodyPr>
            <a:normAutofit fontScale="70000" lnSpcReduction="20000"/>
          </a:bodyPr>
          <a:lstStyle/>
          <a:p>
            <a:pPr marL="0" marR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5800" b="1" i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Μία Λέξη – Δύο Έννοιες</a:t>
            </a:r>
            <a:r>
              <a:rPr lang="el-GR" sz="3300" b="1" i="1" u="sng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:</a:t>
            </a:r>
            <a:r>
              <a:rPr lang="el-GR" sz="3300" b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endParaRPr lang="en-US" sz="3300" b="1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548640" lvl="1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41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Κρίσεις</a:t>
            </a:r>
            <a:r>
              <a:rPr lang="el-GR" sz="36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ως γεγονότα</a:t>
            </a:r>
          </a:p>
          <a:p>
            <a:pPr marL="1005840" lvl="2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kumimoji="0" lang="el-GR" sz="3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έρχονται και πάνε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kumimoji="0" lang="el-GR" sz="3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463040" lvl="3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3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el-GR" sz="34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την κοινωνία, οικονομία, επιχείρηση, περιβάλλον, …</a:t>
            </a:r>
            <a:endParaRPr lang="en-US" sz="340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63040" lvl="3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3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Υγεία, </a:t>
            </a:r>
            <a:r>
              <a:rPr lang="el-GR" sz="34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οικογένεια, σχέσεις, κ.ά.. </a:t>
            </a:r>
            <a:endParaRPr lang="en-US" sz="340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48640" lvl="1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36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el-GR" sz="3600" b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36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</a:t>
            </a:r>
            <a:r>
              <a:rPr lang="el-GR" sz="36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ρίση</a:t>
            </a:r>
            <a:r>
              <a:rPr lang="el-GR" sz="36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36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από το κρίνω</a:t>
            </a:r>
          </a:p>
          <a:p>
            <a:pPr marL="1005840" lvl="2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34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είναι πάντα εκεί </a:t>
            </a:r>
          </a:p>
          <a:p>
            <a:pPr marL="1463040" lvl="3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l-GR" sz="3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πριν, κατά και μετά από μια </a:t>
            </a:r>
            <a:r>
              <a:rPr kumimoji="0" lang="el-GR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κρίση</a:t>
            </a:r>
            <a:r>
              <a:rPr kumimoji="0" lang="el-GR" sz="3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l-GR" sz="340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63040" lvl="3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34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για να πάρουμε τις σωστές και </a:t>
            </a:r>
            <a:r>
              <a:rPr lang="el-GR" sz="3400" u="sng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ποιοτικές</a:t>
            </a:r>
            <a:r>
              <a:rPr lang="el-GR" sz="340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αποφάσεις </a:t>
            </a:r>
            <a:endParaRPr lang="en-US" sz="340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endParaRPr lang="el-GR"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671C29A4-87B6-7124-6270-720FB6686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71902"/>
              </p:ext>
            </p:extLst>
          </p:nvPr>
        </p:nvGraphicFramePr>
        <p:xfrm>
          <a:off x="967666" y="321351"/>
          <a:ext cx="1020932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727">
                  <a:extLst>
                    <a:ext uri="{9D8B030D-6E8A-4147-A177-3AD203B41FA5}">
                      <a16:colId xmlns:a16="http://schemas.microsoft.com/office/drawing/2014/main" val="3477747945"/>
                    </a:ext>
                  </a:extLst>
                </a:gridCol>
                <a:gridCol w="898310">
                  <a:extLst>
                    <a:ext uri="{9D8B030D-6E8A-4147-A177-3AD203B41FA5}">
                      <a16:colId xmlns:a16="http://schemas.microsoft.com/office/drawing/2014/main" val="3968053428"/>
                    </a:ext>
                  </a:extLst>
                </a:gridCol>
                <a:gridCol w="6759284">
                  <a:extLst>
                    <a:ext uri="{9D8B030D-6E8A-4147-A177-3AD203B41FA5}">
                      <a16:colId xmlns:a16="http://schemas.microsoft.com/office/drawing/2014/main" val="3276274086"/>
                    </a:ext>
                  </a:extLst>
                </a:gridCol>
              </a:tblGrid>
              <a:tr h="5181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Κρίση</a:t>
                      </a:r>
                      <a:r>
                        <a:rPr kumimoji="0" lang="el-GR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ως γεγονός </a:t>
                      </a:r>
                      <a:endParaRPr kumimoji="0" lang="el-GR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Vs</a:t>
                      </a:r>
                      <a:endParaRPr kumimoji="0" lang="el-GR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Κρίση</a:t>
                      </a:r>
                      <a:r>
                        <a:rPr kumimoji="0" lang="el-GR" sz="3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για πρόληψη, αντίδραση, επιτυχία</a:t>
                      </a:r>
                      <a:endParaRPr kumimoji="0" lang="el-G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619104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b="1" dirty="0"/>
                        <a:t>&amp;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07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444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6DAB0C-BCC6-2F2A-C190-6E735DE1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>
            <a:normAutofit fontScale="90000"/>
          </a:bodyPr>
          <a:lstStyle/>
          <a:p>
            <a:pPr marL="9144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kumimoji="0" lang="el-GR" sz="3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18839E-11A3-797D-4A0D-11191D7A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188"/>
            <a:ext cx="10515600" cy="4663461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pPr marL="9144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Τι χρειάζεται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05840" marR="0" lvl="2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για πρόληψη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005840" marR="0" lvl="2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προετοιμασία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005840" marR="0" lvl="2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αντίδραση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005840" marR="0" lvl="2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αντιμετώπιση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4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Θα παρουσιαστούν</a:t>
            </a:r>
            <a:r>
              <a:rPr kumimoji="0" lang="el-GR" sz="36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05840" marR="0" lvl="2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παραδείγματα κρίσεων που έτυχαν και …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63040" marR="0" lvl="3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Οι αντίστοιχες αποφάσεις και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63040" marR="0" lvl="3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Οι ενέργειες για τα καλύτερα αποτελέσματα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63040" marR="0" lvl="3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Οι ευκαιρίες που προβάλλουν.  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endParaRPr lang="el-GR"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671C29A4-87B6-7124-6270-720FB6686307}"/>
              </a:ext>
            </a:extLst>
          </p:cNvPr>
          <p:cNvGraphicFramePr>
            <a:graphicFrameLocks noGrp="1"/>
          </p:cNvGraphicFramePr>
          <p:nvPr/>
        </p:nvGraphicFramePr>
        <p:xfrm>
          <a:off x="967666" y="321351"/>
          <a:ext cx="1020932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727">
                  <a:extLst>
                    <a:ext uri="{9D8B030D-6E8A-4147-A177-3AD203B41FA5}">
                      <a16:colId xmlns:a16="http://schemas.microsoft.com/office/drawing/2014/main" val="3477747945"/>
                    </a:ext>
                  </a:extLst>
                </a:gridCol>
                <a:gridCol w="898310">
                  <a:extLst>
                    <a:ext uri="{9D8B030D-6E8A-4147-A177-3AD203B41FA5}">
                      <a16:colId xmlns:a16="http://schemas.microsoft.com/office/drawing/2014/main" val="3968053428"/>
                    </a:ext>
                  </a:extLst>
                </a:gridCol>
                <a:gridCol w="6759284">
                  <a:extLst>
                    <a:ext uri="{9D8B030D-6E8A-4147-A177-3AD203B41FA5}">
                      <a16:colId xmlns:a16="http://schemas.microsoft.com/office/drawing/2014/main" val="3276274086"/>
                    </a:ext>
                  </a:extLst>
                </a:gridCol>
              </a:tblGrid>
              <a:tr h="5181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Κρίση</a:t>
                      </a:r>
                      <a:r>
                        <a:rPr kumimoji="0" lang="el-GR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ως γεγονός </a:t>
                      </a:r>
                      <a:endParaRPr kumimoji="0" lang="el-GR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Vs</a:t>
                      </a:r>
                      <a:endParaRPr kumimoji="0" lang="el-GR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Κρίση</a:t>
                      </a:r>
                      <a:r>
                        <a:rPr kumimoji="0" lang="el-GR" sz="3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για πρόληψη, αντίδραση, επιτυχία</a:t>
                      </a:r>
                      <a:endParaRPr kumimoji="0" lang="el-GR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619104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b="1"/>
                        <a:t>&amp;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07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589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5BC390-646A-2A13-3C0D-E2D007AE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893"/>
          </a:xfrm>
        </p:spPr>
        <p:txBody>
          <a:bodyPr/>
          <a:lstStyle/>
          <a:p>
            <a:pPr algn="ctr"/>
            <a:r>
              <a:rPr lang="el-G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ΠΟΙΟΤΗΤΑ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 στην ΕΤΑΙΡΕΙΑ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B7496E-C912-AB39-654A-FBD5EE0EA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3927"/>
            <a:ext cx="10515600" cy="5088948"/>
          </a:xfrm>
        </p:spPr>
        <p:txBody>
          <a:bodyPr>
            <a:normAutofit fontScale="92500" lnSpcReduction="20000"/>
          </a:bodyPr>
          <a:lstStyle/>
          <a:p>
            <a:r>
              <a:rPr lang="el-G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ΠΟΙΟΤΗΤΑ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Σημασία της: «Ως ο αέρας που αναπνέουμε»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Μία από τις Αξίες της εταιρείας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Κλειδιά επιτυχίας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Commitment,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ενημέρωση/εκπαίδευση, συνειδητοποίηση, εφαρμογή, συμβολή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HACCP (1996) - ISO9001 </a:t>
            </a:r>
            <a:r>
              <a:rPr lang="el-GR" err="1">
                <a:latin typeface="Arial" panose="020B0604020202020204" pitchFamily="34" charset="0"/>
                <a:cs typeface="Arial" panose="020B0604020202020204" pitchFamily="34" charset="0"/>
              </a:rPr>
              <a:t>επικαιροποίηση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 και εφαρμογή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Κρίσεις στην ποιότητα: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Υπάρχουν πολύ μικρές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Άμεση ανταπόκριση / ανάκληση / διορθωτικά και επιπρόσθετα μέτρα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Ακόμη μια ευκαιρία για βελτίωση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Αποτέλεσμα –Επιτυχία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err="1">
                <a:latin typeface="Arial" panose="020B0604020202020204" pitchFamily="34" charset="0"/>
                <a:cs typeface="Arial" panose="020B0604020202020204" pitchFamily="34" charset="0"/>
              </a:rPr>
              <a:t>Παραδεισιώτης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 να διακρίνεται για την ποιότητα της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Να τυγχάνει της ανάλογης εκτίμησης από τους πελάτες / καταναλωτές της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Περισσότερα … θα θεωρηθούν ως διαφήμιση από τους οργανωτές!!!</a:t>
            </a:r>
          </a:p>
          <a:p>
            <a:pPr lvl="1"/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8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title="Wildfire in forest">
            <a:hlinkClick r:id="" action="ppaction://media"/>
            <a:extLst>
              <a:ext uri="{FF2B5EF4-FFF2-40B4-BE49-F238E27FC236}">
                <a16:creationId xmlns:a16="http://schemas.microsoft.com/office/drawing/2014/main" id="{66577D9A-7BF2-496B-D029-8155EEAFB0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139" t="54598" r="1725" b="12654"/>
          <a:stretch>
            <a:fillRect/>
          </a:stretch>
        </p:blipFill>
        <p:spPr>
          <a:xfrm>
            <a:off x="232671" y="2109463"/>
            <a:ext cx="11868354" cy="2209809"/>
          </a:xfrm>
          <a:custGeom>
            <a:avLst/>
            <a:gdLst/>
            <a:ahLst/>
            <a:cxnLst/>
            <a:rect l="l" t="t" r="r" b="b"/>
            <a:pathLst>
              <a:path w="11868354" h="2209809">
                <a:moveTo>
                  <a:pt x="2902637" y="515513"/>
                </a:moveTo>
                <a:lnTo>
                  <a:pt x="2902637" y="1009682"/>
                </a:lnTo>
                <a:lnTo>
                  <a:pt x="3142334" y="1009682"/>
                </a:lnTo>
                <a:cubicBezTo>
                  <a:pt x="3220044" y="1009682"/>
                  <a:pt x="3282978" y="987245"/>
                  <a:pt x="3331137" y="942370"/>
                </a:cubicBezTo>
                <a:cubicBezTo>
                  <a:pt x="3379295" y="897496"/>
                  <a:pt x="3403374" y="833467"/>
                  <a:pt x="3403374" y="750284"/>
                </a:cubicBezTo>
                <a:cubicBezTo>
                  <a:pt x="3403374" y="671480"/>
                  <a:pt x="3377927" y="612650"/>
                  <a:pt x="3327032" y="573795"/>
                </a:cubicBezTo>
                <a:cubicBezTo>
                  <a:pt x="3276138" y="534940"/>
                  <a:pt x="3214572" y="515513"/>
                  <a:pt x="3142334" y="515513"/>
                </a:cubicBezTo>
                <a:close/>
                <a:moveTo>
                  <a:pt x="10231519" y="0"/>
                </a:moveTo>
                <a:lnTo>
                  <a:pt x="11743580" y="0"/>
                </a:lnTo>
                <a:lnTo>
                  <a:pt x="11743580" y="531930"/>
                </a:lnTo>
                <a:lnTo>
                  <a:pt x="11011355" y="535214"/>
                </a:lnTo>
                <a:lnTo>
                  <a:pt x="11425078" y="916102"/>
                </a:lnTo>
                <a:lnTo>
                  <a:pt x="11425078" y="1137740"/>
                </a:lnTo>
                <a:lnTo>
                  <a:pt x="10930909" y="1674595"/>
                </a:lnTo>
                <a:lnTo>
                  <a:pt x="11868354" y="1677879"/>
                </a:lnTo>
                <a:lnTo>
                  <a:pt x="11868354" y="2209809"/>
                </a:lnTo>
                <a:lnTo>
                  <a:pt x="10180624" y="2209809"/>
                </a:lnTo>
                <a:lnTo>
                  <a:pt x="10180624" y="1718923"/>
                </a:lnTo>
                <a:lnTo>
                  <a:pt x="10809418" y="1042518"/>
                </a:lnTo>
                <a:lnTo>
                  <a:pt x="10231519" y="487603"/>
                </a:lnTo>
                <a:close/>
                <a:moveTo>
                  <a:pt x="9239250" y="0"/>
                </a:moveTo>
                <a:lnTo>
                  <a:pt x="9884461" y="0"/>
                </a:lnTo>
                <a:lnTo>
                  <a:pt x="9884461" y="2209809"/>
                </a:lnTo>
                <a:lnTo>
                  <a:pt x="9239250" y="2209809"/>
                </a:lnTo>
                <a:close/>
                <a:moveTo>
                  <a:pt x="7286625" y="0"/>
                </a:moveTo>
                <a:lnTo>
                  <a:pt x="8852864" y="0"/>
                </a:lnTo>
                <a:lnTo>
                  <a:pt x="8852864" y="531930"/>
                </a:lnTo>
                <a:lnTo>
                  <a:pt x="7931836" y="531930"/>
                </a:lnTo>
                <a:lnTo>
                  <a:pt x="7931836" y="840581"/>
                </a:lnTo>
                <a:lnTo>
                  <a:pt x="8746150" y="840581"/>
                </a:lnTo>
                <a:lnTo>
                  <a:pt x="8746150" y="1352810"/>
                </a:lnTo>
                <a:lnTo>
                  <a:pt x="7931836" y="1352810"/>
                </a:lnTo>
                <a:lnTo>
                  <a:pt x="7931836" y="1677879"/>
                </a:lnTo>
                <a:lnTo>
                  <a:pt x="8852864" y="1677879"/>
                </a:lnTo>
                <a:lnTo>
                  <a:pt x="8852864" y="2209809"/>
                </a:lnTo>
                <a:lnTo>
                  <a:pt x="7286625" y="2209809"/>
                </a:lnTo>
                <a:close/>
                <a:moveTo>
                  <a:pt x="5354720" y="0"/>
                </a:moveTo>
                <a:lnTo>
                  <a:pt x="6866781" y="0"/>
                </a:lnTo>
                <a:lnTo>
                  <a:pt x="6866781" y="531930"/>
                </a:lnTo>
                <a:lnTo>
                  <a:pt x="6134556" y="535214"/>
                </a:lnTo>
                <a:lnTo>
                  <a:pt x="6548279" y="916102"/>
                </a:lnTo>
                <a:lnTo>
                  <a:pt x="6548279" y="1137740"/>
                </a:lnTo>
                <a:lnTo>
                  <a:pt x="6054109" y="1674595"/>
                </a:lnTo>
                <a:lnTo>
                  <a:pt x="6991555" y="1677879"/>
                </a:lnTo>
                <a:lnTo>
                  <a:pt x="6991555" y="2209809"/>
                </a:lnTo>
                <a:lnTo>
                  <a:pt x="5303825" y="2209809"/>
                </a:lnTo>
                <a:lnTo>
                  <a:pt x="5303825" y="1718923"/>
                </a:lnTo>
                <a:lnTo>
                  <a:pt x="5932619" y="1042518"/>
                </a:lnTo>
                <a:lnTo>
                  <a:pt x="5354720" y="487603"/>
                </a:lnTo>
                <a:close/>
                <a:moveTo>
                  <a:pt x="4362450" y="0"/>
                </a:moveTo>
                <a:lnTo>
                  <a:pt x="5007662" y="0"/>
                </a:lnTo>
                <a:lnTo>
                  <a:pt x="5007662" y="2209809"/>
                </a:lnTo>
                <a:lnTo>
                  <a:pt x="4362450" y="2209809"/>
                </a:lnTo>
                <a:close/>
                <a:moveTo>
                  <a:pt x="2257425" y="0"/>
                </a:moveTo>
                <a:lnTo>
                  <a:pt x="3203079" y="0"/>
                </a:lnTo>
                <a:cubicBezTo>
                  <a:pt x="3357405" y="0"/>
                  <a:pt x="3500238" y="25174"/>
                  <a:pt x="3631579" y="75521"/>
                </a:cubicBezTo>
                <a:cubicBezTo>
                  <a:pt x="3762920" y="125868"/>
                  <a:pt x="3868265" y="206041"/>
                  <a:pt x="3947618" y="316039"/>
                </a:cubicBezTo>
                <a:cubicBezTo>
                  <a:pt x="4026969" y="426037"/>
                  <a:pt x="4066645" y="570785"/>
                  <a:pt x="4066645" y="750284"/>
                </a:cubicBezTo>
                <a:cubicBezTo>
                  <a:pt x="4066645" y="933067"/>
                  <a:pt x="4026969" y="1080825"/>
                  <a:pt x="3947618" y="1193560"/>
                </a:cubicBezTo>
                <a:cubicBezTo>
                  <a:pt x="3868265" y="1306294"/>
                  <a:pt x="3762920" y="1388382"/>
                  <a:pt x="3631579" y="1439824"/>
                </a:cubicBezTo>
                <a:cubicBezTo>
                  <a:pt x="3500238" y="1491265"/>
                  <a:pt x="3357405" y="1516986"/>
                  <a:pt x="3203079" y="1516986"/>
                </a:cubicBezTo>
                <a:lnTo>
                  <a:pt x="2902637" y="1516986"/>
                </a:lnTo>
                <a:lnTo>
                  <a:pt x="2902637" y="2209809"/>
                </a:lnTo>
                <a:lnTo>
                  <a:pt x="2257425" y="2209809"/>
                </a:lnTo>
                <a:close/>
                <a:moveTo>
                  <a:pt x="0" y="0"/>
                </a:moveTo>
                <a:lnTo>
                  <a:pt x="645212" y="0"/>
                </a:lnTo>
                <a:lnTo>
                  <a:pt x="645212" y="1045801"/>
                </a:lnTo>
                <a:lnTo>
                  <a:pt x="1311767" y="0"/>
                </a:lnTo>
                <a:lnTo>
                  <a:pt x="2014440" y="0"/>
                </a:lnTo>
                <a:lnTo>
                  <a:pt x="1305200" y="1029384"/>
                </a:lnTo>
                <a:lnTo>
                  <a:pt x="2040708" y="2209809"/>
                </a:lnTo>
                <a:lnTo>
                  <a:pt x="1321617" y="2209809"/>
                </a:lnTo>
                <a:lnTo>
                  <a:pt x="645212" y="1080278"/>
                </a:lnTo>
                <a:lnTo>
                  <a:pt x="645212" y="2209809"/>
                </a:lnTo>
                <a:lnTo>
                  <a:pt x="0" y="220980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2266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timeline">
            <a:extLst>
              <a:ext uri="{FF2B5EF4-FFF2-40B4-BE49-F238E27FC236}">
                <a16:creationId xmlns:a16="http://schemas.microsoft.com/office/drawing/2014/main" id="{83532B1B-6F65-43E8-93A9-7C8923238520}"/>
              </a:ext>
            </a:extLst>
          </p:cNvPr>
          <p:cNvGrpSpPr/>
          <p:nvPr/>
        </p:nvGrpSpPr>
        <p:grpSpPr>
          <a:xfrm>
            <a:off x="228601" y="485723"/>
            <a:ext cx="11633199" cy="6370966"/>
            <a:chOff x="228601" y="485723"/>
            <a:chExt cx="11633199" cy="63709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6FAB540-C491-4F6D-A6FE-A267705EEA5B}"/>
                </a:ext>
              </a:extLst>
            </p:cNvPr>
            <p:cNvGrpSpPr/>
            <p:nvPr/>
          </p:nvGrpSpPr>
          <p:grpSpPr>
            <a:xfrm rot="5400000" flipH="1">
              <a:off x="10012548" y="2066363"/>
              <a:ext cx="1691026" cy="2007478"/>
              <a:chOff x="6415077" y="1171530"/>
              <a:chExt cx="1890380" cy="1890380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8065E7CB-23F1-435F-AF44-714D3ED3AEEC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35E4FBCD-37DC-40E0-9AC8-B2466900D8BE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B75C7B1-766D-4711-8CB1-1D3AD4142E3F}"/>
                </a:ext>
              </a:extLst>
            </p:cNvPr>
            <p:cNvGrpSpPr/>
            <p:nvPr/>
          </p:nvGrpSpPr>
          <p:grpSpPr>
            <a:xfrm>
              <a:off x="228601" y="485723"/>
              <a:ext cx="10649366" cy="6370966"/>
              <a:chOff x="228601" y="485723"/>
              <a:chExt cx="10649366" cy="6370966"/>
            </a:xfrm>
          </p:grpSpPr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AF71C86D-5144-4D25-B6A2-918DC4160A1F}"/>
                  </a:ext>
                </a:extLst>
              </p:cNvPr>
              <p:cNvSpPr/>
              <p:nvPr/>
            </p:nvSpPr>
            <p:spPr>
              <a:xfrm rot="16200000" flipH="1">
                <a:off x="1107510" y="454768"/>
                <a:ext cx="1737608" cy="1799518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2D2F24B-3BD6-4803-B697-1C078E89C915}"/>
                  </a:ext>
                </a:extLst>
              </p:cNvPr>
              <p:cNvGrpSpPr/>
              <p:nvPr/>
            </p:nvGrpSpPr>
            <p:grpSpPr>
              <a:xfrm>
                <a:off x="228601" y="2223331"/>
                <a:ext cx="10649366" cy="4633358"/>
                <a:chOff x="228601" y="2223331"/>
                <a:chExt cx="10649366" cy="4633358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CFEE95A-087F-4F9C-876F-9F92595763B6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386827" y="3756863"/>
                  <a:ext cx="1691026" cy="2007478"/>
                  <a:chOff x="6415077" y="1171530"/>
                  <a:chExt cx="1890380" cy="1890380"/>
                </a:xfrm>
              </p:grpSpPr>
              <p:sp>
                <p:nvSpPr>
                  <p:cNvPr id="47" name="Arc 46">
                    <a:extLst>
                      <a:ext uri="{FF2B5EF4-FFF2-40B4-BE49-F238E27FC236}">
                        <a16:creationId xmlns:a16="http://schemas.microsoft.com/office/drawing/2014/main" id="{0BEF374B-D633-4C49-A916-320DB8732251}"/>
                      </a:ext>
                    </a:extLst>
                  </p:cNvPr>
                  <p:cNvSpPr/>
                  <p:nvPr/>
                </p:nvSpPr>
                <p:spPr>
                  <a:xfrm>
                    <a:off x="6415077" y="1171530"/>
                    <a:ext cx="1890380" cy="1890380"/>
                  </a:xfrm>
                  <a:prstGeom prst="arc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GB"/>
                  </a:p>
                </p:txBody>
              </p:sp>
              <p:sp>
                <p:nvSpPr>
                  <p:cNvPr id="48" name="Arc 47">
                    <a:extLst>
                      <a:ext uri="{FF2B5EF4-FFF2-40B4-BE49-F238E27FC236}">
                        <a16:creationId xmlns:a16="http://schemas.microsoft.com/office/drawing/2014/main" id="{7EA3C2CD-982C-4EAD-AF27-8F363D90EDB9}"/>
                      </a:ext>
                    </a:extLst>
                  </p:cNvPr>
                  <p:cNvSpPr/>
                  <p:nvPr/>
                </p:nvSpPr>
                <p:spPr>
                  <a:xfrm flipH="1">
                    <a:off x="6415077" y="1171530"/>
                    <a:ext cx="1890380" cy="1890380"/>
                  </a:xfrm>
                  <a:prstGeom prst="arc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GB"/>
                  </a:p>
                </p:txBody>
              </p:sp>
            </p:grpSp>
            <p:sp>
              <p:nvSpPr>
                <p:cNvPr id="13" name="Arc 12">
                  <a:extLst>
                    <a:ext uri="{FF2B5EF4-FFF2-40B4-BE49-F238E27FC236}">
                      <a16:creationId xmlns:a16="http://schemas.microsoft.com/office/drawing/2014/main" id="{5507F1A1-1EB3-4835-A723-6E0CC155369B}"/>
                    </a:ext>
                  </a:extLst>
                </p:cNvPr>
                <p:cNvSpPr/>
                <p:nvPr/>
              </p:nvSpPr>
              <p:spPr>
                <a:xfrm rot="5400000" flipH="1">
                  <a:off x="5403029" y="3053842"/>
                  <a:ext cx="1251885" cy="6353810"/>
                </a:xfrm>
                <a:prstGeom prst="arc">
                  <a:avLst>
                    <a:gd name="adj1" fmla="val 20288451"/>
                    <a:gd name="adj2" fmla="val 37757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rtl="0"/>
                  <a:endParaRPr lang="en-GB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91AC131-C2D0-4567-9511-EA65CA7EE2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1052" y="2223331"/>
                  <a:ext cx="893691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A0A091F-631C-4120-B174-67D45A6A1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16868" y="3915088"/>
                  <a:ext cx="966109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9BF890A1-93BF-4879-9ED9-E25DBB7E6053}"/>
                    </a:ext>
                  </a:extLst>
                </p:cNvPr>
                <p:cNvCxnSpPr>
                  <a:cxnSpLocks/>
                  <a:stCxn id="13" idx="2"/>
                </p:cNvCxnSpPr>
                <p:nvPr/>
              </p:nvCxnSpPr>
              <p:spPr>
                <a:xfrm flipH="1" flipV="1">
                  <a:off x="1228588" y="5604553"/>
                  <a:ext cx="4793509" cy="25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28C2D536-BF2F-4ADA-9927-03778193A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7482" y="4272898"/>
            <a:ext cx="840963" cy="840963"/>
          </a:xfrm>
          <a:prstGeom prst="ellipse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952C023-9B06-4B43-B644-CD03A0185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8105" y="4272898"/>
            <a:ext cx="840963" cy="840963"/>
          </a:xfrm>
          <a:prstGeom prst="ellipse">
            <a:avLst/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0046627-DACE-4A75-A48B-34B6934A8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8105" y="2477008"/>
            <a:ext cx="840963" cy="840963"/>
          </a:xfrm>
          <a:prstGeom prst="ellipse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96BE8D8-6B81-4D92-9557-CDC354533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7482" y="2477008"/>
            <a:ext cx="840963" cy="8409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32EFD43-D203-45CD-B41D-8569A214C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7382" y="2477008"/>
            <a:ext cx="840963" cy="840963"/>
          </a:xfrm>
          <a:prstGeom prst="ellipse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8DEBD90-486A-4B0E-9DEA-51F884971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7382" y="4272898"/>
            <a:ext cx="840963" cy="840963"/>
          </a:xfrm>
          <a:prstGeom prst="ellipse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CF61DF-01D9-4149-8DB8-30F8646B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265" y="337549"/>
            <a:ext cx="840963" cy="8409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6632AC2-657E-4F91-AC5F-70B8B019F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8105" y="5810703"/>
            <a:ext cx="840963" cy="8409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FDAEC997-C3C2-4121-9089-C71E413A96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23238" y="2599477"/>
            <a:ext cx="2138339" cy="596972"/>
          </a:xfrm>
        </p:spPr>
        <p:txBody>
          <a:bodyPr rtlCol="0"/>
          <a:lstStyle/>
          <a:p>
            <a:pPr rtl="0"/>
            <a:r>
              <a:rPr lang="el-GR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Χρηματιστήριο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56BB950-474F-48B8-B96A-19AD258EC1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127512" y="2577845"/>
            <a:ext cx="2138339" cy="568602"/>
          </a:xfrm>
        </p:spPr>
        <p:txBody>
          <a:bodyPr rtlCol="0"/>
          <a:lstStyle/>
          <a:p>
            <a:pPr rtl="0"/>
            <a:r>
              <a:rPr lang="el-GR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Βιομηχανία ένδυσης</a:t>
            </a:r>
            <a:endParaRPr lang="en-GB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7539E1A-9B29-402B-A46D-E0F212E1B50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81715" y="4532623"/>
            <a:ext cx="2138339" cy="299767"/>
          </a:xfrm>
        </p:spPr>
        <p:txBody>
          <a:bodyPr rtlCol="0"/>
          <a:lstStyle/>
          <a:p>
            <a:pPr rtl="0"/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Γρίπη των πτηνών</a:t>
            </a:r>
            <a:endParaRPr lang="en-GB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280721E-D8F5-469E-B021-B2428B82D28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611993" y="580239"/>
            <a:ext cx="2138339" cy="299767"/>
          </a:xfrm>
        </p:spPr>
        <p:txBody>
          <a:bodyPr rtlCol="0"/>
          <a:lstStyle/>
          <a:p>
            <a:pPr rtl="0"/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Φοιτητική εστία – </a:t>
            </a:r>
            <a:b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Αμερική</a:t>
            </a:r>
            <a:endParaRPr lang="en-GB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53" descr="timeline markers">
            <a:extLst>
              <a:ext uri="{FF2B5EF4-FFF2-40B4-BE49-F238E27FC236}">
                <a16:creationId xmlns:a16="http://schemas.microsoft.com/office/drawing/2014/main" id="{860921B8-3D91-48AB-A236-95079DA8AD01}"/>
              </a:ext>
            </a:extLst>
          </p:cNvPr>
          <p:cNvSpPr/>
          <p:nvPr/>
        </p:nvSpPr>
        <p:spPr>
          <a:xfrm flipH="1">
            <a:off x="1003747" y="1350041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Oval 104" descr="timeline markers">
            <a:extLst>
              <a:ext uri="{FF2B5EF4-FFF2-40B4-BE49-F238E27FC236}">
                <a16:creationId xmlns:a16="http://schemas.microsoft.com/office/drawing/2014/main" id="{E92417A0-A309-465F-88E7-0DED361313C1}"/>
              </a:ext>
            </a:extLst>
          </p:cNvPr>
          <p:cNvSpPr/>
          <p:nvPr/>
        </p:nvSpPr>
        <p:spPr>
          <a:xfrm flipH="1">
            <a:off x="2512199" y="5520071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Oval 106" descr="timeline markers">
            <a:extLst>
              <a:ext uri="{FF2B5EF4-FFF2-40B4-BE49-F238E27FC236}">
                <a16:creationId xmlns:a16="http://schemas.microsoft.com/office/drawing/2014/main" id="{13511587-7FCB-40F6-8E34-178AF7381975}"/>
              </a:ext>
            </a:extLst>
          </p:cNvPr>
          <p:cNvSpPr/>
          <p:nvPr/>
        </p:nvSpPr>
        <p:spPr>
          <a:xfrm flipH="1">
            <a:off x="6162090" y="2132914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val 107" descr="timeline markers">
            <a:extLst>
              <a:ext uri="{FF2B5EF4-FFF2-40B4-BE49-F238E27FC236}">
                <a16:creationId xmlns:a16="http://schemas.microsoft.com/office/drawing/2014/main" id="{857D08D2-A1C9-489D-8348-CFB47CDE3AB1}"/>
              </a:ext>
            </a:extLst>
          </p:cNvPr>
          <p:cNvSpPr/>
          <p:nvPr/>
        </p:nvSpPr>
        <p:spPr>
          <a:xfrm flipH="1">
            <a:off x="9810032" y="2132914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val 108" descr="timeline markers">
            <a:extLst>
              <a:ext uri="{FF2B5EF4-FFF2-40B4-BE49-F238E27FC236}">
                <a16:creationId xmlns:a16="http://schemas.microsoft.com/office/drawing/2014/main" id="{E245448C-0204-44B2-B971-A22E9D2DFACE}"/>
              </a:ext>
            </a:extLst>
          </p:cNvPr>
          <p:cNvSpPr/>
          <p:nvPr/>
        </p:nvSpPr>
        <p:spPr>
          <a:xfrm flipH="1">
            <a:off x="9810032" y="3836703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Oval 109" descr="timeline markers">
            <a:extLst>
              <a:ext uri="{FF2B5EF4-FFF2-40B4-BE49-F238E27FC236}">
                <a16:creationId xmlns:a16="http://schemas.microsoft.com/office/drawing/2014/main" id="{19A80ABD-E90D-411F-BF88-7E1ED68E1846}"/>
              </a:ext>
            </a:extLst>
          </p:cNvPr>
          <p:cNvSpPr/>
          <p:nvPr/>
        </p:nvSpPr>
        <p:spPr>
          <a:xfrm flipH="1">
            <a:off x="6162090" y="3836703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val 110" descr="timeline markers">
            <a:extLst>
              <a:ext uri="{FF2B5EF4-FFF2-40B4-BE49-F238E27FC236}">
                <a16:creationId xmlns:a16="http://schemas.microsoft.com/office/drawing/2014/main" id="{467F323A-16F5-4015-85F9-EED889A6702A}"/>
              </a:ext>
            </a:extLst>
          </p:cNvPr>
          <p:cNvSpPr/>
          <p:nvPr/>
        </p:nvSpPr>
        <p:spPr>
          <a:xfrm flipH="1">
            <a:off x="2512199" y="3831770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A2CAEF-301A-49CC-8FE3-331B30F3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ΚΡΙΣΕΙΣ - ΠΑΡΑΔΕΙΓΜΑΤΑ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AFC278-D2C5-1AA9-AB7E-68A08F54640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0039" y="603486"/>
            <a:ext cx="887413" cy="337015"/>
          </a:xfrm>
        </p:spPr>
        <p:txBody>
          <a:bodyPr>
            <a:normAutofit/>
          </a:bodyPr>
          <a:lstStyle/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1984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8CFEC9-24B7-0CF1-C74E-E881BE5FB0F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91041" y="2715334"/>
            <a:ext cx="887413" cy="366724"/>
          </a:xfrm>
        </p:spPr>
        <p:txBody>
          <a:bodyPr/>
          <a:lstStyle/>
          <a:p>
            <a:pPr algn="ctr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1D23B2C-041B-9D75-3F77-3C6AC6B5966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65685" y="2739458"/>
            <a:ext cx="887413" cy="323051"/>
          </a:xfrm>
        </p:spPr>
        <p:txBody>
          <a:bodyPr/>
          <a:lstStyle/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64747F5-BBCF-7B7B-70D7-F7EC2D1E4A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70932" y="2723624"/>
            <a:ext cx="887413" cy="296893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2316ED-DA3D-FF1E-DC81-359BB6799B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91041" y="4521042"/>
            <a:ext cx="887413" cy="325375"/>
          </a:xfrm>
        </p:spPr>
        <p:txBody>
          <a:bodyPr/>
          <a:lstStyle/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BA44542-6588-C3DB-C520-CFD78DE084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65685" y="4532685"/>
            <a:ext cx="887413" cy="299767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D80C1B-3A16-A1E1-937E-8602F3E5D2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68399" y="4516481"/>
            <a:ext cx="887413" cy="353796"/>
          </a:xfrm>
        </p:spPr>
        <p:txBody>
          <a:bodyPr/>
          <a:lstStyle/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3BF8E959-1EFB-964E-74FA-3B4195B4BE1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40099" y="6080864"/>
            <a:ext cx="887413" cy="299765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 descr="timeline markers">
            <a:extLst>
              <a:ext uri="{FF2B5EF4-FFF2-40B4-BE49-F238E27FC236}">
                <a16:creationId xmlns:a16="http://schemas.microsoft.com/office/drawing/2014/main" id="{C841B4A3-2251-6CB4-9E7D-5FA8090D0959}"/>
              </a:ext>
            </a:extLst>
          </p:cNvPr>
          <p:cNvSpPr/>
          <p:nvPr/>
        </p:nvSpPr>
        <p:spPr>
          <a:xfrm flipH="1">
            <a:off x="6162090" y="5526418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n>
                <a:solidFill>
                  <a:srgbClr val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2205BC6-F1FE-F88C-BBAB-43A7AC11C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23476" y="5810264"/>
            <a:ext cx="840963" cy="84096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Picture Placeholder 41">
            <a:extLst>
              <a:ext uri="{FF2B5EF4-FFF2-40B4-BE49-F238E27FC236}">
                <a16:creationId xmlns:a16="http://schemas.microsoft.com/office/drawing/2014/main" id="{44CAE746-0EAF-C13C-9DE1-FF0F4C083CFA}"/>
              </a:ext>
            </a:extLst>
          </p:cNvPr>
          <p:cNvSpPr txBox="1">
            <a:spLocks/>
          </p:cNvSpPr>
          <p:nvPr/>
        </p:nvSpPr>
        <p:spPr>
          <a:xfrm>
            <a:off x="4894256" y="6080864"/>
            <a:ext cx="887413" cy="299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B80497CF-CEE4-95CB-F6C2-664F3F467B61}"/>
              </a:ext>
            </a:extLst>
          </p:cNvPr>
          <p:cNvSpPr txBox="1">
            <a:spLocks/>
          </p:cNvSpPr>
          <p:nvPr/>
        </p:nvSpPr>
        <p:spPr>
          <a:xfrm>
            <a:off x="2078454" y="5921087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Πυρκαγιά </a:t>
            </a:r>
            <a:b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l-GR" b="0" err="1">
                <a:latin typeface="Arial" panose="020B0604020202020204" pitchFamily="34" charset="0"/>
                <a:cs typeface="Arial" panose="020B0604020202020204" pitchFamily="34" charset="0"/>
              </a:rPr>
              <a:t>Αρακαπά</a:t>
            </a:r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72693506-76C8-BA40-699D-68664DD2A96C}"/>
              </a:ext>
            </a:extLst>
          </p:cNvPr>
          <p:cNvSpPr txBox="1">
            <a:spLocks noGrp="1"/>
          </p:cNvSpPr>
          <p:nvPr>
            <p:ph type="body" sz="quarter" idx="33"/>
          </p:nvPr>
        </p:nvSpPr>
        <p:spPr>
          <a:xfrm>
            <a:off x="6046788" y="5921375"/>
            <a:ext cx="2138362" cy="300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Πόλεμος </a:t>
            </a:r>
          </a:p>
          <a:p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Ρωσία-Ουκρανία</a:t>
            </a:r>
            <a:endParaRPr lang="en-GB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83">
            <a:extLst>
              <a:ext uri="{FF2B5EF4-FFF2-40B4-BE49-F238E27FC236}">
                <a16:creationId xmlns:a16="http://schemas.microsoft.com/office/drawing/2014/main" id="{45DF424D-ADD2-2D11-9E5A-BF5360050B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3413" y="4398963"/>
            <a:ext cx="2138362" cy="300037"/>
          </a:xfrm>
        </p:spPr>
        <p:txBody>
          <a:bodyPr rtlCol="0"/>
          <a:lstStyle/>
          <a:p>
            <a:pPr rtl="0"/>
            <a:r>
              <a:rPr lang="en-GB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en-GB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54">
            <a:extLst>
              <a:ext uri="{FF2B5EF4-FFF2-40B4-BE49-F238E27FC236}">
                <a16:creationId xmlns:a16="http://schemas.microsoft.com/office/drawing/2014/main" id="{30250540-0AFD-9747-A64D-502E1DEA42E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46788" y="4543425"/>
            <a:ext cx="2138362" cy="300038"/>
          </a:xfrm>
        </p:spPr>
        <p:txBody>
          <a:bodyPr rtlCol="0"/>
          <a:lstStyle/>
          <a:p>
            <a:pPr rtl="0"/>
            <a:r>
              <a:rPr lang="el-GR" b="0">
                <a:latin typeface="Arial" panose="020B0604020202020204" pitchFamily="34" charset="0"/>
                <a:cs typeface="Arial" panose="020B0604020202020204" pitchFamily="34" charset="0"/>
              </a:rPr>
              <a:t>Κούρεμα/Κρίση</a:t>
            </a:r>
            <a:endParaRPr lang="en-GB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50">
            <a:extLst>
              <a:ext uri="{FF2B5EF4-FFF2-40B4-BE49-F238E27FC236}">
                <a16:creationId xmlns:a16="http://schemas.microsoft.com/office/drawing/2014/main" id="{E6A8DE85-CACC-9E9D-0D4F-014A429DDBA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67413" y="2614613"/>
            <a:ext cx="2138362" cy="298450"/>
          </a:xfrm>
        </p:spPr>
        <p:txBody>
          <a:bodyPr rtlCol="0"/>
          <a:lstStyle/>
          <a:p>
            <a:pPr rtl="0"/>
            <a:r>
              <a:rPr lang="el-GR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Συνεργάτες εκτροφής</a:t>
            </a:r>
            <a:endParaRPr lang="en-GB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2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BAC16E9-FB4C-6E88-03AB-382C6B5B7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4C916-6242-C4A5-8F5B-C8A9763A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 2022: Πόλεμος Ρωσίας - Ουκρανίας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2F0F5-8353-50F3-35BB-C4BD41449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4800" b="1">
                <a:latin typeface="Arial" panose="020B0604020202020204" pitchFamily="34" charset="0"/>
                <a:cs typeface="Arial" panose="020B0604020202020204" pitchFamily="34" charset="0"/>
              </a:rPr>
              <a:t>Απρόοπτο όμως έτοιμοι… </a:t>
            </a: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Επιμονή για ύπαρξη στρατηγικών αποθεμάτων στην Κύπρο</a:t>
            </a:r>
            <a:endParaRPr lang="el-GR" sz="2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(Χωρίς καλημέρα…) ‘φέρε άμεσα ζωοτροφές’</a:t>
            </a:r>
          </a:p>
          <a:p>
            <a:pPr lvl="1"/>
            <a:r>
              <a:rPr lang="el-GR" sz="2500">
                <a:latin typeface="Arial" panose="020B0604020202020204" pitchFamily="34" charset="0"/>
                <a:cs typeface="Arial" panose="020B0604020202020204" pitchFamily="34" charset="0"/>
              </a:rPr>
              <a:t>Οικονομική ρευστότητα ειδικά για α’ ύλες από εξωτερικό</a:t>
            </a: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Συνεχής ενημέρωση – Κύπρος, ΕΕ και παγκοσμίως </a:t>
            </a:r>
          </a:p>
          <a:p>
            <a:pPr lvl="1"/>
            <a:r>
              <a:rPr lang="el-GR" sz="2500">
                <a:latin typeface="Arial" panose="020B0604020202020204" pitchFamily="34" charset="0"/>
                <a:cs typeface="Arial" panose="020B0604020202020204" pitchFamily="34" charset="0"/>
              </a:rPr>
              <a:t>Επιπτώσεων </a:t>
            </a:r>
          </a:p>
          <a:p>
            <a:pPr lvl="1"/>
            <a:r>
              <a:rPr lang="el-GR" sz="2500">
                <a:latin typeface="Arial" panose="020B0604020202020204" pitchFamily="34" charset="0"/>
                <a:cs typeface="Arial" panose="020B0604020202020204" pitchFamily="34" charset="0"/>
              </a:rPr>
              <a:t>Αποφάσεων </a:t>
            </a: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Αποτέλεσμα </a:t>
            </a:r>
          </a:p>
          <a:p>
            <a:pPr lvl="1"/>
            <a:r>
              <a:rPr lang="el-GR" sz="2500">
                <a:latin typeface="Arial" panose="020B0604020202020204" pitchFamily="34" charset="0"/>
                <a:cs typeface="Arial" panose="020B0604020202020204" pitchFamily="34" charset="0"/>
              </a:rPr>
              <a:t>Μελετημένη αντίδραση στις τιμές</a:t>
            </a:r>
          </a:p>
          <a:p>
            <a:pPr lvl="1"/>
            <a:r>
              <a:rPr lang="el-GR" sz="2500">
                <a:latin typeface="Arial" panose="020B0604020202020204" pitchFamily="34" charset="0"/>
                <a:cs typeface="Arial" panose="020B0604020202020204" pitchFamily="34" charset="0"/>
              </a:rPr>
              <a:t>Λιγότερες επιπτώσεις</a:t>
            </a:r>
            <a:endParaRPr lang="en-GB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05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BB6B18A-6DA1-DF64-DAA9-59B25254D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AFA4-5FC2-2858-D9C7-267F37F0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2021 -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Πυρκαγιά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l-GR" sz="4000" err="1">
                <a:latin typeface="Arial" panose="020B0604020202020204" pitchFamily="34" charset="0"/>
                <a:cs typeface="Arial" panose="020B0604020202020204" pitchFamily="34" charset="0"/>
              </a:rPr>
              <a:t>Αρακαπά</a:t>
            </a:r>
            <a:r>
              <a:rPr lang="el-GR" sz="4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18F7-3A12-B9F1-7B2D-B477E5232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945"/>
            <a:ext cx="10515600" cy="4616018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4800" b="1">
                <a:latin typeface="Arial" panose="020B0604020202020204" pitchFamily="34" charset="0"/>
                <a:cs typeface="Arial" panose="020B0604020202020204" pitchFamily="34" charset="0"/>
              </a:rPr>
              <a:t>Μία </a:t>
            </a:r>
            <a:r>
              <a:rPr lang="el-GR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</a:t>
            </a:r>
            <a:r>
              <a:rPr lang="el-GR" sz="4800" b="1">
                <a:latin typeface="Arial" panose="020B0604020202020204" pitchFamily="34" charset="0"/>
                <a:cs typeface="Arial" panose="020B0604020202020204" pitchFamily="34" charset="0"/>
              </a:rPr>
              <a:t> ως μια Μεγάλη </a:t>
            </a:r>
            <a:r>
              <a:rPr lang="el-GR" sz="48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Ευκαιρία</a:t>
            </a:r>
            <a:endParaRPr lang="el-GR" sz="4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Πρώτη αντίδραση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Μήνυμα μου: ‘έτσι μας παρέδωσαν αυτή την γη’</a:t>
            </a: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Ίδρυση Σωματείο ΦΟΙΝΙΚΑ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Ομάδα αναζωογόνησης και αειφόρου ανάπτυξης πυρόπληκτων χωριών περιοχής ορεινής Λάρνακας και Λεμεσού</a:t>
            </a: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Γενική αντίδραση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Όχι η αναμενόμενη αντίδραση και συμβολή</a:t>
            </a:r>
          </a:p>
          <a:p>
            <a:r>
              <a:rPr lang="el-GR" sz="2900">
                <a:latin typeface="Arial" panose="020B0604020202020204" pitchFamily="34" charset="0"/>
                <a:cs typeface="Arial" panose="020B0604020202020204" pitchFamily="34" charset="0"/>
              </a:rPr>
              <a:t>Αποτέλεσμα: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Θα το δείξει η θέληση, η ομαδικότητα, η αποτελεσματικότητα</a:t>
            </a:r>
          </a:p>
        </p:txBody>
      </p:sp>
    </p:spTree>
    <p:extLst>
      <p:ext uri="{BB962C8B-B14F-4D97-AF65-F5344CB8AC3E}">
        <p14:creationId xmlns:p14="http://schemas.microsoft.com/office/powerpoint/2010/main" val="1093954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105A043-7A18-5FB4-E818-D54198D61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7599" y="3124200"/>
            <a:ext cx="6163734" cy="5791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AFA4-5FC2-2858-D9C7-267F37F0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407"/>
          </a:xfrm>
        </p:spPr>
        <p:txBody>
          <a:bodyPr/>
          <a:lstStyle/>
          <a:p>
            <a:r>
              <a:rPr lang="el-G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Κρίση: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2021 -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Πυρκαγιά ‘</a:t>
            </a:r>
            <a:r>
              <a:rPr lang="el-GR" err="1">
                <a:latin typeface="Arial" panose="020B0604020202020204" pitchFamily="34" charset="0"/>
                <a:cs typeface="Arial" panose="020B0604020202020204" pitchFamily="34" charset="0"/>
              </a:rPr>
              <a:t>Αρακαπά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18F7-3A12-B9F1-7B2D-B477E5232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67"/>
            <a:ext cx="10515600" cy="4771496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z="5600" b="1">
                <a:latin typeface="Arial" panose="020B0604020202020204" pitchFamily="34" charset="0"/>
                <a:cs typeface="Arial" panose="020B0604020202020204" pitchFamily="34" charset="0"/>
              </a:rPr>
              <a:t>Επίδραση στην </a:t>
            </a:r>
            <a:r>
              <a:rPr lang="el-GR" sz="5600" b="1" err="1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Παραδεισιώτης</a:t>
            </a:r>
            <a:r>
              <a:rPr lang="el-GR" sz="5600" b="1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5600" b="1" err="1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Λτδ</a:t>
            </a:r>
            <a:endParaRPr lang="el-GR" sz="5600" b="1">
              <a:solidFill>
                <a:srgbClr val="0096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Σχέδιο επιχειρηματικής συνέχειας (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Business Continuity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Περιλαμβάνει: πρόληψη και αντίδραση για περίπτωση φωτιάς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Φωτιά: Άμεση με ταχεία ανάπτυξη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Εκκένωση περιοχής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Επιπτώσεις - ζημιές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Απουσία στο εξωτερικό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Αντίδραση 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Μήνυμα μου: ‘έτσι αγοράσαμε την εταιρεία σήμερα’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Όλα τα απαραίτητα μέτρα για συνέχιση εργασιών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Συνεργασία – ανταπόκριση παραγωγών στην Κύπρο</a:t>
            </a:r>
          </a:p>
          <a:p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Αποτέλεσμα:</a:t>
            </a:r>
          </a:p>
          <a:p>
            <a:pPr lvl="1"/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Κανονική συνέχεια εργασίας μόνο με τις ζημιές</a:t>
            </a:r>
          </a:p>
        </p:txBody>
      </p:sp>
    </p:spTree>
    <p:extLst>
      <p:ext uri="{BB962C8B-B14F-4D97-AF65-F5344CB8AC3E}">
        <p14:creationId xmlns:p14="http://schemas.microsoft.com/office/powerpoint/2010/main" val="81395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Office PowerPoint</Application>
  <PresentationFormat>Widescreen</PresentationFormat>
  <Paragraphs>213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Office Theme</vt:lpstr>
      <vt:lpstr>Κρίση ως Γεγονός  Vs  Κρίση για πρόληψη, αντίδραση και επιτυχία</vt:lpstr>
      <vt:lpstr>  </vt:lpstr>
      <vt:lpstr>  </vt:lpstr>
      <vt:lpstr>ΠΟΙΟΤΗΤΑ στην ΕΤΑΙΡΕΙΑ</vt:lpstr>
      <vt:lpstr>PowerPoint Presentation</vt:lpstr>
      <vt:lpstr>ΚΡΙΣΕΙΣ - ΠΑΡΑΔΕΙΓΜΑΤΑ</vt:lpstr>
      <vt:lpstr>Κρίση 2022: Πόλεμος Ρωσίας - Ουκρανίας</vt:lpstr>
      <vt:lpstr>Κρίση: 2021 - Πυρκαγιά ‘Αρακαπά’</vt:lpstr>
      <vt:lpstr>Κρίση: 2021 - Πυρκαγιά ‘Αρακαπά’</vt:lpstr>
      <vt:lpstr>Κρίση: 2019 - COVID -19</vt:lpstr>
      <vt:lpstr>Κρίση: 2013 – Κούρεμα </vt:lpstr>
      <vt:lpstr>Κρίση: 2005 – Γρίπη των πτηνών</vt:lpstr>
      <vt:lpstr>Κρίση: 1998 - Κρίση Χρηματιστηρίου</vt:lpstr>
      <vt:lpstr>Κρίση: 1997 – Συνεργάτες Εκτροφής</vt:lpstr>
      <vt:lpstr>Κρίση: 1992 – Βιομηχανία ένδυσης</vt:lpstr>
      <vt:lpstr>Κρίση:1984 – Φοιτητική Εστία - Αμερική</vt:lpstr>
      <vt:lpstr>Κρίσεις: …ενώ ήμουν μικρός… </vt:lpstr>
      <vt:lpstr>ΓΕΝΙΚΑ ΣΥΜΠΕΡΑΣΜΑΤΑ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Christiana Paradisioti</dc:creator>
  <cp:lastModifiedBy>Christiana Paradisioti</cp:lastModifiedBy>
  <cp:revision>1</cp:revision>
  <dcterms:created xsi:type="dcterms:W3CDTF">2023-11-01T09:57:25Z</dcterms:created>
  <dcterms:modified xsi:type="dcterms:W3CDTF">2023-11-06T08:16:30Z</dcterms:modified>
</cp:coreProperties>
</file>