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0" r:id="rId4"/>
    <p:sldId id="258" r:id="rId5"/>
    <p:sldId id="259" r:id="rId6"/>
    <p:sldId id="271" r:id="rId7"/>
    <p:sldId id="260" r:id="rId8"/>
    <p:sldId id="272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3" r:id="rId17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9E3E0F2E-3606-4A63-83BE-B203839B958D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F1257275-C1D3-4012-98D2-D58F33BE3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561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sz="1700" dirty="0"/>
              <a:t>“Καλημέρα σας. Ονομάζομαι Μάριος Τομάζου και εργάζομαι ως Βοηθός Μηχανικός Δικτύου στην Υποδιεύθυνση Διασφάλισης Ποιότητας της ΑΗΚ.</a:t>
            </a:r>
          </a:p>
          <a:p>
            <a:pPr>
              <a:lnSpc>
                <a:spcPct val="150000"/>
              </a:lnSpc>
            </a:pPr>
            <a:r>
              <a:rPr lang="el-GR" sz="1700" dirty="0"/>
              <a:t>Σήμερα θα σας παρουσιάσουμε το μοντέλο ανθεκτικότητας και επιχειρησιακής συνέχειας της ΑΗΚ — πώς δηλαδή η Αρχή ενισχύει τη σταθερότητα, την προσαρμοστικότητα και τη βιωσιμότητα των ενεργειακών της υποδομών.</a:t>
            </a:r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102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700" dirty="0"/>
              <a:t>Όσο αφορά την διαχείριση κινδύνων και ευκαιριών, η προσέγγισή μας  βασίζεται στο </a:t>
            </a:r>
            <a:r>
              <a:rPr lang="el-GR" sz="1700" b="1" dirty="0"/>
              <a:t>ISO 31000 </a:t>
            </a:r>
            <a:r>
              <a:rPr lang="el-GR" sz="1700" b="0" dirty="0"/>
              <a:t>που είναι</a:t>
            </a:r>
            <a:r>
              <a:rPr lang="el-GR" sz="1700" dirty="0"/>
              <a:t> το διεθνές πρότυπο για τη διαχείριση ρίσκου.</a:t>
            </a:r>
          </a:p>
          <a:p>
            <a:r>
              <a:rPr lang="el-GR" sz="1700" dirty="0"/>
              <a:t>Ακολουθούμε έναν </a:t>
            </a:r>
            <a:r>
              <a:rPr lang="el-GR" sz="1700" b="1" dirty="0"/>
              <a:t>ενιαίο κύκλο</a:t>
            </a:r>
            <a:r>
              <a:rPr lang="el-GR" sz="1700" dirty="0"/>
              <a:t>: αναγνωρίζουμε τους κινδύνους, τους αξιολογούμε, τους αντιμετωπίζουμε, τους παρακολουθούμε και τους επανεξετάζουμε.</a:t>
            </a:r>
          </a:p>
          <a:p>
            <a:r>
              <a:rPr lang="el-GR" sz="1700" dirty="0"/>
              <a:t>Για να υπάρχει </a:t>
            </a:r>
            <a:r>
              <a:rPr lang="el-GR" sz="1700" b="1" dirty="0"/>
              <a:t>συνέπεια και ομοιομορφία</a:t>
            </a:r>
            <a:r>
              <a:rPr lang="el-GR" sz="1700" dirty="0"/>
              <a:t>, χρησιμοποιούμε το ίδιο </a:t>
            </a:r>
            <a:r>
              <a:rPr lang="el-GR" sz="1700" b="1" dirty="0"/>
              <a:t>λογισμικό Κινδύνων &amp; Ευκαιριών</a:t>
            </a:r>
            <a:r>
              <a:rPr lang="el-GR" sz="1700" dirty="0"/>
              <a:t> σε όλες τις Διευθύνσεις.</a:t>
            </a:r>
          </a:p>
          <a:p>
            <a:r>
              <a:rPr lang="el-GR" sz="1700" dirty="0"/>
              <a:t>Και κάτι πολύ σημαντικό: τα αποτελέσματα αυτής της ανάλυσης </a:t>
            </a:r>
            <a:r>
              <a:rPr lang="el-GR" sz="1700" b="1" dirty="0"/>
              <a:t>συνδέονται άμεσα με τον σχεδιασμό της επιχειρησιακής συνέχεια</a:t>
            </a:r>
            <a:endParaRPr lang="el-GR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672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700" dirty="0"/>
              <a:t>Πηγαίνοντας τώρα στην </a:t>
            </a:r>
            <a:r>
              <a:rPr lang="el-GR" sz="1700" b="1" dirty="0"/>
              <a:t>επιχειρησιακή συνέχεια,</a:t>
            </a:r>
            <a:r>
              <a:rPr lang="el-GR" sz="1700" dirty="0"/>
              <a:t> αυτή διασφαλίζεται μέσα από την </a:t>
            </a:r>
            <a:r>
              <a:rPr lang="el-GR" sz="1700" b="1" dirty="0"/>
              <a:t>ανάπτυξη σχεδίων επιχειρησιακής συνέχειας</a:t>
            </a:r>
            <a:endParaRPr lang="el-GR" sz="1700" dirty="0"/>
          </a:p>
          <a:p>
            <a:r>
              <a:rPr lang="el-GR" sz="1700" dirty="0"/>
              <a:t>Τα σχέδια αυτά πρέπει να βασίζονται στο </a:t>
            </a:r>
            <a:r>
              <a:rPr lang="el-GR" sz="1700" b="1" dirty="0"/>
              <a:t>ISO 22301</a:t>
            </a:r>
            <a:r>
              <a:rPr lang="el-GR" sz="1700" dirty="0"/>
              <a:t> και στον </a:t>
            </a:r>
            <a:r>
              <a:rPr lang="el-GR" sz="1700" b="1" dirty="0"/>
              <a:t>Κώδικα Δημόσιας Διακυβέρνησης.</a:t>
            </a:r>
            <a:endParaRPr lang="el-GR" sz="1700" dirty="0"/>
          </a:p>
          <a:p>
            <a:r>
              <a:rPr lang="el-GR" sz="1700" dirty="0"/>
              <a:t>Ενδεικτικά σενάρια που απαιτούν τέτοια προετοιμασία είναι για παράδειγμα μια </a:t>
            </a:r>
            <a:r>
              <a:rPr lang="el-GR" sz="1700" b="1" dirty="0"/>
              <a:t>διακοπή του συστήματος SCADA Διανομής</a:t>
            </a:r>
            <a:r>
              <a:rPr lang="el-GR" sz="1700" dirty="0"/>
              <a:t>, </a:t>
            </a:r>
            <a:r>
              <a:rPr lang="el-GR" sz="1700" b="1" dirty="0"/>
              <a:t>ολική σβέση του ηλεκτρικού συστήματος</a:t>
            </a:r>
            <a:r>
              <a:rPr lang="el-GR" sz="1700" dirty="0"/>
              <a:t>, ή μια </a:t>
            </a:r>
            <a:r>
              <a:rPr lang="el-GR" sz="1700" b="1" dirty="0"/>
              <a:t>φυσική καταστροφή</a:t>
            </a:r>
            <a:r>
              <a:rPr lang="el-GR" sz="1700" dirty="0"/>
              <a:t>, όπως πυρκαγιά ή πλημμύρα — όπως βιώσαμε πρόσφατα στη Λεμεσό.</a:t>
            </a:r>
          </a:p>
          <a:p>
            <a:r>
              <a:rPr lang="el-GR" sz="1700" dirty="0"/>
              <a:t>Ο στόχος είναι πάντα η </a:t>
            </a:r>
            <a:r>
              <a:rPr lang="el-GR" sz="1700" b="1" dirty="0"/>
              <a:t>ταχεία και συντονισμένη ανάκαμψη</a:t>
            </a:r>
            <a:r>
              <a:rPr lang="el-GR" sz="1700" dirty="0"/>
              <a:t>, ώστε οι κρίσιμες λειτουργίες να επανέρχονται το συντομότερο δυνατό.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40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sz="1700" dirty="0"/>
              <a:t>Επιπλέον η τεχνολογική ανθεκτικότητα είναι καθοριστική. </a:t>
            </a:r>
          </a:p>
          <a:p>
            <a:pPr>
              <a:lnSpc>
                <a:spcPct val="150000"/>
              </a:lnSpc>
            </a:pPr>
            <a:r>
              <a:rPr lang="el-GR" sz="1700" dirty="0"/>
              <a:t>Επενδύουμε στον ψηφιακό μετασχηματισμό, με συστήματα SCADA, GIS, MDMS και AMI.</a:t>
            </a:r>
          </a:p>
          <a:p>
            <a:pPr>
              <a:lnSpc>
                <a:spcPct val="150000"/>
              </a:lnSpc>
            </a:pPr>
            <a:r>
              <a:rPr lang="el-GR" sz="1700" dirty="0"/>
              <a:t>Παράλληλα εφαρμόζουμε συστήματα για αποτροπή </a:t>
            </a:r>
            <a:r>
              <a:rPr lang="el-GR" sz="1700" dirty="0" err="1"/>
              <a:t>κυβερνοεπιθέσεων</a:t>
            </a:r>
            <a:r>
              <a:rPr lang="el-GR" sz="1700" dirty="0"/>
              <a:t>. </a:t>
            </a:r>
          </a:p>
          <a:p>
            <a:pPr>
              <a:lnSpc>
                <a:spcPct val="150000"/>
              </a:lnSpc>
            </a:pPr>
            <a:r>
              <a:rPr lang="el-GR" sz="1700" dirty="0"/>
              <a:t>Έτσι με τον τρόπο αυτό εξασφαλίζουμε σταθερή, ασφαλή και αξιόπιστη λειτουργία του δικτύου μας.</a:t>
            </a:r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533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sz="1700" dirty="0"/>
              <a:t>Ο ανθρώπινος παράγοντας και η κουλτούρα </a:t>
            </a:r>
            <a:r>
              <a:rPr lang="el-GR" sz="1700" dirty="0" err="1"/>
              <a:t>εχουν</a:t>
            </a:r>
            <a:r>
              <a:rPr lang="el-GR" sz="1700" dirty="0"/>
              <a:t> και αυτά τη σημασία τους, καθώς κανένα σύστημα δεν είναι ανθεκτικό χωρίς αυτά.</a:t>
            </a:r>
            <a:br>
              <a:rPr lang="el-GR" sz="1700" dirty="0"/>
            </a:br>
            <a:r>
              <a:rPr lang="el-GR" sz="1700" dirty="0"/>
              <a:t>Επενδύουμε στην εκπαίδευση, την ευαισθητοποίηση και την επικοινωνία.</a:t>
            </a:r>
            <a:br>
              <a:rPr lang="el-GR" sz="1700" dirty="0"/>
            </a:br>
            <a:r>
              <a:rPr lang="el-GR" sz="1700" dirty="0"/>
              <a:t>Μέσα από προγράμματα e-</a:t>
            </a:r>
            <a:r>
              <a:rPr lang="el-GR" sz="1700" dirty="0" err="1"/>
              <a:t>learning</a:t>
            </a:r>
            <a:r>
              <a:rPr lang="el-GR" sz="1700" dirty="0"/>
              <a:t> για </a:t>
            </a:r>
            <a:r>
              <a:rPr lang="el-GR" sz="1700" dirty="0" err="1"/>
              <a:t>cybersecurity</a:t>
            </a:r>
            <a:r>
              <a:rPr lang="el-GR" sz="1700" dirty="0"/>
              <a:t> </a:t>
            </a:r>
            <a:r>
              <a:rPr lang="el-GR" sz="1700" dirty="0" err="1"/>
              <a:t>awareness</a:t>
            </a:r>
            <a:r>
              <a:rPr lang="el-GR" sz="1700" dirty="0"/>
              <a:t>, δράσεις ασφάλειας &amp; υγείας και ασκήσεις ετοιμότητας, βοηθούμε το προσωπικό να αντιδρά σωστά σε κρίσιμες συνθήκες.</a:t>
            </a:r>
            <a:br>
              <a:rPr lang="el-GR" sz="1700" dirty="0"/>
            </a:br>
            <a:r>
              <a:rPr lang="el-GR" sz="1700" dirty="0"/>
              <a:t>Η κουλτούρα ανθεκτικότητας και υπευθυνότητας είναι ο κοινός παρονομαστής όλων αυτών των δράσεων.</a:t>
            </a:r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884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sz="1700" dirty="0" err="1"/>
              <a:t>Εχουμε</a:t>
            </a:r>
            <a:r>
              <a:rPr lang="el-GR" sz="1700" dirty="0"/>
              <a:t> θέσει συγκεκριμένους στόχους.</a:t>
            </a:r>
            <a:br>
              <a:rPr lang="el-GR" sz="1700" dirty="0"/>
            </a:br>
            <a:r>
              <a:rPr lang="el-GR" sz="1700" dirty="0"/>
              <a:t>όπως Η Πιστοποίηση ISO 9001 στους Ηλεκτροπαραγωγούς Σταθμούς, πιστοποίηση ISO 27001 σε όλο τον Οργανισμό, ολοκλήρωση των συστημάτων AMI και SCADA και χρήση </a:t>
            </a:r>
            <a:r>
              <a:rPr lang="en-GB" sz="1700" dirty="0"/>
              <a:t>D</a:t>
            </a:r>
            <a:r>
              <a:rPr lang="el-GR" sz="1700" dirty="0" err="1"/>
              <a:t>rones</a:t>
            </a:r>
            <a:r>
              <a:rPr lang="el-GR" sz="1700" dirty="0"/>
              <a:t> για επιθεωρήσεις και πρόληψη πυρκαγιών.</a:t>
            </a:r>
            <a:br>
              <a:rPr lang="el-GR" sz="1700" dirty="0"/>
            </a:br>
            <a:r>
              <a:rPr lang="el-GR" sz="1700" dirty="0"/>
              <a:t>Ενισχύοντας έτσι το ενιαίο σύστημα διακυβέρνησης, τη βιωσιμότητα και την επιχειρησιακή μας συνέχεια.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286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sz="1700" dirty="0"/>
              <a:t>Τα αποτελέσματα αυτής της προσπάθειας είναι ήδη ορατά.</a:t>
            </a:r>
            <a:endParaRPr lang="en-GB" sz="1700" dirty="0"/>
          </a:p>
          <a:p>
            <a:pPr>
              <a:lnSpc>
                <a:spcPct val="150000"/>
              </a:lnSpc>
            </a:pPr>
            <a:r>
              <a:rPr lang="el-GR" sz="1700" dirty="0"/>
              <a:t>Βελτιώνεται ο συντονισμός σε κρίσεις, ενισχύεται η εμπιστοσύνη των πελατών και των ρυθμιστικών αρχών, μειώνονται οι χρόνοι αποκατάστασης και αυξάνεται η οργανωτική ωριμότητα και ευελιξία.</a:t>
            </a:r>
            <a:endParaRPr lang="en-GB" sz="1700" dirty="0"/>
          </a:p>
          <a:p>
            <a:pPr>
              <a:lnSpc>
                <a:spcPct val="150000"/>
              </a:lnSpc>
            </a:pPr>
            <a:endParaRPr lang="en-GB" sz="1700" dirty="0"/>
          </a:p>
          <a:p>
            <a:pPr>
              <a:lnSpc>
                <a:spcPct val="150000"/>
              </a:lnSpc>
            </a:pPr>
            <a:endParaRPr lang="en-GB" sz="1700" dirty="0"/>
          </a:p>
          <a:p>
            <a:pPr>
              <a:lnSpc>
                <a:spcPct val="150000"/>
              </a:lnSpc>
            </a:pPr>
            <a:endParaRPr lang="en-GB" sz="1700" dirty="0"/>
          </a:p>
          <a:p>
            <a:pPr>
              <a:lnSpc>
                <a:spcPct val="150000"/>
              </a:lnSpc>
            </a:pPr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035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05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sz="1700" dirty="0"/>
              <a:t>Τί σημαίνει ανθεκτικότητα και επιχειρησιακή συνέχεια;</a:t>
            </a:r>
            <a:endParaRPr lang="en-GB" sz="1700" dirty="0"/>
          </a:p>
          <a:p>
            <a:pPr>
              <a:lnSpc>
                <a:spcPct val="150000"/>
              </a:lnSpc>
            </a:pPr>
            <a:r>
              <a:rPr lang="el-GR" sz="1700" dirty="0"/>
              <a:t>Όταν μιλάμε για ανθεκτικότητα, εννοούμε την ικανότητα ενός οργανισμού να προετοιμάζεται, να αντιδρά και να ανακάμπτει μετά από κάθε απρόβλεπτη διαταραχή, συνεχίζοντας να λειτουργεί.</a:t>
            </a:r>
            <a:br>
              <a:rPr lang="el-GR" sz="1700" dirty="0"/>
            </a:br>
            <a:r>
              <a:rPr lang="el-GR" sz="1700" dirty="0"/>
              <a:t>Από την άλλη η επιχειρησιακή συνέχεια είναι η προετοιμασία και η εφαρμογή σχεδίων που εξασφαλίζουν ότι οι κρίσιμες λειτουργίες δεν σταματούν, ακόμη και στις πιο δύσκολες συνθήκες.</a:t>
            </a:r>
            <a:br>
              <a:rPr lang="el-GR" sz="1700" dirty="0"/>
            </a:br>
            <a:r>
              <a:rPr lang="el-GR" sz="1700" dirty="0"/>
              <a:t>Μαζί, αποτελούν τη βάση για έναν σύγχρονο και αξιόπιστο οργανισμό.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560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lnSpc>
                <a:spcPct val="150000"/>
              </a:lnSpc>
              <a:defRPr/>
            </a:pPr>
            <a:r>
              <a:rPr lang="el-GR" sz="1700" dirty="0"/>
              <a:t>Γιατί είναι κρίσιμες για την ΑΗΚ η ανθεκτικότητα και η επιχειρησιακή συνέχεια;</a:t>
            </a:r>
          </a:p>
          <a:p>
            <a:pPr>
              <a:lnSpc>
                <a:spcPct val="150000"/>
              </a:lnSpc>
            </a:pPr>
            <a:endParaRPr lang="el-GR" sz="1700" dirty="0"/>
          </a:p>
          <a:p>
            <a:pPr>
              <a:lnSpc>
                <a:spcPct val="150000"/>
              </a:lnSpc>
            </a:pPr>
            <a:r>
              <a:rPr lang="el-GR" sz="1700" dirty="0"/>
              <a:t>Για την ΑΗΚ, η ανθεκτικότητα σημαίνει πρώτα απ’ όλα </a:t>
            </a:r>
            <a:r>
              <a:rPr lang="el-GR" sz="1700" b="1" dirty="0"/>
              <a:t>αδιάλειπτη παροχή ηλεκτρισμού</a:t>
            </a:r>
            <a:r>
              <a:rPr lang="el-GR" sz="1700" dirty="0"/>
              <a:t>.</a:t>
            </a:r>
            <a:br>
              <a:rPr lang="el-GR" sz="1700" dirty="0"/>
            </a:br>
            <a:r>
              <a:rPr lang="el-GR" sz="1700" dirty="0"/>
              <a:t>Είναι επίσης θέμα </a:t>
            </a:r>
            <a:r>
              <a:rPr lang="el-GR" sz="1700" b="1" dirty="0"/>
              <a:t>αξιοπιστίας</a:t>
            </a:r>
            <a:r>
              <a:rPr lang="el-GR" sz="1700" dirty="0"/>
              <a:t>, </a:t>
            </a:r>
            <a:r>
              <a:rPr lang="el-GR" sz="1700" b="1" dirty="0"/>
              <a:t>φήμης</a:t>
            </a:r>
            <a:r>
              <a:rPr lang="el-GR" sz="1700" dirty="0"/>
              <a:t>, και </a:t>
            </a:r>
            <a:r>
              <a:rPr lang="el-GR" sz="1700" b="1" dirty="0"/>
              <a:t>συμμόρφωσης</a:t>
            </a:r>
            <a:r>
              <a:rPr lang="el-GR" sz="1700" dirty="0"/>
              <a:t> με διεθνή και ευρωπαϊκά πρότυπα, όπως τα ISO 22301 και 31000, αλλά και με οδηγίες της ΕΕ</a:t>
            </a:r>
          </a:p>
          <a:p>
            <a:pPr>
              <a:lnSpc>
                <a:spcPct val="150000"/>
              </a:lnSpc>
            </a:pPr>
            <a:endParaRPr lang="el-GR" sz="1700" dirty="0"/>
          </a:p>
          <a:p>
            <a:pPr>
              <a:lnSpc>
                <a:spcPct val="150000"/>
              </a:lnSpc>
            </a:pPr>
            <a:r>
              <a:rPr lang="el-GR" sz="1700" dirty="0"/>
              <a:t>Με τον τρόπο αυτό διασφαλίζουμε τη βιωσιμότητα του Οργανισμού σε ένα περιβάλλον που αλλάζει συνεχώς.</a:t>
            </a:r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022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lnSpc>
                <a:spcPct val="150000"/>
              </a:lnSpc>
              <a:defRPr/>
            </a:pPr>
            <a:r>
              <a:rPr lang="el-GR" sz="1700" dirty="0"/>
              <a:t>Ας πάμε τώρα στις προκλήσεις στον ενεργειακό τομέα.</a:t>
            </a:r>
          </a:p>
          <a:p>
            <a:pPr defTabSz="947958">
              <a:lnSpc>
                <a:spcPct val="150000"/>
              </a:lnSpc>
              <a:defRPr/>
            </a:pPr>
            <a:endParaRPr lang="el-GR" sz="1700" dirty="0"/>
          </a:p>
          <a:p>
            <a:pPr defTabSz="947958">
              <a:lnSpc>
                <a:spcPct val="150000"/>
              </a:lnSpc>
              <a:defRPr/>
            </a:pPr>
            <a:r>
              <a:rPr lang="el-GR" sz="1700" dirty="0"/>
              <a:t>Το περιβάλλον στο οποίο λειτουργούμε γίνεται όλο και πιο πολύπλοκο.</a:t>
            </a:r>
            <a:br>
              <a:rPr lang="el-GR" sz="1700" dirty="0"/>
            </a:br>
            <a:r>
              <a:rPr lang="el-GR" sz="1700" dirty="0"/>
              <a:t>Η ενεργειακή μετάβαση, οι κρίσεις, τα ακραία καιρικά φαινόμενα και οι </a:t>
            </a:r>
            <a:r>
              <a:rPr lang="el-GR" sz="1700" dirty="0" err="1"/>
              <a:t>κυβερνοαπειλές</a:t>
            </a:r>
            <a:r>
              <a:rPr lang="el-GR" sz="1700" dirty="0"/>
              <a:t> απαιτούν συνεχή επαγρύπνηση και προσαρμογή.</a:t>
            </a:r>
            <a:br>
              <a:rPr lang="el-GR" sz="1700" dirty="0"/>
            </a:br>
            <a:r>
              <a:rPr lang="el-GR" sz="1700" dirty="0"/>
              <a:t>Αυτές οι προκλήσεις είναι που μας ωθούν να αναπτύσσουμε νέα εργαλεία και να ενισχύουμε την ανθεκτικότητα μας.</a:t>
            </a:r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71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lnSpc>
                <a:spcPct val="150000"/>
              </a:lnSpc>
              <a:defRPr/>
            </a:pPr>
            <a:r>
              <a:rPr lang="el-GR" sz="1700" dirty="0"/>
              <a:t>Η ΑΗΚ δεν είναι απλώς ένας πάροχος ηλεκτρισμού.</a:t>
            </a:r>
            <a:br>
              <a:rPr lang="el-GR" sz="1700" dirty="0"/>
            </a:br>
            <a:r>
              <a:rPr lang="el-GR" sz="1700" dirty="0"/>
              <a:t>Είναι ο πυρήνας της ενεργειακής ασφάλειας της χώρας </a:t>
            </a:r>
            <a:r>
              <a:rPr lang="en-GB" sz="1700" dirty="0"/>
              <a:t>.</a:t>
            </a:r>
          </a:p>
          <a:p>
            <a:pPr defTabSz="947958">
              <a:lnSpc>
                <a:spcPct val="150000"/>
              </a:lnSpc>
              <a:defRPr/>
            </a:pPr>
            <a:r>
              <a:rPr lang="el-GR" sz="1700" dirty="0"/>
              <a:t>Διαχειριζόμαστε κρίσιμες υποδομές — παραγωγή, μεταφορά και διανομή ηλεκτρισμού.</a:t>
            </a:r>
            <a:br>
              <a:rPr lang="el-GR" sz="1700" dirty="0"/>
            </a:br>
            <a:r>
              <a:rPr lang="el-GR" sz="1700" dirty="0"/>
              <a:t>Αυτό σημαίνει μεγάλη ευθύνη απέναντι στην κοινωνία, αλλά και την ανάγκη για σταθερές, αξιόπιστες και ασφαλείς λειτουργίες σε κάθε επίπεδο.</a:t>
            </a:r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69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sz="1700" dirty="0"/>
              <a:t>Η βάση του μοντέλου ανθεκτικότητας της ΑΗΚ είναι το </a:t>
            </a:r>
            <a:r>
              <a:rPr lang="el-GR" sz="1700" b="1" dirty="0"/>
              <a:t>Ολοκληρωμένο Σύστημα Διαχείρισης</a:t>
            </a:r>
            <a:r>
              <a:rPr lang="el-GR" sz="1700" dirty="0"/>
              <a:t>.</a:t>
            </a:r>
            <a:br>
              <a:rPr lang="el-GR" sz="1700" dirty="0"/>
            </a:br>
            <a:r>
              <a:rPr lang="el-GR" sz="1700" dirty="0"/>
              <a:t>Ενοποιούμε τρεις βασικούς άξονες: την ποιότητα (ISO 9001), το περιβάλλον (ISO 14001) και την ασφάλεια &amp; υγεία (ISO 45001).Μέσα από αυτά τα πρότυπα λειτουργούμε με συνέπεια, διαφάνεια και συνεχή βελτίωση.</a:t>
            </a:r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884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sz="1700" dirty="0"/>
              <a:t>Η Υποδιεύθυνση Διασφάλισης Ποιότητας συντονίζει τη συμμόρφωση του Οργανισμού με διεθνή πρότυπα και ευρωπαϊκές οδηγίες. </a:t>
            </a:r>
          </a:p>
          <a:p>
            <a:pPr>
              <a:lnSpc>
                <a:spcPct val="150000"/>
              </a:lnSpc>
            </a:pPr>
            <a:r>
              <a:rPr lang="el-GR" sz="1700" dirty="0"/>
              <a:t>Διατηρούμε πιστοποιήσεις ISO και εργαζόμαστε για τη </a:t>
            </a:r>
            <a:r>
              <a:rPr lang="el-GR" sz="1700" b="1" dirty="0"/>
              <a:t>σταδιακή εφαρμογή των απαιτήσεων της ΑΨΑ</a:t>
            </a:r>
            <a:r>
              <a:rPr lang="el-GR" sz="1700" dirty="0"/>
              <a:t>, καθώς και για την </a:t>
            </a:r>
            <a:r>
              <a:rPr lang="el-GR" sz="1700" b="1" dirty="0"/>
              <a:t>προσαρμογή στην Οδηγία NIS2</a:t>
            </a:r>
            <a:r>
              <a:rPr lang="el-GR" sz="1700" dirty="0"/>
              <a:t>, με στόχο την ενίσχυση της </a:t>
            </a:r>
            <a:r>
              <a:rPr lang="el-GR" sz="1700" dirty="0" err="1"/>
              <a:t>κυβερνοασφάλειας</a:t>
            </a:r>
            <a:r>
              <a:rPr lang="el-GR" sz="1700" dirty="0"/>
              <a:t> και της ανθεκτικότητας.</a:t>
            </a:r>
            <a:br>
              <a:rPr lang="el-GR" sz="1700" dirty="0"/>
            </a:br>
            <a:r>
              <a:rPr lang="el-GR" sz="1700" dirty="0"/>
              <a:t>Παράλληλα, ενσωματώνουμε το </a:t>
            </a:r>
            <a:r>
              <a:rPr lang="el-GR" sz="1700" b="1" dirty="0"/>
              <a:t>ESG</a:t>
            </a:r>
            <a:r>
              <a:rPr lang="el-GR" sz="1700" dirty="0"/>
              <a:t> και εφαρμόζουμε την </a:t>
            </a:r>
            <a:r>
              <a:rPr lang="el-GR" sz="1700" b="1" dirty="0"/>
              <a:t>Οδηγία CSRD</a:t>
            </a:r>
            <a:r>
              <a:rPr lang="el-GR" sz="1700" dirty="0"/>
              <a:t>, που ενισχύει τη διαφάνεια και τη βιώσιμη εταιρική διακυβέρνηση.</a:t>
            </a:r>
          </a:p>
          <a:p>
            <a:pPr>
              <a:lnSpc>
                <a:spcPct val="150000"/>
              </a:lnSpc>
            </a:pPr>
            <a:endParaRPr lang="en-GB" sz="1700" dirty="0"/>
          </a:p>
          <a:p>
            <a:pPr>
              <a:lnSpc>
                <a:spcPct val="150000"/>
              </a:lnSpc>
            </a:pPr>
            <a:r>
              <a:rPr lang="en-GB" sz="1700" dirty="0"/>
              <a:t>CSRD= Corporate Sustainability Reporting Directive</a:t>
            </a:r>
            <a:endParaRPr lang="el-GR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76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51D23-B718-32BD-EFA6-211924637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BF43D4-F51A-CD2D-A85C-A2FEB3F6B7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6D9446-9FF5-86EA-B65B-BE889ACA2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lnSpc>
                <a:spcPct val="150000"/>
              </a:lnSpc>
              <a:defRPr/>
            </a:pPr>
            <a:r>
              <a:rPr lang="el-GR" sz="1700" dirty="0"/>
              <a:t>Ένα βασικό στοιχείο του μοντέλου ανθεκτικότητας της ΑΗΚ είναι οι </a:t>
            </a:r>
            <a:r>
              <a:rPr lang="el-GR" sz="1700" b="1" dirty="0"/>
              <a:t>εσωτερικές επιθεωρήσεις</a:t>
            </a:r>
            <a:r>
              <a:rPr lang="el-GR" sz="1700" dirty="0"/>
              <a:t>.</a:t>
            </a:r>
            <a:br>
              <a:rPr lang="el-GR" sz="1700" dirty="0"/>
            </a:br>
            <a:r>
              <a:rPr lang="el-GR" sz="1700" dirty="0"/>
              <a:t>Μέσα από τις επιθεωρήσεις αξιολογούμε τη συμμόρφωση των διεργασιών, εντοπίζουμε ευκαιρίες βελτίωσης και ενισχύουμε τη </a:t>
            </a:r>
            <a:r>
              <a:rPr lang="el-GR" sz="1700" b="1" dirty="0"/>
              <a:t>διαφάνεια και τη λογοδοσία</a:t>
            </a:r>
            <a:r>
              <a:rPr lang="el-GR" sz="1700" dirty="0"/>
              <a:t>. Παράλληλα, προωθούμε μια </a:t>
            </a:r>
            <a:r>
              <a:rPr lang="el-GR" sz="1700" b="1" dirty="0"/>
              <a:t>κουλτούρα μάθησης</a:t>
            </a:r>
            <a:r>
              <a:rPr lang="el-GR" sz="1700" dirty="0"/>
              <a:t>, όπου τα ευρήματα αξιοποιούνται για συνεχή βελτίωση.</a:t>
            </a:r>
            <a:endParaRPr lang="en-GB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656F7-A319-82C3-69C0-0EA3A370D5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401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lnSpc>
                <a:spcPct val="150000"/>
              </a:lnSpc>
              <a:defRPr/>
            </a:pPr>
            <a:r>
              <a:rPr lang="el-GR" sz="1700" dirty="0"/>
              <a:t>Επιπλέον στην ΑΗΚ εφαρμόζουμε προσέγγιση βασισμένη στη διαχείριση κινδύνων και ευκαιριών.</a:t>
            </a:r>
            <a:br>
              <a:rPr lang="el-GR" sz="1700" dirty="0"/>
            </a:br>
            <a:r>
              <a:rPr lang="el-GR" sz="1700" dirty="0"/>
              <a:t>Δεν αρκούμαστε στη συμμόρφωση· χρησιμοποιούμε τα δεδομένα για να λαμβάνουμε τεκμηριωμένες αποφάσεις.</a:t>
            </a:r>
            <a:br>
              <a:rPr lang="el-GR" sz="1700" dirty="0"/>
            </a:br>
            <a:r>
              <a:rPr lang="el-GR" sz="1700" dirty="0"/>
              <a:t>Έτσι η ανθεκτικότητα μετατρέπεται από θεωρία σε πρακτική διοίκησης</a:t>
            </a:r>
            <a:endParaRPr lang="en-GB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7275-C1D3-4012-98D2-D58F33BE369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31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612B-D8B7-494F-F5EC-E9CBF7E74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332AC-C0CB-36E8-D71D-DF0071D62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8BF9D-7ABD-A027-3E4B-AD79323BF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5C4F-388F-421A-8736-6941775EA28B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FFB6E-D1DB-B05F-CCF3-80D5DB428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30459-52DC-33F5-2F81-4B103A5F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A613-470B-4461-8C9F-5636482AB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25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95E8-4692-A44B-5E64-692DD754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9520D-C9CD-559D-F69A-4B1BC4D53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B90D5-3D4A-0B5D-D32D-B8300C31B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5C4F-388F-421A-8736-6941775EA28B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411C3-A613-F674-61BD-EBAE6A4B9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572B6-C199-D363-E4B8-3F74249E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A613-470B-4461-8C9F-5636482AB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40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CCD4E-24C5-57AB-09D8-813C9B450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34193-3804-C7A6-52B8-D6FE85E72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FA16E-7685-D858-36B6-6F414192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5C4F-388F-421A-8736-6941775EA28B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C65F1-6FB6-25C0-E33B-213A00644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93A3C-ACE1-AAA0-EB55-BD9D24CE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A613-470B-4461-8C9F-5636482AB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15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7F963-28A0-E957-9B9F-51B368B16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B17A4-CECB-6A4D-B6E0-DCDA5497F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F70DB-22B7-D30E-B283-D29B9F0F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5C4F-388F-421A-8736-6941775EA28B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01ABE-87B3-82DA-66D8-ACA4EC337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21CE6-6AF7-7027-5B50-DB56D9A2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A613-470B-4461-8C9F-5636482AB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799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39916-4A2A-D166-E7B8-91966915B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FBD04-9FEF-8005-4902-CBBFACF63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3871E-4635-EA17-2C85-FDEAB92CE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5C4F-388F-421A-8736-6941775EA28B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A12AC-1B1B-FC6C-EB55-490AD490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399CA-8642-A108-E5AF-154B72C7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A613-470B-4461-8C9F-5636482AB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28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43D2-7440-77AF-ED90-D9A75EF44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94C02-47AE-1A64-056C-8C1681734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E2BD-5876-49DF-9C03-317BA916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540AC-7AEB-1B0D-96D1-42F2B706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5C4F-388F-421A-8736-6941775EA28B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4C650-8285-0267-8CF2-6A99B30F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0C7F0-D7E6-F2B3-408E-C7CCF60A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A613-470B-4461-8C9F-5636482AB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44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A308D-9B93-5DB4-72CC-8EA34E67F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6E1E4-D79B-C0B1-B0A0-FA4F48EE0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1ADD7-F831-5438-8904-D7B862B35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C8DC31-11EC-7628-694D-79F852F9B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AEFEC-F65D-F6D7-D108-2FCB35A6A7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C151FC-6988-24BA-8560-60544A9D4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5C4F-388F-421A-8736-6941775EA28B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002980-BCC1-B276-67B5-1EACE0FC1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F667C7-B9F7-F5AB-B3DC-20831977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A613-470B-4461-8C9F-5636482AB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12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3D0DC-D94B-7CA4-27D0-57FD0BA02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6E1B19-19C7-AB3B-3AED-23E5A59F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5C4F-388F-421A-8736-6941775EA28B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19C18-58C8-55D5-E95E-7308DC38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B7CB0-F2BB-CD9B-EEFD-A3008DE2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A613-470B-4461-8C9F-5636482AB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83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2176B-2747-C62E-064B-080F15E3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5C4F-388F-421A-8736-6941775EA28B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08302-864A-C07B-A255-C7C14ECA2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03254-F82B-B4D9-ABFA-681D1F524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A613-470B-4461-8C9F-5636482AB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918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DFEF0-10DB-8DA9-209E-53D2FDE5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4C971-75DA-C6A0-A732-63548D8BD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00DB0-D585-6AD0-E158-774B26D89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D382F-1125-9712-681C-A126DA057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5C4F-388F-421A-8736-6941775EA28B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ADC72-8865-84C1-62F5-FE9371FEB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AA5EE-3DC2-B800-58B8-751A3390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A613-470B-4461-8C9F-5636482AB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69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C5E88-C76B-8774-0D90-ADC067954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3C91B4-1C01-7A95-DA4D-43E96840A0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94B99-98FC-8CF4-BE82-016B986E8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29FB6-6FF9-0F0C-1D52-60BF31054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5C4F-388F-421A-8736-6941775EA28B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C8B3A-11D3-E9C1-DEC4-AF26CC825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15739-A93B-F82B-EB0F-9C559E13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A613-470B-4461-8C9F-5636482AB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59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930FBF-C49F-DBF8-4473-8607C76A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28D3A-FB0A-9313-9A66-21B7F9BF8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7A7C0-15B1-FE52-6A77-8B81D5777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345C4F-388F-421A-8736-6941775EA28B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976EF-397A-3E17-9C6A-482605B9E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4A485-83B2-2925-9D19-5A5147666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46A613-470B-4461-8C9F-5636482ABB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8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CHadjipa@Eac.com.c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65B7E-D81B-4904-2DF4-512110F82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 err="1">
                <a:latin typeface="+mj-lt"/>
                <a:ea typeface="+mj-ea"/>
                <a:cs typeface="+mj-cs"/>
              </a:rPr>
              <a:t>Ανθεκτικότητ</a:t>
            </a:r>
            <a:r>
              <a:rPr lang="en-US" sz="4100" dirty="0">
                <a:latin typeface="+mj-lt"/>
                <a:ea typeface="+mj-ea"/>
                <a:cs typeface="+mj-cs"/>
              </a:rPr>
              <a:t>α και Επιχειρησιακή Συνέχεια στις Ενεργειακές Υποδομές: Το Μοντέλο της ΑΗΚ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A2FDE-3867-5C60-0CFC-D68F31AD8B64}"/>
              </a:ext>
            </a:extLst>
          </p:cNvPr>
          <p:cNvSpPr txBox="1"/>
          <p:nvPr/>
        </p:nvSpPr>
        <p:spPr>
          <a:xfrm>
            <a:off x="638878" y="2093409"/>
            <a:ext cx="10909643" cy="552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i="1" dirty="0" err="1"/>
              <a:t>Ανθεκτικότητ</a:t>
            </a:r>
            <a:r>
              <a:rPr lang="en-US" sz="2000" i="1" dirty="0"/>
              <a:t>α και Επιχειρησιακή Συνέχεια ως θεμέλιο της Ενεργειακής Ασφάλειας της Κύπρου</a:t>
            </a:r>
            <a:endParaRPr lang="en-US" sz="2000" dirty="0"/>
          </a:p>
        </p:txBody>
      </p:sp>
      <p:sp>
        <p:nvSpPr>
          <p:cNvPr id="78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red sign with yellow text&#10;&#10;AI-generated content may be incorrect.">
            <a:extLst>
              <a:ext uri="{FF2B5EF4-FFF2-40B4-BE49-F238E27FC236}">
                <a16:creationId xmlns:a16="http://schemas.microsoft.com/office/drawing/2014/main" id="{1124F45D-428F-84A4-770B-E2FA9EA85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048922"/>
            <a:ext cx="5614416" cy="27931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AAAC0-76DC-7CA9-CA20-4D862EF5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96" y="3673526"/>
            <a:ext cx="5614416" cy="154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59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FADBB2-1823-5D04-3263-797084C85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l-GR" sz="4000" dirty="0"/>
              <a:t>Πλαίσιο Διαχείρισης Κίνδυνων &amp; Ευκαιριών</a:t>
            </a:r>
            <a:endParaRPr lang="en-GB" sz="40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6D9A5-6922-209F-2EAD-FD8A40340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63" y="1911494"/>
            <a:ext cx="7530623" cy="483024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dirty="0"/>
              <a:t>Μεθοδολογία βάσει του ISO 31000:2018</a:t>
            </a:r>
          </a:p>
          <a:p>
            <a:pPr>
              <a:lnSpc>
                <a:spcPct val="100000"/>
              </a:lnSpc>
            </a:pPr>
            <a:endParaRPr lang="el-GR" sz="2400" dirty="0"/>
          </a:p>
          <a:p>
            <a:pPr>
              <a:lnSpc>
                <a:spcPct val="100000"/>
              </a:lnSpc>
            </a:pPr>
            <a:r>
              <a:rPr lang="el-GR" sz="2400" dirty="0"/>
              <a:t>Ενιαίο πλαίσιο διαχείρισης σε όλες της διευθύνσεις </a:t>
            </a:r>
          </a:p>
          <a:p>
            <a:pPr>
              <a:lnSpc>
                <a:spcPct val="100000"/>
              </a:lnSpc>
            </a:pPr>
            <a:endParaRPr lang="el-GR" sz="2400" dirty="0"/>
          </a:p>
          <a:p>
            <a:pPr>
              <a:lnSpc>
                <a:spcPct val="100000"/>
              </a:lnSpc>
            </a:pPr>
            <a:r>
              <a:rPr lang="el-GR" sz="2400" dirty="0"/>
              <a:t>Η ανάλυση Κινδύνων &amp; Ευκαιριών τροφοδοτεί άμεσα τον σχεδιασμό επιχειρησιακής συνέχειας</a:t>
            </a:r>
          </a:p>
          <a:p>
            <a:pPr>
              <a:lnSpc>
                <a:spcPct val="100000"/>
              </a:lnSpc>
            </a:pPr>
            <a:endParaRPr lang="el-GR" sz="2400" dirty="0"/>
          </a:p>
          <a:p>
            <a:pPr>
              <a:lnSpc>
                <a:spcPct val="100000"/>
              </a:lnSpc>
            </a:pPr>
            <a:r>
              <a:rPr lang="el-GR" sz="2400" dirty="0"/>
              <a:t>Χρήση λογισμικού Κ&amp;Ε</a:t>
            </a:r>
          </a:p>
          <a:p>
            <a:pPr lvl="1">
              <a:lnSpc>
                <a:spcPct val="100000"/>
              </a:lnSpc>
            </a:pPr>
            <a:r>
              <a:rPr lang="el-GR" dirty="0"/>
              <a:t>Καταγραφή</a:t>
            </a:r>
            <a:r>
              <a:rPr lang="el-GR" dirty="0">
                <a:sym typeface="Wingdings" panose="05000000000000000000" pitchFamily="2" charset="2"/>
              </a:rPr>
              <a:t> </a:t>
            </a:r>
            <a:r>
              <a:rPr lang="el-GR" dirty="0"/>
              <a:t>Αξιολόγηση</a:t>
            </a:r>
            <a:r>
              <a:rPr lang="el-GR" dirty="0">
                <a:sym typeface="Wingdings" panose="05000000000000000000" pitchFamily="2" charset="2"/>
              </a:rPr>
              <a:t> </a:t>
            </a:r>
            <a:r>
              <a:rPr lang="el-GR" dirty="0"/>
              <a:t>Διαχείριση</a:t>
            </a:r>
            <a:endParaRPr lang="en-GB" dirty="0"/>
          </a:p>
        </p:txBody>
      </p:sp>
      <p:pic>
        <p:nvPicPr>
          <p:cNvPr id="5" name="Picture 4" descr="A diagram of a process&#10;&#10;AI-generated content may be incorrect.">
            <a:extLst>
              <a:ext uri="{FF2B5EF4-FFF2-40B4-BE49-F238E27FC236}">
                <a16:creationId xmlns:a16="http://schemas.microsoft.com/office/drawing/2014/main" id="{B866CE9F-D9EB-0BEC-2F5A-8B588FDCCD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8" r="1884" b="-3"/>
          <a:stretch>
            <a:fillRect/>
          </a:stretch>
        </p:blipFill>
        <p:spPr>
          <a:xfrm>
            <a:off x="7707086" y="2231648"/>
            <a:ext cx="4221311" cy="438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0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71896-DFE9-679B-6FC7-D4C0BC755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l-GR" sz="4000" dirty="0"/>
              <a:t>Επιχειρησιακή Συνέχεια </a:t>
            </a:r>
            <a:endParaRPr lang="en-GB" sz="4000" dirty="0"/>
          </a:p>
        </p:txBody>
      </p:sp>
      <p:sp>
        <p:nvSpPr>
          <p:cNvPr id="6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7F7CD-E2AD-1749-A2D0-59F380EB0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838960" cy="440744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2400" dirty="0"/>
              <a:t>Ανάπτυξη σχεδίου επιχειρησιακής συνέχειας ανά διεύθυνση</a:t>
            </a:r>
            <a:endParaRPr lang="el-GR" sz="2400" b="1" dirty="0"/>
          </a:p>
          <a:p>
            <a:pPr>
              <a:lnSpc>
                <a:spcPct val="100000"/>
              </a:lnSpc>
            </a:pPr>
            <a:r>
              <a:rPr lang="el-GR" sz="2400" dirty="0"/>
              <a:t>Ευθυγράμμιση με ISO 22301 και Κώδικα Δημόσιας Διακυβέρνησής</a:t>
            </a:r>
          </a:p>
          <a:p>
            <a:pPr>
              <a:lnSpc>
                <a:spcPct val="100000"/>
              </a:lnSpc>
            </a:pPr>
            <a:r>
              <a:rPr lang="el-GR" sz="2400" dirty="0"/>
              <a:t>Παραδείγματα</a:t>
            </a:r>
          </a:p>
          <a:p>
            <a:pPr lvl="1">
              <a:lnSpc>
                <a:spcPct val="100000"/>
              </a:lnSpc>
            </a:pPr>
            <a:r>
              <a:rPr lang="el-GR" dirty="0"/>
              <a:t>Διακοπή SCADA</a:t>
            </a:r>
          </a:p>
          <a:p>
            <a:pPr lvl="1">
              <a:lnSpc>
                <a:spcPct val="100000"/>
              </a:lnSpc>
            </a:pPr>
            <a:r>
              <a:rPr lang="el-GR" dirty="0"/>
              <a:t>Επανεκκίνηση μετά από ολική σβέση</a:t>
            </a:r>
          </a:p>
          <a:p>
            <a:pPr lvl="1">
              <a:lnSpc>
                <a:spcPct val="100000"/>
              </a:lnSpc>
            </a:pPr>
            <a:r>
              <a:rPr lang="el-GR" dirty="0"/>
              <a:t>Καταστροφή υποδομής ( Πυρκαγιά, Πλημύρα) </a:t>
            </a:r>
          </a:p>
        </p:txBody>
      </p:sp>
      <p:pic>
        <p:nvPicPr>
          <p:cNvPr id="5" name="Picture 4" descr="A circular diagram with text and arrows&#10;&#10;AI-generated content may be incorrect.">
            <a:extLst>
              <a:ext uri="{FF2B5EF4-FFF2-40B4-BE49-F238E27FC236}">
                <a16:creationId xmlns:a16="http://schemas.microsoft.com/office/drawing/2014/main" id="{8FCF30BE-F7AD-BBDA-394D-829BA64641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4" r="918" b="-3"/>
          <a:stretch>
            <a:fillRect/>
          </a:stretch>
        </p:blipFill>
        <p:spPr>
          <a:xfrm>
            <a:off x="7411453" y="1762805"/>
            <a:ext cx="4523873" cy="47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91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5AB63-32E9-DBB1-F94C-5723DA876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l-GR" sz="4000" dirty="0"/>
              <a:t>Ενίσχυση Τεχνολογικής ανθεκτικότητας </a:t>
            </a:r>
            <a:endParaRPr lang="en-GB" sz="40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CD9D2-4F4E-26A1-1D35-6BB24784A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l-GR" sz="2400" dirty="0"/>
              <a:t>Επένδυση στον ψηφιακό μετασχηματισμό </a:t>
            </a:r>
          </a:p>
          <a:p>
            <a:pPr lvl="1"/>
            <a:r>
              <a:rPr lang="en-GB" dirty="0"/>
              <a:t>SCADA, GIS, MDMS, AMI</a:t>
            </a:r>
            <a:endParaRPr lang="el-GR" dirty="0"/>
          </a:p>
          <a:p>
            <a:pPr lvl="1"/>
            <a:r>
              <a:rPr lang="el-GR" dirty="0"/>
              <a:t>Νέα ψηφιακή στρατηγική </a:t>
            </a:r>
            <a:endParaRPr lang="en-GB" dirty="0"/>
          </a:p>
          <a:p>
            <a:endParaRPr lang="en-GB" sz="2400" dirty="0"/>
          </a:p>
          <a:p>
            <a:r>
              <a:rPr lang="el-GR" sz="2400" dirty="0"/>
              <a:t>Εφαρμογή συστημάτων </a:t>
            </a:r>
            <a:r>
              <a:rPr lang="el-GR" sz="2400" dirty="0" err="1"/>
              <a:t>κυβερνοασφάλειας</a:t>
            </a:r>
            <a:r>
              <a:rPr lang="el-GR" sz="2400" dirty="0"/>
              <a:t> που ανιχνεύουν και αποτρέπουν επιθέσεις ή ύποπτη δραστηριότητα στο δίκτυο</a:t>
            </a:r>
          </a:p>
          <a:p>
            <a:pPr lvl="1"/>
            <a:r>
              <a:rPr lang="en-GB" dirty="0"/>
              <a:t>Intrusion Detection &amp; Prevention Systems</a:t>
            </a:r>
          </a:p>
          <a:p>
            <a:pPr lvl="1"/>
            <a:r>
              <a:rPr lang="en-GB" dirty="0"/>
              <a:t>SOC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23B27-7688-ABB9-5CA0-5BE878E70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550" y="1792223"/>
            <a:ext cx="4946507" cy="494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09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EB53B-D9C2-C2B0-7BC1-779DBC9B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l-GR" sz="5400"/>
              <a:t>Παράγοντας Άνθρωπος &amp; Κουλτούρα</a:t>
            </a:r>
            <a:endParaRPr lang="en-GB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9BEA3-41D0-C0D2-1CEA-2D76AD06B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l-GR" sz="2200" dirty="0"/>
              <a:t>Επένδυση σε εκπαίδευση, ευαισθητοποίηση και επικοινωνία </a:t>
            </a:r>
          </a:p>
          <a:p>
            <a:pPr lvl="1"/>
            <a:r>
              <a:rPr lang="el-GR" sz="2200" dirty="0"/>
              <a:t>e-</a:t>
            </a:r>
            <a:r>
              <a:rPr lang="el-GR" sz="2200" dirty="0" err="1"/>
              <a:t>learning</a:t>
            </a:r>
            <a:r>
              <a:rPr lang="el-GR" sz="2200" dirty="0"/>
              <a:t>: </a:t>
            </a:r>
            <a:r>
              <a:rPr lang="el-GR" sz="2200" dirty="0" err="1"/>
              <a:t>Cybersecurity</a:t>
            </a:r>
            <a:r>
              <a:rPr lang="el-GR" sz="2200" dirty="0"/>
              <a:t> </a:t>
            </a:r>
            <a:r>
              <a:rPr lang="el-GR" sz="2200" dirty="0" err="1"/>
              <a:t>awareness</a:t>
            </a:r>
            <a:endParaRPr lang="el-GR" sz="2200" dirty="0"/>
          </a:p>
          <a:p>
            <a:pPr lvl="1"/>
            <a:r>
              <a:rPr lang="el-GR" sz="2200" dirty="0"/>
              <a:t>Προγράμματα Ασφάλειας &amp; Υγείας </a:t>
            </a:r>
          </a:p>
          <a:p>
            <a:pPr lvl="1"/>
            <a:r>
              <a:rPr lang="el-GR" sz="2200" dirty="0"/>
              <a:t>Καλλιέργεια κουλτούρας ανθεκτικότητας και υπευθυνότητας</a:t>
            </a:r>
          </a:p>
          <a:p>
            <a:pPr lvl="1"/>
            <a:r>
              <a:rPr lang="el-GR" sz="2200" dirty="0"/>
              <a:t>Ενδυνάμωση προσωπικού για λήψη αποφάσεων σε κρίσιμες συνθήκες</a:t>
            </a:r>
          </a:p>
          <a:p>
            <a:pPr lvl="1"/>
            <a:r>
              <a:rPr lang="el-GR" sz="2200" dirty="0"/>
              <a:t>Ασκήσεις ετοιμότητας και προσομοιώσεις περιστατικών</a:t>
            </a:r>
          </a:p>
          <a:p>
            <a:endParaRPr lang="en-GB" sz="2200" dirty="0"/>
          </a:p>
        </p:txBody>
      </p:sp>
      <p:pic>
        <p:nvPicPr>
          <p:cNvPr id="5" name="Picture 4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CABE1B7E-2980-43EF-8F48-07C8B704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18" r="19366" b="2"/>
          <a:stretch>
            <a:fillRect/>
          </a:stretch>
        </p:blipFill>
        <p:spPr>
          <a:xfrm>
            <a:off x="7045569" y="1772983"/>
            <a:ext cx="4711002" cy="489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10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7DC9A-149F-9993-F9FC-44C55C064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Autofit/>
          </a:bodyPr>
          <a:lstStyle/>
          <a:p>
            <a:r>
              <a:rPr lang="el-GR" sz="4000" dirty="0"/>
              <a:t>Δράσεις Ανθεκτικότητας &amp; Επιχειρησιακής Συνέχειας</a:t>
            </a:r>
            <a:endParaRPr lang="en-GB" sz="40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11F47-F9B7-84E4-2084-76C2135B2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l-GR" sz="2200" dirty="0"/>
              <a:t>Επέκταση Πιστοποίηση με ISO9001  στους Η/Σ </a:t>
            </a:r>
          </a:p>
          <a:p>
            <a:r>
              <a:rPr lang="el-GR" sz="2200" dirty="0"/>
              <a:t>Πιστοποίηση με ISO27001 σε όλο τον Οργανισμό</a:t>
            </a:r>
          </a:p>
          <a:p>
            <a:r>
              <a:rPr lang="el-GR" sz="2200" dirty="0"/>
              <a:t>Ολοκλήρωση  AMI &amp; SCADA</a:t>
            </a:r>
          </a:p>
          <a:p>
            <a:r>
              <a:rPr lang="el-GR" sz="2200" dirty="0" err="1"/>
              <a:t>Υπογειοποίηση</a:t>
            </a:r>
            <a:r>
              <a:rPr lang="el-GR" sz="2200" dirty="0"/>
              <a:t> γραμμών και χρήση </a:t>
            </a:r>
            <a:r>
              <a:rPr lang="el-GR" sz="2200" dirty="0" err="1"/>
              <a:t>drones</a:t>
            </a:r>
            <a:r>
              <a:rPr lang="el-GR" sz="2200" dirty="0"/>
              <a:t> για επιθεωρήσεις και πρόληψη πυρκαγιών</a:t>
            </a:r>
          </a:p>
          <a:p>
            <a:endParaRPr lang="el-GR" sz="2200" dirty="0"/>
          </a:p>
          <a:p>
            <a:endParaRPr lang="en-GB" sz="2200" dirty="0"/>
          </a:p>
        </p:txBody>
      </p:sp>
      <p:pic>
        <p:nvPicPr>
          <p:cNvPr id="5" name="Picture 4" descr="A group of icons with text&#10;&#10;AI-generated content may be incorrect.">
            <a:extLst>
              <a:ext uri="{FF2B5EF4-FFF2-40B4-BE49-F238E27FC236}">
                <a16:creationId xmlns:a16="http://schemas.microsoft.com/office/drawing/2014/main" id="{FEF52DED-6B96-5C9D-CFA9-AA4220D71C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9739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5A9A0-80B2-8B7E-4762-FA0D7091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l-GR" sz="4000" dirty="0"/>
              <a:t>Αποτελέσματα και οφέλη </a:t>
            </a:r>
            <a:endParaRPr lang="en-GB" sz="4000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DE9BC-CF03-2A20-19A1-348601FF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510" y="2757379"/>
            <a:ext cx="5008682" cy="3948524"/>
          </a:xfrm>
        </p:spPr>
        <p:txBody>
          <a:bodyPr>
            <a:noAutofit/>
          </a:bodyPr>
          <a:lstStyle/>
          <a:p>
            <a:r>
              <a:rPr lang="el-GR" sz="2400" dirty="0"/>
              <a:t>Αύξηση οργανωτικής ωριμότητας και ευελιξίας </a:t>
            </a:r>
          </a:p>
          <a:p>
            <a:r>
              <a:rPr lang="el-GR" sz="2400" dirty="0"/>
              <a:t>Καλύτερος συντονισμός σε κρίσεις</a:t>
            </a:r>
          </a:p>
          <a:p>
            <a:r>
              <a:rPr lang="el-GR" sz="2400" dirty="0"/>
              <a:t>Εμπιστοσύνη πελατών και ρυθμιστικών αρχών </a:t>
            </a:r>
          </a:p>
          <a:p>
            <a:r>
              <a:rPr lang="el-GR" sz="2400" dirty="0"/>
              <a:t>Μείωση χρόνου αποκατάστασης βλαβών </a:t>
            </a:r>
          </a:p>
          <a:p>
            <a:r>
              <a:rPr lang="el-GR" sz="2400" dirty="0"/>
              <a:t>Ενίσχυση εταιρικής αξιοπιστίας </a:t>
            </a:r>
          </a:p>
        </p:txBody>
      </p:sp>
      <p:pic>
        <p:nvPicPr>
          <p:cNvPr id="5" name="Picture 4" descr="Solar panels and wind turbines in a field&#10;&#10;AI-generated content may be incorrect.">
            <a:extLst>
              <a:ext uri="{FF2B5EF4-FFF2-40B4-BE49-F238E27FC236}">
                <a16:creationId xmlns:a16="http://schemas.microsoft.com/office/drawing/2014/main" id="{AB8021A4-CD1B-DFD0-29A8-73C32FD834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04" r="7743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3683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8A10FA-3D62-9C0B-4030-341CF83A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>
            <a:normAutofit/>
          </a:bodyPr>
          <a:lstStyle/>
          <a:p>
            <a:r>
              <a:rPr lang="el-GR"/>
              <a:t>Ευχαριστούμε για την προσοχή σας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67F1F-EC3E-B212-7F67-FB4ADED50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2623381"/>
            <a:ext cx="4772974" cy="3553581"/>
          </a:xfrm>
        </p:spPr>
        <p:txBody>
          <a:bodyPr>
            <a:normAutofit/>
          </a:bodyPr>
          <a:lstStyle/>
          <a:p>
            <a:endParaRPr lang="el-GR" sz="2000"/>
          </a:p>
          <a:p>
            <a:pPr marL="0" indent="0">
              <a:buNone/>
            </a:pPr>
            <a:r>
              <a:rPr lang="el-GR" sz="2000"/>
              <a:t>Αρχή Ηλεκτρισμού Κύπρου </a:t>
            </a:r>
          </a:p>
          <a:p>
            <a:pPr marL="0" indent="0">
              <a:buNone/>
            </a:pPr>
            <a:r>
              <a:rPr lang="el-GR" sz="2000"/>
              <a:t>Υποδιεύθυνση Διασφάλισης Ποιότητας</a:t>
            </a:r>
          </a:p>
          <a:p>
            <a:pPr marL="0" indent="0">
              <a:buNone/>
            </a:pPr>
            <a:r>
              <a:rPr lang="en-GB" sz="2000"/>
              <a:t>📧</a:t>
            </a:r>
            <a:r>
              <a:rPr lang="en-GB" sz="2000">
                <a:hlinkClick r:id="rId3"/>
              </a:rPr>
              <a:t>CHadjipa@Eac.com.cy</a:t>
            </a:r>
            <a:endParaRPr lang="el-GR" sz="2000"/>
          </a:p>
          <a:p>
            <a:pPr marL="0" indent="0">
              <a:buNone/>
            </a:pPr>
            <a:r>
              <a:rPr lang="en-GB" sz="2000"/>
              <a:t>☎️</a:t>
            </a:r>
            <a:r>
              <a:rPr lang="el-GR" sz="2000"/>
              <a:t>22201816</a:t>
            </a:r>
          </a:p>
          <a:p>
            <a:pPr marL="0" indent="0">
              <a:buNone/>
            </a:pPr>
            <a:r>
              <a:rPr lang="en-GB" sz="2000"/>
              <a:t>🌐www.eac.com.cy</a:t>
            </a:r>
            <a:endParaRPr lang="el-GR" sz="2000"/>
          </a:p>
          <a:p>
            <a:endParaRPr lang="el-GR" sz="2000"/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B1A02-D830-39BB-CB68-7F3D3CDE8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11" y="1386826"/>
            <a:ext cx="3848322" cy="1058288"/>
          </a:xfrm>
          <a:prstGeom prst="rect">
            <a:avLst/>
          </a:prstGeom>
        </p:spPr>
      </p:pic>
      <p:pic>
        <p:nvPicPr>
          <p:cNvPr id="11" name="Picture 10" descr="A black and red sign with yellow text&#10;&#10;AI-generated content may be incorrect.">
            <a:extLst>
              <a:ext uri="{FF2B5EF4-FFF2-40B4-BE49-F238E27FC236}">
                <a16:creationId xmlns:a16="http://schemas.microsoft.com/office/drawing/2014/main" id="{2663109B-E5D0-8926-AB08-348C38943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1" y="3993085"/>
            <a:ext cx="3848322" cy="191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71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63304-787D-A2F3-290B-B46AB97C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l-GR" sz="4000" dirty="0"/>
              <a:t>Τι σημαίνουν Ανθεκτικότητα και Επιχειρησιακή Συνέχεια για την ΑΗΚ</a:t>
            </a:r>
            <a:endParaRPr lang="en-GB" sz="40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3B103-4466-C62F-B542-FBB439E9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696174"/>
            <a:ext cx="6427022" cy="2313433"/>
          </a:xfrm>
        </p:spPr>
        <p:txBody>
          <a:bodyPr anchor="t">
            <a:normAutofit/>
          </a:bodyPr>
          <a:lstStyle/>
          <a:p>
            <a:r>
              <a:rPr lang="el-GR" sz="2400" b="1" dirty="0"/>
              <a:t>Ανθεκτικότητα (</a:t>
            </a:r>
            <a:r>
              <a:rPr lang="el-GR" sz="2400" b="1" dirty="0" err="1"/>
              <a:t>Resilience</a:t>
            </a:r>
            <a:r>
              <a:rPr lang="el-GR" sz="2400" b="1" dirty="0"/>
              <a:t>):</a:t>
            </a:r>
          </a:p>
          <a:p>
            <a:endParaRPr lang="el-GR" sz="2400" b="1" dirty="0"/>
          </a:p>
          <a:p>
            <a:endParaRPr lang="el-GR" sz="2400" b="1" dirty="0"/>
          </a:p>
          <a:p>
            <a:endParaRPr lang="el-GR" sz="2400" b="1" dirty="0"/>
          </a:p>
          <a:p>
            <a:r>
              <a:rPr lang="el-GR" sz="2400" b="1" dirty="0"/>
              <a:t>Επιχειρησιακή Συνέχεια (</a:t>
            </a:r>
            <a:r>
              <a:rPr lang="el-GR" sz="2400" b="1" dirty="0" err="1"/>
              <a:t>Business</a:t>
            </a:r>
            <a:r>
              <a:rPr lang="el-GR" sz="2400" b="1" dirty="0"/>
              <a:t> </a:t>
            </a:r>
            <a:r>
              <a:rPr lang="el-GR" sz="2400" b="1" dirty="0" err="1"/>
              <a:t>Continuity</a:t>
            </a:r>
            <a:r>
              <a:rPr lang="el-GR" sz="2400" b="1" dirty="0"/>
              <a:t>):</a:t>
            </a:r>
          </a:p>
        </p:txBody>
      </p:sp>
      <p:pic>
        <p:nvPicPr>
          <p:cNvPr id="7" name="Picture 6" descr="A diagram of a power plant&#10;&#10;AI-generated content may be incorrect.">
            <a:extLst>
              <a:ext uri="{FF2B5EF4-FFF2-40B4-BE49-F238E27FC236}">
                <a16:creationId xmlns:a16="http://schemas.microsoft.com/office/drawing/2014/main" id="{70B31375-7336-1D2F-A524-D2A5BB5520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45" t="9410" r="3509" b="5205"/>
          <a:stretch/>
        </p:blipFill>
        <p:spPr>
          <a:xfrm>
            <a:off x="6999515" y="2124958"/>
            <a:ext cx="4783279" cy="43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94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4C054-CF61-C02C-92D8-8139B9AF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l-GR" sz="4000" dirty="0"/>
              <a:t>Ανθεκτικότητα &amp; Επιχειρησιακή Συνέχεια στην ΑΗΚ</a:t>
            </a:r>
            <a:endParaRPr lang="en-GB" sz="4000" dirty="0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FC429-3A2D-6409-C37B-F9249B43C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58005"/>
            <a:ext cx="5138056" cy="3983736"/>
          </a:xfrm>
        </p:spPr>
        <p:txBody>
          <a:bodyPr>
            <a:normAutofit lnSpcReduction="10000"/>
          </a:bodyPr>
          <a:lstStyle/>
          <a:p>
            <a:pPr lvl="1"/>
            <a:r>
              <a:rPr lang="el-GR" dirty="0"/>
              <a:t>Εξασφαλίζουν αδιάλειπτη παροχή ηλεκτρισμού</a:t>
            </a:r>
          </a:p>
          <a:p>
            <a:pPr lvl="1"/>
            <a:r>
              <a:rPr lang="el-GR" dirty="0"/>
              <a:t>Προστατεύουν την αξιοπιστία και τη φήμη του οργανισμού</a:t>
            </a:r>
          </a:p>
          <a:p>
            <a:pPr lvl="1"/>
            <a:r>
              <a:rPr lang="el-GR" dirty="0"/>
              <a:t>Υποστηρίζουν τη συμμόρφωση με διεθνή πρότυπα (ISO 22301, ISO 31000) και ευρωπαϊκές οδηγίες (π.χ. CER </a:t>
            </a:r>
            <a:r>
              <a:rPr lang="el-GR" dirty="0" err="1"/>
              <a:t>Directive</a:t>
            </a:r>
            <a:r>
              <a:rPr lang="el-GR" dirty="0"/>
              <a:t> 2022/2557)</a:t>
            </a:r>
          </a:p>
          <a:p>
            <a:pPr lvl="1"/>
            <a:r>
              <a:rPr lang="el-GR" dirty="0"/>
              <a:t>Εξασφαλίζουν τη βιωσιμότητα του οργανισμού σε ένα δυναμικά μεταβαλλόμενο περιβάλλον λειτουργίας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9" name="Picture 8" descr="A map of a map of a city&#10;&#10;AI-generated content may be incorrect.">
            <a:extLst>
              <a:ext uri="{FF2B5EF4-FFF2-40B4-BE49-F238E27FC236}">
                <a16:creationId xmlns:a16="http://schemas.microsoft.com/office/drawing/2014/main" id="{E09485A7-8C78-39EA-3824-130F28D99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3" r="2762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8805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B85E4-A47A-D488-7C47-B521464CE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8069" y="301020"/>
            <a:ext cx="5630779" cy="1956841"/>
          </a:xfrm>
        </p:spPr>
        <p:txBody>
          <a:bodyPr anchor="b">
            <a:normAutofit/>
          </a:bodyPr>
          <a:lstStyle/>
          <a:p>
            <a:r>
              <a:rPr lang="el-GR" sz="4000" dirty="0"/>
              <a:t>Προκλήσεις στον Ενεργειακό Τομέα</a:t>
            </a:r>
            <a:endParaRPr lang="en-GB" sz="40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EAFBC-C379-FD47-2765-F6D5D4877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5" y="2872899"/>
            <a:ext cx="5630779" cy="3793878"/>
          </a:xfrm>
        </p:spPr>
        <p:txBody>
          <a:bodyPr>
            <a:normAutofit/>
          </a:bodyPr>
          <a:lstStyle/>
          <a:p>
            <a:pPr lvl="1"/>
            <a:r>
              <a:rPr lang="el-GR" dirty="0"/>
              <a:t>Ενεργειακή μετάβαση  ( ΑΠΕ, Ηλεκτροκίνηση, Αποθήκευση, Δυνατότητες Δικτύου)</a:t>
            </a:r>
          </a:p>
          <a:p>
            <a:pPr lvl="1"/>
            <a:r>
              <a:rPr lang="el-GR" dirty="0"/>
              <a:t>Ενεργειακές κρίσεις  ( Πολεμικές ή Γεωπολιτικές εξελίξεις) </a:t>
            </a:r>
          </a:p>
          <a:p>
            <a:pPr lvl="1"/>
            <a:r>
              <a:rPr lang="el-GR" dirty="0"/>
              <a:t>Ακραία καιρικά φαινόμενα </a:t>
            </a:r>
          </a:p>
          <a:p>
            <a:pPr lvl="1"/>
            <a:r>
              <a:rPr lang="el-GR" dirty="0" err="1"/>
              <a:t>Κυβερνοεπιθέσεις</a:t>
            </a:r>
            <a:endParaRPr lang="en-GB" dirty="0"/>
          </a:p>
          <a:p>
            <a:pPr lvl="1"/>
            <a:r>
              <a:rPr lang="el-GR" dirty="0"/>
              <a:t>Αγορά ηλεκτρισμού</a:t>
            </a:r>
            <a:endParaRPr lang="en-GB" sz="2400" dirty="0"/>
          </a:p>
        </p:txBody>
      </p:sp>
      <p:pic>
        <p:nvPicPr>
          <p:cNvPr id="5" name="Picture 4" descr="A solar panels and wind turbines in a field&#10;&#10;AI-generated content may be incorrect.">
            <a:extLst>
              <a:ext uri="{FF2B5EF4-FFF2-40B4-BE49-F238E27FC236}">
                <a16:creationId xmlns:a16="http://schemas.microsoft.com/office/drawing/2014/main" id="{74BD6764-987F-FA74-9914-4A14C6B3E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02"/>
          <a:stretch>
            <a:fillRect/>
          </a:stretch>
        </p:blipFill>
        <p:spPr>
          <a:xfrm>
            <a:off x="6096000" y="10"/>
            <a:ext cx="609600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8774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AAF85-007D-CB79-2538-50C0B57AF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7" y="3998018"/>
            <a:ext cx="4659978" cy="2216513"/>
          </a:xfrm>
        </p:spPr>
        <p:txBody>
          <a:bodyPr>
            <a:normAutofit/>
          </a:bodyPr>
          <a:lstStyle/>
          <a:p>
            <a:r>
              <a:rPr lang="el-GR" sz="4000" dirty="0"/>
              <a:t>ΑΗΚ &amp; Κρίσιμες Υποδομές</a:t>
            </a:r>
            <a:endParaRPr lang="en-GB" sz="4000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in a power line&#10;&#10;AI-generated content may be incorrect.">
            <a:extLst>
              <a:ext uri="{FF2B5EF4-FFF2-40B4-BE49-F238E27FC236}">
                <a16:creationId xmlns:a16="http://schemas.microsoft.com/office/drawing/2014/main" id="{53CD6776-F91C-317E-CCCB-CAB231A31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4" y="864990"/>
            <a:ext cx="10872172" cy="2636499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011E4-5DD6-D311-F1C7-2D6758A1A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>
            <a:normAutofit/>
          </a:bodyPr>
          <a:lstStyle/>
          <a:p>
            <a:r>
              <a:rPr lang="el-GR" dirty="0"/>
              <a:t>Η ΑΗΚ είναι ο εθνικός πάροχος ηλεκτρισμού της Κύπρου και αποτελεί τον πυρήνα της ενεργειακής ασφάλειας της Κύπρου </a:t>
            </a:r>
          </a:p>
          <a:p>
            <a:r>
              <a:rPr lang="el-GR" dirty="0"/>
              <a:t>Τεράστια ευθύνη απέναντι στη κοινωνία</a:t>
            </a:r>
          </a:p>
          <a:p>
            <a:endParaRPr lang="el-GR" dirty="0"/>
          </a:p>
          <a:p>
            <a:endParaRPr lang="el-G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029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4CE0F-C1E6-BB0D-C0AB-61FF739F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l-GR" sz="3400"/>
              <a:t>Το μοντέλο Ανθεκτικότητας της ΑΗΚ </a:t>
            </a:r>
            <a:endParaRPr lang="en-GB" sz="3400"/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0482A-382B-1DDA-B414-DAB132B70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660903"/>
            <a:ext cx="5345322" cy="370723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2400" dirty="0"/>
              <a:t>Η βάση του μοντέλου ανθεκτικότητας είναι το ολοκληρωμένο Σύστημα Διαχείρισης που συνδέει ποιότητα, περιβάλλον και ασφάλεια και υγεία</a:t>
            </a:r>
          </a:p>
          <a:p>
            <a:pPr lvl="1">
              <a:lnSpc>
                <a:spcPct val="100000"/>
              </a:lnSpc>
            </a:pPr>
            <a:r>
              <a:rPr lang="el-GR" dirty="0"/>
              <a:t>ISO 9001 – Ποιότητα</a:t>
            </a:r>
          </a:p>
          <a:p>
            <a:pPr lvl="1">
              <a:lnSpc>
                <a:spcPct val="100000"/>
              </a:lnSpc>
            </a:pPr>
            <a:r>
              <a:rPr lang="el-GR" dirty="0"/>
              <a:t>ISO 14001 – Περιβάλλον</a:t>
            </a:r>
          </a:p>
          <a:p>
            <a:pPr lvl="1">
              <a:lnSpc>
                <a:spcPct val="100000"/>
              </a:lnSpc>
            </a:pPr>
            <a:r>
              <a:rPr lang="el-GR" dirty="0"/>
              <a:t>ISO 45001 – Ασφάλεια και Υγεία</a:t>
            </a:r>
            <a:endParaRPr lang="en-GB" dirty="0"/>
          </a:p>
        </p:txBody>
      </p:sp>
      <p:pic>
        <p:nvPicPr>
          <p:cNvPr id="5" name="Picture 4" descr="A diagram of a company&#10;&#10;AI-generated content may be incorrect.">
            <a:extLst>
              <a:ext uri="{FF2B5EF4-FFF2-40B4-BE49-F238E27FC236}">
                <a16:creationId xmlns:a16="http://schemas.microsoft.com/office/drawing/2014/main" id="{D6BF0CC2-BCA4-3963-3FE2-9B612C85D9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23" t="11393" r="242" b="15471"/>
          <a:stretch/>
        </p:blipFill>
        <p:spPr>
          <a:xfrm>
            <a:off x="5852161" y="699516"/>
            <a:ext cx="6198326" cy="55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26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364F4-C17F-59AA-3D10-D9375CFE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87" y="153688"/>
            <a:ext cx="5217229" cy="1956841"/>
          </a:xfrm>
        </p:spPr>
        <p:txBody>
          <a:bodyPr anchor="b">
            <a:normAutofit/>
          </a:bodyPr>
          <a:lstStyle/>
          <a:p>
            <a:r>
              <a:rPr lang="el-GR" sz="4000" dirty="0"/>
              <a:t>Το μοντέλο Ανθεκτικότητας της ΑΗΚ </a:t>
            </a:r>
            <a:endParaRPr lang="en-GB" sz="40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F038F-3BCC-5D47-18A5-DFA73AED3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63" y="2733924"/>
            <a:ext cx="6220222" cy="4124066"/>
          </a:xfrm>
        </p:spPr>
        <p:txBody>
          <a:bodyPr>
            <a:normAutofit fontScale="25000" lnSpcReduction="20000"/>
          </a:bodyPr>
          <a:lstStyle/>
          <a:p>
            <a:pPr lvl="1">
              <a:lnSpc>
                <a:spcPct val="120000"/>
              </a:lnSpc>
            </a:pPr>
            <a:r>
              <a:rPr lang="el-GR" sz="9600" dirty="0"/>
              <a:t>Πιστοποιήσεις οργανισμού ISO</a:t>
            </a:r>
          </a:p>
          <a:p>
            <a:pPr lvl="1">
              <a:lnSpc>
                <a:spcPct val="120000"/>
              </a:lnSpc>
            </a:pPr>
            <a:r>
              <a:rPr lang="el-GR" sz="9600" dirty="0"/>
              <a:t>Συμμορφώσεις με απαιτήσεις ΑΨΑ</a:t>
            </a:r>
            <a:endParaRPr lang="en-GB" sz="9600" dirty="0"/>
          </a:p>
          <a:p>
            <a:pPr lvl="1">
              <a:lnSpc>
                <a:spcPct val="120000"/>
              </a:lnSpc>
            </a:pPr>
            <a:r>
              <a:rPr lang="el-GR" sz="9600" dirty="0"/>
              <a:t>Ευθυγράμμιση με την Οδηγία NIS2, για ενίσχυση της </a:t>
            </a:r>
            <a:r>
              <a:rPr lang="el-GR" sz="9600" dirty="0" err="1"/>
              <a:t>κυβερνοασφάλειας</a:t>
            </a:r>
            <a:r>
              <a:rPr lang="en-GB" sz="9600" dirty="0"/>
              <a:t>.</a:t>
            </a:r>
          </a:p>
          <a:p>
            <a:pPr lvl="1">
              <a:lnSpc>
                <a:spcPct val="120000"/>
              </a:lnSpc>
            </a:pPr>
            <a:r>
              <a:rPr lang="el-GR" sz="9600" dirty="0"/>
              <a:t>Ενσωμάτωση ESG στο επιχειρησιακό μοντέλο για βιώσιμη ανάπτυξη</a:t>
            </a:r>
          </a:p>
          <a:p>
            <a:pPr lvl="1">
              <a:lnSpc>
                <a:spcPct val="120000"/>
              </a:lnSpc>
            </a:pPr>
            <a:r>
              <a:rPr lang="el-GR" sz="9600" dirty="0"/>
              <a:t>Εφαρμογή οδηγίας CSRD, ενισχύοντας τη διαφάνεια και τη βιώσιμη εταιρική διακυβέρνηση</a:t>
            </a:r>
            <a:endParaRPr lang="en-GB" sz="2000" dirty="0"/>
          </a:p>
        </p:txBody>
      </p:sp>
      <p:pic>
        <p:nvPicPr>
          <p:cNvPr id="5" name="Picture 4" descr="A diagram of a company&#10;&#10;AI-generated content may be incorrect.">
            <a:extLst>
              <a:ext uri="{FF2B5EF4-FFF2-40B4-BE49-F238E27FC236}">
                <a16:creationId xmlns:a16="http://schemas.microsoft.com/office/drawing/2014/main" id="{E1273E86-E438-41AA-482A-9365D3C786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2"/>
          <a:stretch>
            <a:fillRect/>
          </a:stretch>
        </p:blipFill>
        <p:spPr>
          <a:xfrm>
            <a:off x="6217964" y="10"/>
            <a:ext cx="5972513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8653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0519DA-3FE9-C8EA-20A2-B3365E3CC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2F79B-4D99-DC05-D3AA-CD7A1376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l-GR" sz="4000" dirty="0"/>
              <a:t>Το μοντέλο Ανθεκτικότητας της ΑΗΚ 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234F0-7F33-AE80-1353-4A1DE654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6" y="2614613"/>
            <a:ext cx="5455820" cy="3722019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l-GR" dirty="0"/>
              <a:t>Αξιολόγηση συμμόρφωσης και εντοπισμός ευκαιριών βελτίωσης</a:t>
            </a:r>
          </a:p>
          <a:p>
            <a:pPr lvl="1">
              <a:lnSpc>
                <a:spcPct val="100000"/>
              </a:lnSpc>
            </a:pPr>
            <a:r>
              <a:rPr lang="el-GR" dirty="0"/>
              <a:t>Ενίσχυση κουλτούρας διαφάνειας &amp; μάθησης</a:t>
            </a:r>
          </a:p>
          <a:p>
            <a:pPr lvl="1">
              <a:lnSpc>
                <a:spcPct val="100000"/>
              </a:lnSpc>
            </a:pPr>
            <a:r>
              <a:rPr lang="el-GR" dirty="0"/>
              <a:t>Τα ευρήματα τροφοδοτούν τον ετήσιο κύκλο ανασκόπησης της Διοίκησης.</a:t>
            </a:r>
          </a:p>
        </p:txBody>
      </p:sp>
      <p:pic>
        <p:nvPicPr>
          <p:cNvPr id="5" name="Picture 4" descr="A person looking at a magnifying glass&#10;&#10;AI-generated content may be incorrect.">
            <a:extLst>
              <a:ext uri="{FF2B5EF4-FFF2-40B4-BE49-F238E27FC236}">
                <a16:creationId xmlns:a16="http://schemas.microsoft.com/office/drawing/2014/main" id="{AFD1E908-223B-8EF3-CFE8-F3118EA7D2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629"/>
          <a:stretch>
            <a:fillRect/>
          </a:stretch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6451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1F350-46AF-79C0-518C-2881FEB5D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l-GR" sz="4000" dirty="0"/>
              <a:t>Το μοντέλο Ανθεκτικότητας της ΑΗΚ </a:t>
            </a:r>
            <a:endParaRPr lang="en-GB" sz="40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83603-FA79-1356-7FC6-93D8529CA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" y="2872899"/>
            <a:ext cx="5021178" cy="3623156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</a:pPr>
            <a:r>
              <a:rPr lang="el-GR" dirty="0"/>
              <a:t>Από τη συμμόρφωση στη συνεχή βελτίωση μέσω αξιολόγησης Κινδύνων &amp; Ευκαιριών </a:t>
            </a:r>
          </a:p>
          <a:p>
            <a:pPr lvl="1">
              <a:lnSpc>
                <a:spcPct val="100000"/>
              </a:lnSpc>
            </a:pPr>
            <a:r>
              <a:rPr lang="el-GR" dirty="0"/>
              <a:t>Οι αποφάσεις βασίζονται σε ανάλυση Κινδύνων &amp; Ευκαιριών που καλύπτουν όλες τις λειτουργίες</a:t>
            </a:r>
          </a:p>
        </p:txBody>
      </p:sp>
      <p:pic>
        <p:nvPicPr>
          <p:cNvPr id="7" name="Picture 6" descr="A diagram of a risk based management&#10;&#10;AI-generated content may be incorrect.">
            <a:extLst>
              <a:ext uri="{FF2B5EF4-FFF2-40B4-BE49-F238E27FC236}">
                <a16:creationId xmlns:a16="http://schemas.microsoft.com/office/drawing/2014/main" id="{4FF24681-F615-9910-5BE1-C9468DD298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83" r="-1" b="21568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7148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816</TotalTime>
  <Words>1451</Words>
  <Application>Microsoft Office PowerPoint</Application>
  <PresentationFormat>Widescreen</PresentationFormat>
  <Paragraphs>146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Wingdings</vt:lpstr>
      <vt:lpstr>Office Theme</vt:lpstr>
      <vt:lpstr>Ανθεκτικότητα και Επιχειρησιακή Συνέχεια στις Ενεργειακές Υποδομές: Το Μοντέλο της ΑΗΚ</vt:lpstr>
      <vt:lpstr>Τι σημαίνουν Ανθεκτικότητα και Επιχειρησιακή Συνέχεια για την ΑΗΚ</vt:lpstr>
      <vt:lpstr>Ανθεκτικότητα &amp; Επιχειρησιακή Συνέχεια στην ΑΗΚ</vt:lpstr>
      <vt:lpstr>Προκλήσεις στον Ενεργειακό Τομέα</vt:lpstr>
      <vt:lpstr>ΑΗΚ &amp; Κρίσιμες Υποδομές</vt:lpstr>
      <vt:lpstr>Το μοντέλο Ανθεκτικότητας της ΑΗΚ </vt:lpstr>
      <vt:lpstr>Το μοντέλο Ανθεκτικότητας της ΑΗΚ </vt:lpstr>
      <vt:lpstr>Το μοντέλο Ανθεκτικότητας της ΑΗΚ </vt:lpstr>
      <vt:lpstr>Το μοντέλο Ανθεκτικότητας της ΑΗΚ </vt:lpstr>
      <vt:lpstr>Πλαίσιο Διαχείρισης Κίνδυνων &amp; Ευκαιριών</vt:lpstr>
      <vt:lpstr>Επιχειρησιακή Συνέχεια </vt:lpstr>
      <vt:lpstr>Ενίσχυση Τεχνολογικής ανθεκτικότητας </vt:lpstr>
      <vt:lpstr>Παράγοντας Άνθρωπος &amp; Κουλτούρα</vt:lpstr>
      <vt:lpstr>Δράσεις Ανθεκτικότητας &amp; Επιχειρησιακής Συνέχειας</vt:lpstr>
      <vt:lpstr>Αποτελέσματα και οφέλη </vt:lpstr>
      <vt:lpstr>Ευχαριστούμε για την προσοχή σας</vt:lpstr>
    </vt:vector>
  </TitlesOfParts>
  <Company>Electricity Authority of Cyprus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Tomazou Marios</dc:creator>
  <cp:lastModifiedBy>Tomazou Marios</cp:lastModifiedBy>
  <cp:revision>43</cp:revision>
  <cp:lastPrinted>2025-11-12T08:47:09Z</cp:lastPrinted>
  <dcterms:created xsi:type="dcterms:W3CDTF">2025-10-31T09:59:29Z</dcterms:created>
  <dcterms:modified xsi:type="dcterms:W3CDTF">2025-11-12T17:43:08Z</dcterms:modified>
</cp:coreProperties>
</file>