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56" r:id="rId5"/>
    <p:sldId id="258" r:id="rId6"/>
    <p:sldId id="260" r:id="rId7"/>
    <p:sldId id="261" r:id="rId8"/>
    <p:sldId id="283" r:id="rId9"/>
    <p:sldId id="262" r:id="rId10"/>
    <p:sldId id="274" r:id="rId11"/>
    <p:sldId id="264" r:id="rId12"/>
    <p:sldId id="272" r:id="rId13"/>
    <p:sldId id="275" r:id="rId14"/>
    <p:sldId id="276" r:id="rId15"/>
    <p:sldId id="277" r:id="rId16"/>
    <p:sldId id="278" r:id="rId17"/>
    <p:sldId id="279" r:id="rId18"/>
    <p:sldId id="280" r:id="rId19"/>
    <p:sldId id="266" r:id="rId20"/>
    <p:sldId id="267" r:id="rId21"/>
    <p:sldId id="281" r:id="rId22"/>
    <p:sldId id="282" r:id="rId23"/>
    <p:sldId id="269" r:id="rId24"/>
    <p:sldId id="270" r:id="rId25"/>
    <p:sldId id="259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2389" autoAdjust="0"/>
  </p:normalViewPr>
  <p:slideViewPr>
    <p:cSldViewPr snapToGrid="0">
      <p:cViewPr varScale="1">
        <p:scale>
          <a:sx n="109" d="100"/>
          <a:sy n="109" d="100"/>
        </p:scale>
        <p:origin x="612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94DD99D-9B64-4D0C-AEC0-B347FD3BFC69}" type="doc">
      <dgm:prSet loTypeId="urn:microsoft.com/office/officeart/2005/8/layout/b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5258A64-CFB2-4180-BE05-248AFFF833D0}">
      <dgm:prSet phldrT="[Text]" custT="1"/>
      <dgm:spPr/>
      <dgm:t>
        <a:bodyPr/>
        <a:lstStyle/>
        <a:p>
          <a:r>
            <a:rPr lang="en-GB" sz="16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rPr>
            <a:t>Vibration analysis</a:t>
          </a:r>
          <a:endParaRPr lang="en-US" sz="1600" dirty="0">
            <a:solidFill>
              <a:srgbClr val="000099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267FE07-B065-4E2C-A785-9339E8F50122}" type="parTrans" cxnId="{4B97E655-8167-4187-BBD1-F4A95D0AFBAA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990E711-BCB0-40F8-9F1D-AB11F67AD657}" type="sibTrans" cxnId="{4B97E655-8167-4187-BBD1-F4A95D0AFBAA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E1E91C-FD61-4069-B5B5-1657E7057EC0}">
      <dgm:prSet phldrT="[Text]" custT="1"/>
      <dgm:spPr/>
      <dgm:t>
        <a:bodyPr/>
        <a:lstStyle/>
        <a:p>
          <a:r>
            <a:rPr lang="en-US" sz="16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rPr>
            <a:t>Thermography</a:t>
          </a:r>
        </a:p>
      </dgm:t>
    </dgm:pt>
    <dgm:pt modelId="{E03A447F-6ACA-4075-8049-A5D01A6CEF3D}" type="parTrans" cxnId="{E6D81706-D4D8-4B6C-8AE6-FB6ADE7C9AA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7B079D2-D7D2-4274-B9A2-DDA0822CA086}" type="sibTrans" cxnId="{E6D81706-D4D8-4B6C-8AE6-FB6ADE7C9AA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70E54BA-E76C-4F5F-8710-59E7EFAD8777}">
      <dgm:prSet phldrT="[Text]" custT="1"/>
      <dgm:spPr/>
      <dgm:t>
        <a:bodyPr/>
        <a:lstStyle/>
        <a:p>
          <a:r>
            <a:rPr lang="en-GB" sz="16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rPr>
            <a:t>Lubricant analysis</a:t>
          </a:r>
          <a:endParaRPr lang="en-US" sz="1600" dirty="0">
            <a:solidFill>
              <a:srgbClr val="000099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5B97AB8-544D-4445-891F-0C36990CB94F}" type="parTrans" cxnId="{F5909D29-34DC-43E3-9176-82ED1156B6B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C4EDCBE-D0F0-4E49-9F4C-90AB4388F29E}" type="sibTrans" cxnId="{F5909D29-34DC-43E3-9176-82ED1156B6B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F4D69D9-D46B-43AC-8868-13DD5EF156EE}">
      <dgm:prSet phldrT="[Text]" phldr="0" custT="1"/>
      <dgm:spPr/>
      <dgm:t>
        <a:bodyPr/>
        <a:lstStyle/>
        <a:p>
          <a:r>
            <a:rPr lang="en-GB" sz="16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rPr>
            <a:t>Acoustic measurements</a:t>
          </a:r>
          <a:endParaRPr lang="en-US" sz="1600" dirty="0">
            <a:solidFill>
              <a:srgbClr val="000099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9584068-1A7D-47AF-AB7D-E18B627098C7}" type="parTrans" cxnId="{AFBCA8DF-8E31-4CE6-80EB-707C99627210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22E345-07A0-4B57-8E29-207AA051BDB6}" type="sibTrans" cxnId="{AFBCA8DF-8E31-4CE6-80EB-707C99627210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9B72A2-BD9A-4288-B813-DE342A75EA6E}">
      <dgm:prSet phldrT="[Text]" phldr="0" custT="1"/>
      <dgm:spPr/>
      <dgm:t>
        <a:bodyPr/>
        <a:lstStyle/>
        <a:p>
          <a:r>
            <a:rPr lang="en-GB" sz="16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rPr>
            <a:t>NDT</a:t>
          </a:r>
          <a:endParaRPr lang="en-US" sz="1600" dirty="0">
            <a:solidFill>
              <a:srgbClr val="000099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391164-F65F-4237-98C1-C836D0DFE9A0}" type="parTrans" cxnId="{CEF797B2-04D6-4A7B-8ADA-597FEF91B504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3A48905-BF5C-4FD1-8CBF-100BDAA70DD6}" type="sibTrans" cxnId="{CEF797B2-04D6-4A7B-8ADA-597FEF91B504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91251D0-6E51-4AD1-801E-E7FAD029221C}">
      <dgm:prSet phldrT="[Text]" phldr="0" custT="1"/>
      <dgm:spPr/>
      <dgm:t>
        <a:bodyPr/>
        <a:lstStyle/>
        <a:p>
          <a:r>
            <a:rPr lang="en-US" sz="1600" b="1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rPr>
            <a:t>Electrical measurements</a:t>
          </a:r>
        </a:p>
      </dgm:t>
    </dgm:pt>
    <dgm:pt modelId="{558F55A4-6958-4B1B-9944-5EA7F23EED3E}" type="parTrans" cxnId="{7C46F06B-9ADB-43FE-89CE-FD207FE9E9B4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39E0DB-0576-4CC6-9140-E871550F217F}" type="sibTrans" cxnId="{7C46F06B-9ADB-43FE-89CE-FD207FE9E9B4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217445-5FBC-4F64-9E01-F6E9833319D3}">
      <dgm:prSet custT="1"/>
      <dgm:spPr/>
      <dgm:t>
        <a:bodyPr/>
        <a:lstStyle/>
        <a:p>
          <a:pPr algn="l">
            <a:spcAft>
              <a:spcPts val="600"/>
            </a:spcAft>
          </a:pPr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Monitors vibration trends to assess early mechanical issues.</a:t>
          </a:r>
        </a:p>
      </dgm:t>
    </dgm:pt>
    <dgm:pt modelId="{F2BEA01A-6862-4CC2-8FAE-FC81A226F17A}" type="parTrans" cxnId="{6C855AC5-499B-40B5-A2B0-93DC79E037A7}">
      <dgm:prSet/>
      <dgm:spPr/>
      <dgm:t>
        <a:bodyPr/>
        <a:lstStyle/>
        <a:p>
          <a:endParaRPr lang="en-US"/>
        </a:p>
      </dgm:t>
    </dgm:pt>
    <dgm:pt modelId="{64893B3E-FF4E-4210-9DD8-9F6039CC1ABB}" type="sibTrans" cxnId="{6C855AC5-499B-40B5-A2B0-93DC79E037A7}">
      <dgm:prSet/>
      <dgm:spPr/>
      <dgm:t>
        <a:bodyPr/>
        <a:lstStyle/>
        <a:p>
          <a:endParaRPr lang="en-US"/>
        </a:p>
      </dgm:t>
    </dgm:pt>
    <dgm:pt modelId="{DB8A8B47-3DEF-48C0-B7F0-CF98F66CF583}">
      <dgm:prSet custT="1"/>
      <dgm:spPr/>
      <dgm:t>
        <a:bodyPr/>
        <a:lstStyle/>
        <a:p>
          <a:pPr algn="l">
            <a:spcAft>
              <a:spcPts val="600"/>
            </a:spcAft>
          </a:pPr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Imbalance, misalignment, looseness, bearing wear and other issues are identified before they cause equipment failure.</a:t>
          </a:r>
        </a:p>
      </dgm:t>
    </dgm:pt>
    <dgm:pt modelId="{6C232882-061B-4569-BA3E-DA882DC61323}" type="parTrans" cxnId="{F6CE06C1-6B09-4705-AD26-38D4864726FA}">
      <dgm:prSet/>
      <dgm:spPr/>
      <dgm:t>
        <a:bodyPr/>
        <a:lstStyle/>
        <a:p>
          <a:endParaRPr lang="en-US"/>
        </a:p>
      </dgm:t>
    </dgm:pt>
    <dgm:pt modelId="{DE6E9536-357B-411F-A7AE-E7F2277D2B45}" type="sibTrans" cxnId="{F6CE06C1-6B09-4705-AD26-38D4864726FA}">
      <dgm:prSet/>
      <dgm:spPr/>
      <dgm:t>
        <a:bodyPr/>
        <a:lstStyle/>
        <a:p>
          <a:endParaRPr lang="en-US"/>
        </a:p>
      </dgm:t>
    </dgm:pt>
    <dgm:pt modelId="{855F210D-3D6D-432A-AF5F-9877A3F786DC}">
      <dgm:prSet custT="1"/>
      <dgm:spPr/>
      <dgm:t>
        <a:bodyPr/>
        <a:lstStyle/>
        <a:p>
          <a:pPr>
            <a:spcAft>
              <a:spcPts val="600"/>
            </a:spcAft>
          </a:pPr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Uses infrared imaging to detect temperature variations.</a:t>
          </a:r>
        </a:p>
      </dgm:t>
    </dgm:pt>
    <dgm:pt modelId="{9B770827-B0EF-4CCA-BDAF-86D028C8400B}" type="parTrans" cxnId="{A85E1ACA-FF8F-4900-A944-86DE85A58BA9}">
      <dgm:prSet/>
      <dgm:spPr/>
      <dgm:t>
        <a:bodyPr/>
        <a:lstStyle/>
        <a:p>
          <a:endParaRPr lang="en-US"/>
        </a:p>
      </dgm:t>
    </dgm:pt>
    <dgm:pt modelId="{F2AC98A5-DF38-43A7-943A-DA29E8FA9D07}" type="sibTrans" cxnId="{A85E1ACA-FF8F-4900-A944-86DE85A58BA9}">
      <dgm:prSet/>
      <dgm:spPr/>
      <dgm:t>
        <a:bodyPr/>
        <a:lstStyle/>
        <a:p>
          <a:endParaRPr lang="en-US"/>
        </a:p>
      </dgm:t>
    </dgm:pt>
    <dgm:pt modelId="{C741E830-01D6-4D79-99BC-8A804991F2BA}">
      <dgm:prSet custT="1"/>
      <dgm:spPr/>
      <dgm:t>
        <a:bodyPr/>
        <a:lstStyle/>
        <a:p>
          <a:pPr>
            <a:spcAft>
              <a:spcPct val="15000"/>
            </a:spcAft>
          </a:pPr>
          <a:endParaRPr lang="en-US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1B07080-441C-4773-8C96-1A9C2F64997C}" type="parTrans" cxnId="{FDAA32C8-2E57-45EB-8DF3-071AEC00AC3B}">
      <dgm:prSet/>
      <dgm:spPr/>
      <dgm:t>
        <a:bodyPr/>
        <a:lstStyle/>
        <a:p>
          <a:endParaRPr lang="en-US"/>
        </a:p>
      </dgm:t>
    </dgm:pt>
    <dgm:pt modelId="{C83B78E9-2E3A-4150-86BD-89A1FB8D71FF}" type="sibTrans" cxnId="{FDAA32C8-2E57-45EB-8DF3-071AEC00AC3B}">
      <dgm:prSet/>
      <dgm:spPr/>
      <dgm:t>
        <a:bodyPr/>
        <a:lstStyle/>
        <a:p>
          <a:endParaRPr lang="en-US"/>
        </a:p>
      </dgm:t>
    </dgm:pt>
    <dgm:pt modelId="{D646B26A-E580-4D1A-8AA8-51C0C3BAC78D}">
      <dgm:prSet custT="1"/>
      <dgm:spPr/>
      <dgm:t>
        <a:bodyPr/>
        <a:lstStyle/>
        <a:p>
          <a:pPr>
            <a:spcAft>
              <a:spcPts val="600"/>
            </a:spcAft>
          </a:pPr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Examines lubricant samples to evaluate equipment condition.</a:t>
          </a:r>
        </a:p>
      </dgm:t>
    </dgm:pt>
    <dgm:pt modelId="{4B499646-6066-4C92-B1FE-235EFF031622}" type="parTrans" cxnId="{9BCCEB08-D46C-41E8-A199-6E64AB5E799F}">
      <dgm:prSet/>
      <dgm:spPr/>
      <dgm:t>
        <a:bodyPr/>
        <a:lstStyle/>
        <a:p>
          <a:endParaRPr lang="en-US"/>
        </a:p>
      </dgm:t>
    </dgm:pt>
    <dgm:pt modelId="{3C356977-E836-470F-98B7-D102914E7A70}" type="sibTrans" cxnId="{9BCCEB08-D46C-41E8-A199-6E64AB5E799F}">
      <dgm:prSet/>
      <dgm:spPr/>
      <dgm:t>
        <a:bodyPr/>
        <a:lstStyle/>
        <a:p>
          <a:endParaRPr lang="en-US"/>
        </a:p>
      </dgm:t>
    </dgm:pt>
    <dgm:pt modelId="{9A1EE039-2E9A-4682-8216-7040BBF2076C}">
      <dgm:prSet custT="1"/>
      <dgm:spPr/>
      <dgm:t>
        <a:bodyPr/>
        <a:lstStyle/>
        <a:p>
          <a:pPr>
            <a:spcAft>
              <a:spcPts val="600"/>
            </a:spcAft>
          </a:pPr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Leakages, bearing and gear damages.</a:t>
          </a:r>
        </a:p>
      </dgm:t>
    </dgm:pt>
    <dgm:pt modelId="{612EB2A3-0FEF-4C9D-8A62-FE3B9CECFB45}" type="parTrans" cxnId="{00A5CA9D-E0A6-4F16-92FF-5E478077CF3C}">
      <dgm:prSet/>
      <dgm:spPr/>
      <dgm:t>
        <a:bodyPr/>
        <a:lstStyle/>
        <a:p>
          <a:endParaRPr lang="en-US"/>
        </a:p>
      </dgm:t>
    </dgm:pt>
    <dgm:pt modelId="{7C3E279A-58BF-4067-8DC1-DC2DC4E8D98A}" type="sibTrans" cxnId="{00A5CA9D-E0A6-4F16-92FF-5E478077CF3C}">
      <dgm:prSet/>
      <dgm:spPr/>
      <dgm:t>
        <a:bodyPr/>
        <a:lstStyle/>
        <a:p>
          <a:endParaRPr lang="en-US"/>
        </a:p>
      </dgm:t>
    </dgm:pt>
    <dgm:pt modelId="{6EDA5C9C-0077-46CE-BD13-FFB8727FA233}">
      <dgm:prSet custT="1"/>
      <dgm:spPr/>
      <dgm:t>
        <a:bodyPr/>
        <a:lstStyle/>
        <a:p>
          <a:pPr>
            <a:spcAft>
              <a:spcPts val="600"/>
            </a:spcAft>
          </a:pPr>
          <a:endParaRPr lang="en-US" sz="1200"/>
        </a:p>
      </dgm:t>
    </dgm:pt>
    <dgm:pt modelId="{965C0A1C-92D8-46AB-A34D-0336F01F571D}" type="parTrans" cxnId="{138F4125-6E59-4521-B422-C650370BB226}">
      <dgm:prSet/>
      <dgm:spPr/>
      <dgm:t>
        <a:bodyPr/>
        <a:lstStyle/>
        <a:p>
          <a:endParaRPr lang="en-US"/>
        </a:p>
      </dgm:t>
    </dgm:pt>
    <dgm:pt modelId="{47896BF7-1D09-45F0-989F-3A5615EE7FD2}" type="sibTrans" cxnId="{138F4125-6E59-4521-B422-C650370BB226}">
      <dgm:prSet/>
      <dgm:spPr/>
      <dgm:t>
        <a:bodyPr/>
        <a:lstStyle/>
        <a:p>
          <a:endParaRPr lang="en-US"/>
        </a:p>
      </dgm:t>
    </dgm:pt>
    <dgm:pt modelId="{05ABB8D5-A869-413A-8836-8D4F0748DA93}">
      <dgm:prSet custT="1"/>
      <dgm:spPr/>
      <dgm:t>
        <a:bodyPr/>
        <a:lstStyle/>
        <a:p>
          <a:pPr>
            <a:spcAft>
              <a:spcPts val="600"/>
            </a:spcAft>
          </a:pPr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Monitors sound patterns to detect equipment issues</a:t>
          </a:r>
        </a:p>
      </dgm:t>
    </dgm:pt>
    <dgm:pt modelId="{52AAB0DE-7C90-4B79-88F0-7691E7E5BA64}" type="parTrans" cxnId="{2F61BEAE-FC79-443E-93DA-3CD1E30CB6EE}">
      <dgm:prSet/>
      <dgm:spPr/>
      <dgm:t>
        <a:bodyPr/>
        <a:lstStyle/>
        <a:p>
          <a:endParaRPr lang="en-US"/>
        </a:p>
      </dgm:t>
    </dgm:pt>
    <dgm:pt modelId="{C81A3495-DC05-4657-9470-076EB15A99A2}" type="sibTrans" cxnId="{2F61BEAE-FC79-443E-93DA-3CD1E30CB6EE}">
      <dgm:prSet/>
      <dgm:spPr/>
      <dgm:t>
        <a:bodyPr/>
        <a:lstStyle/>
        <a:p>
          <a:endParaRPr lang="en-US"/>
        </a:p>
      </dgm:t>
    </dgm:pt>
    <dgm:pt modelId="{874A608E-A6AB-474A-B488-B5BB6BDDCA16}">
      <dgm:prSet custT="1"/>
      <dgm:spPr/>
      <dgm:t>
        <a:bodyPr/>
        <a:lstStyle/>
        <a:p>
          <a:pPr>
            <a:spcAft>
              <a:spcPct val="15000"/>
            </a:spcAft>
          </a:pPr>
          <a:endParaRPr lang="en-US" sz="2000" dirty="0"/>
        </a:p>
      </dgm:t>
    </dgm:pt>
    <dgm:pt modelId="{A1477A84-A77A-4798-B314-777BF9C6A546}" type="parTrans" cxnId="{44593118-9999-4A7E-BF18-5455A8CF27C4}">
      <dgm:prSet/>
      <dgm:spPr/>
      <dgm:t>
        <a:bodyPr/>
        <a:lstStyle/>
        <a:p>
          <a:endParaRPr lang="en-US"/>
        </a:p>
      </dgm:t>
    </dgm:pt>
    <dgm:pt modelId="{9ADF984D-F05E-4F7F-85AB-C4D65DD842CD}" type="sibTrans" cxnId="{44593118-9999-4A7E-BF18-5455A8CF27C4}">
      <dgm:prSet/>
      <dgm:spPr/>
      <dgm:t>
        <a:bodyPr/>
        <a:lstStyle/>
        <a:p>
          <a:endParaRPr lang="en-US"/>
        </a:p>
      </dgm:t>
    </dgm:pt>
    <dgm:pt modelId="{0523B0C6-FF41-4D39-94B0-21FAD8D1E2EE}">
      <dgm:prSet custT="1"/>
      <dgm:spPr/>
      <dgm:t>
        <a:bodyPr/>
        <a:lstStyle/>
        <a:p>
          <a:pPr>
            <a:spcAft>
              <a:spcPts val="600"/>
            </a:spcAft>
          </a:pPr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Electrical problems, mechanical friction, and process inefficiencies are identified.</a:t>
          </a:r>
        </a:p>
      </dgm:t>
    </dgm:pt>
    <dgm:pt modelId="{4C3B81B2-B9DD-4746-B501-8BD002B6AE48}" type="parTrans" cxnId="{391D0CBB-FFF4-4067-AD92-9B16F439353F}">
      <dgm:prSet/>
      <dgm:spPr/>
      <dgm:t>
        <a:bodyPr/>
        <a:lstStyle/>
        <a:p>
          <a:endParaRPr lang="en-US"/>
        </a:p>
      </dgm:t>
    </dgm:pt>
    <dgm:pt modelId="{1E62F6DD-DC84-4C89-B499-D75E61516D72}" type="sibTrans" cxnId="{391D0CBB-FFF4-4067-AD92-9B16F439353F}">
      <dgm:prSet/>
      <dgm:spPr/>
      <dgm:t>
        <a:bodyPr/>
        <a:lstStyle/>
        <a:p>
          <a:endParaRPr lang="en-US"/>
        </a:p>
      </dgm:t>
    </dgm:pt>
    <dgm:pt modelId="{BDC93ADC-8398-4D7A-9015-0C5B9E6D87D5}">
      <dgm:prSet custT="1"/>
      <dgm:spPr/>
      <dgm:t>
        <a:bodyPr/>
        <a:lstStyle/>
        <a:p>
          <a:pPr>
            <a:spcAft>
              <a:spcPts val="600"/>
            </a:spcAft>
          </a:pPr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Bearing issues and gas, liquid or vacuum leaks are detected.</a:t>
          </a:r>
        </a:p>
      </dgm:t>
    </dgm:pt>
    <dgm:pt modelId="{5EF1CDC5-1D5C-4EE9-91AD-411C342940F7}" type="parTrans" cxnId="{1B7222BB-71E4-4495-A35D-5993D9D0AC7A}">
      <dgm:prSet/>
      <dgm:spPr/>
      <dgm:t>
        <a:bodyPr/>
        <a:lstStyle/>
        <a:p>
          <a:endParaRPr lang="en-US"/>
        </a:p>
      </dgm:t>
    </dgm:pt>
    <dgm:pt modelId="{3E8135A2-EB21-42F5-992B-687F3BD29DB9}" type="sibTrans" cxnId="{1B7222BB-71E4-4495-A35D-5993D9D0AC7A}">
      <dgm:prSet/>
      <dgm:spPr/>
      <dgm:t>
        <a:bodyPr/>
        <a:lstStyle/>
        <a:p>
          <a:endParaRPr lang="en-US"/>
        </a:p>
      </dgm:t>
    </dgm:pt>
    <dgm:pt modelId="{94CF9891-7782-49FE-B51A-EF158E8F4B14}">
      <dgm:prSet custT="1"/>
      <dgm:spPr/>
      <dgm:t>
        <a:bodyPr/>
        <a:lstStyle/>
        <a:p>
          <a:pPr>
            <a:spcAft>
              <a:spcPts val="600"/>
            </a:spcAft>
          </a:pPr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Analyzes current, voltage, and other electrical parameters to evaluate equipment condition. </a:t>
          </a:r>
        </a:p>
      </dgm:t>
    </dgm:pt>
    <dgm:pt modelId="{C799DA84-1B7A-437C-BE38-CA1B73AC104E}" type="parTrans" cxnId="{12BD66F4-B310-4C7B-BD18-71370213A27A}">
      <dgm:prSet/>
      <dgm:spPr/>
      <dgm:t>
        <a:bodyPr/>
        <a:lstStyle/>
        <a:p>
          <a:endParaRPr lang="en-US"/>
        </a:p>
      </dgm:t>
    </dgm:pt>
    <dgm:pt modelId="{CF6748FE-9B05-47C4-9DAB-23B601C8BD5E}" type="sibTrans" cxnId="{12BD66F4-B310-4C7B-BD18-71370213A27A}">
      <dgm:prSet/>
      <dgm:spPr/>
      <dgm:t>
        <a:bodyPr/>
        <a:lstStyle/>
        <a:p>
          <a:endParaRPr lang="en-US"/>
        </a:p>
      </dgm:t>
    </dgm:pt>
    <dgm:pt modelId="{1E476E38-E384-4DF2-910D-C888B0803BAE}">
      <dgm:prSet custT="1"/>
      <dgm:spPr/>
      <dgm:t>
        <a:bodyPr/>
        <a:lstStyle/>
        <a:p>
          <a:pPr>
            <a:spcAft>
              <a:spcPts val="600"/>
            </a:spcAft>
          </a:pPr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Monitors material degradation, identifies internal flaws, and evaluates structural integrity  </a:t>
          </a:r>
        </a:p>
      </dgm:t>
    </dgm:pt>
    <dgm:pt modelId="{8F123005-1CF0-42B9-A04F-4CC6A7CF5DB9}" type="parTrans" cxnId="{B741D862-911C-4633-A0AB-F430114DAC15}">
      <dgm:prSet/>
      <dgm:spPr/>
      <dgm:t>
        <a:bodyPr/>
        <a:lstStyle/>
        <a:p>
          <a:endParaRPr lang="en-US"/>
        </a:p>
      </dgm:t>
    </dgm:pt>
    <dgm:pt modelId="{91F2B58D-0DFE-47DC-89D6-0D7B3404D157}" type="sibTrans" cxnId="{B741D862-911C-4633-A0AB-F430114DAC15}">
      <dgm:prSet/>
      <dgm:spPr/>
      <dgm:t>
        <a:bodyPr/>
        <a:lstStyle/>
        <a:p>
          <a:endParaRPr lang="en-US"/>
        </a:p>
      </dgm:t>
    </dgm:pt>
    <dgm:pt modelId="{C634B9FF-ADFA-48FD-930F-AFCF48AF3845}">
      <dgm:prSet custT="1"/>
      <dgm:spPr/>
      <dgm:t>
        <a:bodyPr/>
        <a:lstStyle/>
        <a:p>
          <a:pPr>
            <a:spcAft>
              <a:spcPts val="600"/>
            </a:spcAft>
          </a:pPr>
          <a:r>
            <a:rPr lang="en-US" sz="1200" dirty="0">
              <a:latin typeface="Arial" panose="020B0604020202020204" pitchFamily="34" charset="0"/>
              <a:cs typeface="Arial" panose="020B0604020202020204" pitchFamily="34" charset="0"/>
            </a:rPr>
            <a:t>Ultrasonic Testing (UT), Radiographic Testing (RT), Magnetic Particle Inspection, Dye Penetrant Testing.</a:t>
          </a:r>
        </a:p>
      </dgm:t>
    </dgm:pt>
    <dgm:pt modelId="{799B88DE-AEEE-40A3-AD00-7307505B63E4}" type="parTrans" cxnId="{01278FF6-F2CE-4E8C-8327-566CF38FFE2F}">
      <dgm:prSet/>
      <dgm:spPr/>
      <dgm:t>
        <a:bodyPr/>
        <a:lstStyle/>
        <a:p>
          <a:endParaRPr lang="en-US"/>
        </a:p>
      </dgm:t>
    </dgm:pt>
    <dgm:pt modelId="{0E738B4E-914B-4FBE-B650-56C76946BC0E}" type="sibTrans" cxnId="{01278FF6-F2CE-4E8C-8327-566CF38FFE2F}">
      <dgm:prSet/>
      <dgm:spPr/>
      <dgm:t>
        <a:bodyPr/>
        <a:lstStyle/>
        <a:p>
          <a:endParaRPr lang="en-US"/>
        </a:p>
      </dgm:t>
    </dgm:pt>
    <dgm:pt modelId="{6AC9ED8E-6BDF-4CAB-9082-BD8FB7A71DFF}" type="pres">
      <dgm:prSet presAssocID="{694DD99D-9B64-4D0C-AEC0-B347FD3BFC69}" presName="diagram" presStyleCnt="0">
        <dgm:presLayoutVars>
          <dgm:dir/>
          <dgm:animLvl val="lvl"/>
          <dgm:resizeHandles val="exact"/>
        </dgm:presLayoutVars>
      </dgm:prSet>
      <dgm:spPr/>
    </dgm:pt>
    <dgm:pt modelId="{1DB33425-DEFE-431C-BDE1-B11A2509E5A7}" type="pres">
      <dgm:prSet presAssocID="{A5258A64-CFB2-4180-BE05-248AFFF833D0}" presName="compNode" presStyleCnt="0"/>
      <dgm:spPr/>
    </dgm:pt>
    <dgm:pt modelId="{DBB57B7F-0130-4863-AEA0-674E99D339E4}" type="pres">
      <dgm:prSet presAssocID="{A5258A64-CFB2-4180-BE05-248AFFF833D0}" presName="childRect" presStyleLbl="bgAcc1" presStyleIdx="0" presStyleCnt="6">
        <dgm:presLayoutVars>
          <dgm:bulletEnabled val="1"/>
        </dgm:presLayoutVars>
      </dgm:prSet>
      <dgm:spPr/>
    </dgm:pt>
    <dgm:pt modelId="{E893B314-FE1A-443B-B14F-D9EDB88FC210}" type="pres">
      <dgm:prSet presAssocID="{A5258A64-CFB2-4180-BE05-248AFFF833D0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2A4ABDB2-97B4-4382-B6A0-F47377A52641}" type="pres">
      <dgm:prSet presAssocID="{A5258A64-CFB2-4180-BE05-248AFFF833D0}" presName="parentRect" presStyleLbl="alignNode1" presStyleIdx="0" presStyleCnt="6"/>
      <dgm:spPr/>
    </dgm:pt>
    <dgm:pt modelId="{D310757A-F181-4A3B-A610-E83344DD5FDF}" type="pres">
      <dgm:prSet presAssocID="{A5258A64-CFB2-4180-BE05-248AFFF833D0}" presName="adorn" presStyleLbl="fgAccFollowNode1" presStyleIdx="0" presStyleCnt="6"/>
      <dgm:spPr>
        <a:blipFill rotWithShape="1">
          <a:blip xmlns:r="http://schemas.openxmlformats.org/officeDocument/2006/relationships" r:embed="rId1"/>
          <a:srcRect/>
          <a:stretch>
            <a:fillRect l="-4000" r="-4000"/>
          </a:stretch>
        </a:blipFill>
        <a:ln>
          <a:solidFill>
            <a:schemeClr val="tx1">
              <a:alpha val="90000"/>
            </a:schemeClr>
          </a:solidFill>
        </a:ln>
      </dgm:spPr>
    </dgm:pt>
    <dgm:pt modelId="{EFF21708-F912-4A0F-BA65-B38C195408B8}" type="pres">
      <dgm:prSet presAssocID="{F990E711-BCB0-40F8-9F1D-AB11F67AD657}" presName="sibTrans" presStyleLbl="sibTrans2D1" presStyleIdx="0" presStyleCnt="0"/>
      <dgm:spPr/>
    </dgm:pt>
    <dgm:pt modelId="{B405699A-A589-4669-AA05-7FC65E387D8E}" type="pres">
      <dgm:prSet presAssocID="{92E1E91C-FD61-4069-B5B5-1657E7057EC0}" presName="compNode" presStyleCnt="0"/>
      <dgm:spPr/>
    </dgm:pt>
    <dgm:pt modelId="{D829E86C-37DC-4716-8D0A-A6964A4E48A4}" type="pres">
      <dgm:prSet presAssocID="{92E1E91C-FD61-4069-B5B5-1657E7057EC0}" presName="childRect" presStyleLbl="bgAcc1" presStyleIdx="1" presStyleCnt="6">
        <dgm:presLayoutVars>
          <dgm:bulletEnabled val="1"/>
        </dgm:presLayoutVars>
      </dgm:prSet>
      <dgm:spPr/>
    </dgm:pt>
    <dgm:pt modelId="{6EEA7D82-37E7-4261-A3CE-FAEFF4D5888F}" type="pres">
      <dgm:prSet presAssocID="{92E1E91C-FD61-4069-B5B5-1657E7057EC0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B786EBFD-18BB-4EFE-B6E6-AA8522BDFAC3}" type="pres">
      <dgm:prSet presAssocID="{92E1E91C-FD61-4069-B5B5-1657E7057EC0}" presName="parentRect" presStyleLbl="alignNode1" presStyleIdx="1" presStyleCnt="6"/>
      <dgm:spPr/>
    </dgm:pt>
    <dgm:pt modelId="{E95F072C-7A7F-487C-89B6-DEE7674041AD}" type="pres">
      <dgm:prSet presAssocID="{92E1E91C-FD61-4069-B5B5-1657E7057EC0}" presName="adorn" presStyleLbl="fgAccFollowNode1" presStyleIdx="1" presStyleCnt="6"/>
      <dgm:spPr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>
          <a:solidFill>
            <a:schemeClr val="tx1">
              <a:alpha val="90000"/>
            </a:schemeClr>
          </a:solidFill>
        </a:ln>
      </dgm:spPr>
    </dgm:pt>
    <dgm:pt modelId="{C0CB154B-EE30-4213-8339-8ECBC1D4D698}" type="pres">
      <dgm:prSet presAssocID="{E7B079D2-D7D2-4274-B9A2-DDA0822CA086}" presName="sibTrans" presStyleLbl="sibTrans2D1" presStyleIdx="0" presStyleCnt="0"/>
      <dgm:spPr/>
    </dgm:pt>
    <dgm:pt modelId="{A563D18B-E4D7-4C29-B8B4-AE482CA3095F}" type="pres">
      <dgm:prSet presAssocID="{770E54BA-E76C-4F5F-8710-59E7EFAD8777}" presName="compNode" presStyleCnt="0"/>
      <dgm:spPr/>
    </dgm:pt>
    <dgm:pt modelId="{1F882C77-A3ED-4079-BB83-59B8E55B096E}" type="pres">
      <dgm:prSet presAssocID="{770E54BA-E76C-4F5F-8710-59E7EFAD8777}" presName="childRect" presStyleLbl="bgAcc1" presStyleIdx="2" presStyleCnt="6">
        <dgm:presLayoutVars>
          <dgm:bulletEnabled val="1"/>
        </dgm:presLayoutVars>
      </dgm:prSet>
      <dgm:spPr/>
    </dgm:pt>
    <dgm:pt modelId="{F634B4FC-DEA1-4D06-8922-AE23CA4C8842}" type="pres">
      <dgm:prSet presAssocID="{770E54BA-E76C-4F5F-8710-59E7EFAD8777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ADCE0825-B358-4B4E-8FAE-4FEDCE14E942}" type="pres">
      <dgm:prSet presAssocID="{770E54BA-E76C-4F5F-8710-59E7EFAD8777}" presName="parentRect" presStyleLbl="alignNode1" presStyleIdx="2" presStyleCnt="6"/>
      <dgm:spPr/>
    </dgm:pt>
    <dgm:pt modelId="{14B0368E-3CF2-4093-8416-176B9D49E481}" type="pres">
      <dgm:prSet presAssocID="{770E54BA-E76C-4F5F-8710-59E7EFAD8777}" presName="adorn" presStyleLbl="fgAccFollowNode1" presStyleIdx="2" presStyleCnt="6"/>
      <dgm:spPr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>
          <a:solidFill>
            <a:schemeClr val="tx1">
              <a:alpha val="90000"/>
            </a:schemeClr>
          </a:solidFill>
        </a:ln>
      </dgm:spPr>
    </dgm:pt>
    <dgm:pt modelId="{BEFEA7E0-9245-4381-B368-AC90D67C84C3}" type="pres">
      <dgm:prSet presAssocID="{3C4EDCBE-D0F0-4E49-9F4C-90AB4388F29E}" presName="sibTrans" presStyleLbl="sibTrans2D1" presStyleIdx="0" presStyleCnt="0"/>
      <dgm:spPr/>
    </dgm:pt>
    <dgm:pt modelId="{8CAE4C79-747E-4DEF-8C4A-5A6927177D09}" type="pres">
      <dgm:prSet presAssocID="{4F4D69D9-D46B-43AC-8868-13DD5EF156EE}" presName="compNode" presStyleCnt="0"/>
      <dgm:spPr/>
    </dgm:pt>
    <dgm:pt modelId="{7A9C657D-F561-4C5F-8E15-3F754B64DDE0}" type="pres">
      <dgm:prSet presAssocID="{4F4D69D9-D46B-43AC-8868-13DD5EF156EE}" presName="childRect" presStyleLbl="bgAcc1" presStyleIdx="3" presStyleCnt="6">
        <dgm:presLayoutVars>
          <dgm:bulletEnabled val="1"/>
        </dgm:presLayoutVars>
      </dgm:prSet>
      <dgm:spPr/>
    </dgm:pt>
    <dgm:pt modelId="{579BB41B-B145-4676-AAC7-C9E8DDB9E858}" type="pres">
      <dgm:prSet presAssocID="{4F4D69D9-D46B-43AC-8868-13DD5EF156E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DAEBE688-585F-4F90-94DB-A16990D705E6}" type="pres">
      <dgm:prSet presAssocID="{4F4D69D9-D46B-43AC-8868-13DD5EF156EE}" presName="parentRect" presStyleLbl="alignNode1" presStyleIdx="3" presStyleCnt="6"/>
      <dgm:spPr/>
    </dgm:pt>
    <dgm:pt modelId="{A5FCFB7F-49E1-46E2-94B8-0BCEB7A2FD88}" type="pres">
      <dgm:prSet presAssocID="{4F4D69D9-D46B-43AC-8868-13DD5EF156EE}" presName="adorn" presStyleLbl="fgAccFollowNode1" presStyleIdx="3" presStyleCnt="6"/>
      <dgm:spPr>
        <a:blipFill rotWithShape="1">
          <a:blip xmlns:r="http://schemas.openxmlformats.org/officeDocument/2006/relationships" r:embed="rId4"/>
          <a:srcRect/>
          <a:stretch>
            <a:fillRect/>
          </a:stretch>
        </a:blipFill>
        <a:ln>
          <a:solidFill>
            <a:schemeClr val="tx1">
              <a:alpha val="90000"/>
            </a:schemeClr>
          </a:solidFill>
        </a:ln>
      </dgm:spPr>
    </dgm:pt>
    <dgm:pt modelId="{71FF31EB-4106-4E66-8AE5-36EB57EA003D}" type="pres">
      <dgm:prSet presAssocID="{B122E345-07A0-4B57-8E29-207AA051BDB6}" presName="sibTrans" presStyleLbl="sibTrans2D1" presStyleIdx="0" presStyleCnt="0"/>
      <dgm:spPr/>
    </dgm:pt>
    <dgm:pt modelId="{BB4BD388-75C1-4CD4-9CF7-8F4E4F5C17C7}" type="pres">
      <dgm:prSet presAssocID="{909B72A2-BD9A-4288-B813-DE342A75EA6E}" presName="compNode" presStyleCnt="0"/>
      <dgm:spPr/>
    </dgm:pt>
    <dgm:pt modelId="{EC598BEC-E876-48FA-946F-4CC421125E4D}" type="pres">
      <dgm:prSet presAssocID="{909B72A2-BD9A-4288-B813-DE342A75EA6E}" presName="childRect" presStyleLbl="bgAcc1" presStyleIdx="4" presStyleCnt="6">
        <dgm:presLayoutVars>
          <dgm:bulletEnabled val="1"/>
        </dgm:presLayoutVars>
      </dgm:prSet>
      <dgm:spPr/>
    </dgm:pt>
    <dgm:pt modelId="{928913D4-5A6B-4C8F-AF74-437B16BAB43C}" type="pres">
      <dgm:prSet presAssocID="{909B72A2-BD9A-4288-B813-DE342A75EA6E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B9A355EB-C79D-4F6E-B46A-50D36530595F}" type="pres">
      <dgm:prSet presAssocID="{909B72A2-BD9A-4288-B813-DE342A75EA6E}" presName="parentRect" presStyleLbl="alignNode1" presStyleIdx="4" presStyleCnt="6"/>
      <dgm:spPr/>
    </dgm:pt>
    <dgm:pt modelId="{F4E56DD2-2C17-4C48-983D-36E02E7F1D81}" type="pres">
      <dgm:prSet presAssocID="{909B72A2-BD9A-4288-B813-DE342A75EA6E}" presName="adorn" presStyleLbl="fgAccFollowNode1" presStyleIdx="4" presStyleCnt="6"/>
      <dgm:spPr>
        <a:blipFill rotWithShape="1">
          <a:blip xmlns:r="http://schemas.openxmlformats.org/officeDocument/2006/relationships" r:embed="rId5"/>
          <a:srcRect/>
          <a:stretch>
            <a:fillRect l="-10000" r="-10000"/>
          </a:stretch>
        </a:blipFill>
        <a:ln>
          <a:solidFill>
            <a:schemeClr val="tx1">
              <a:alpha val="90000"/>
            </a:schemeClr>
          </a:solidFill>
        </a:ln>
      </dgm:spPr>
    </dgm:pt>
    <dgm:pt modelId="{FC2A6582-4BBB-40A1-9AA4-8DB97921C084}" type="pres">
      <dgm:prSet presAssocID="{03A48905-BF5C-4FD1-8CBF-100BDAA70DD6}" presName="sibTrans" presStyleLbl="sibTrans2D1" presStyleIdx="0" presStyleCnt="0"/>
      <dgm:spPr/>
    </dgm:pt>
    <dgm:pt modelId="{9643774C-4C01-4F6B-9C45-A35585DD1946}" type="pres">
      <dgm:prSet presAssocID="{891251D0-6E51-4AD1-801E-E7FAD029221C}" presName="compNode" presStyleCnt="0"/>
      <dgm:spPr/>
    </dgm:pt>
    <dgm:pt modelId="{B6C5491B-FDF8-46CD-9659-8770D140BFDE}" type="pres">
      <dgm:prSet presAssocID="{891251D0-6E51-4AD1-801E-E7FAD029221C}" presName="childRect" presStyleLbl="bgAcc1" presStyleIdx="5" presStyleCnt="6">
        <dgm:presLayoutVars>
          <dgm:bulletEnabled val="1"/>
        </dgm:presLayoutVars>
      </dgm:prSet>
      <dgm:spPr/>
    </dgm:pt>
    <dgm:pt modelId="{3EA1058E-6E40-4132-925F-138D95BEA958}" type="pres">
      <dgm:prSet presAssocID="{891251D0-6E51-4AD1-801E-E7FAD029221C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B14182C4-F125-4639-87CF-79DB813FC222}" type="pres">
      <dgm:prSet presAssocID="{891251D0-6E51-4AD1-801E-E7FAD029221C}" presName="parentRect" presStyleLbl="alignNode1" presStyleIdx="5" presStyleCnt="6"/>
      <dgm:spPr/>
    </dgm:pt>
    <dgm:pt modelId="{A5D92819-DF9C-45C1-A136-570A13F03381}" type="pres">
      <dgm:prSet presAssocID="{891251D0-6E51-4AD1-801E-E7FAD029221C}" presName="adorn" presStyleLbl="fgAccFollowNode1" presStyleIdx="5" presStyleCnt="6"/>
      <dgm:spPr>
        <a:blipFill rotWithShape="1">
          <a:blip xmlns:r="http://schemas.openxmlformats.org/officeDocument/2006/relationships" r:embed="rId6"/>
          <a:srcRect/>
          <a:stretch>
            <a:fillRect/>
          </a:stretch>
        </a:blipFill>
        <a:ln>
          <a:solidFill>
            <a:schemeClr val="tx1">
              <a:alpha val="90000"/>
            </a:schemeClr>
          </a:solidFill>
        </a:ln>
      </dgm:spPr>
    </dgm:pt>
  </dgm:ptLst>
  <dgm:cxnLst>
    <dgm:cxn modelId="{DDBB9C03-1E69-4E27-BE24-69B67926B82F}" type="presOf" srcId="{874A608E-A6AB-474A-B488-B5BB6BDDCA16}" destId="{7A9C657D-F561-4C5F-8E15-3F754B64DDE0}" srcOrd="0" destOrd="2" presId="urn:microsoft.com/office/officeart/2005/8/layout/bList2"/>
    <dgm:cxn modelId="{E6D81706-D4D8-4B6C-8AE6-FB6ADE7C9AA5}" srcId="{694DD99D-9B64-4D0C-AEC0-B347FD3BFC69}" destId="{92E1E91C-FD61-4069-B5B5-1657E7057EC0}" srcOrd="1" destOrd="0" parTransId="{E03A447F-6ACA-4075-8049-A5D01A6CEF3D}" sibTransId="{E7B079D2-D7D2-4274-B9A2-DDA0822CA086}"/>
    <dgm:cxn modelId="{9BCCEB08-D46C-41E8-A199-6E64AB5E799F}" srcId="{770E54BA-E76C-4F5F-8710-59E7EFAD8777}" destId="{D646B26A-E580-4D1A-8AA8-51C0C3BAC78D}" srcOrd="0" destOrd="0" parTransId="{4B499646-6066-4C92-B1FE-235EFF031622}" sibTransId="{3C356977-E836-470F-98B7-D102914E7A70}"/>
    <dgm:cxn modelId="{4B9C400C-6E4A-4613-AE00-590BC49AF3E7}" type="presOf" srcId="{94CF9891-7782-49FE-B51A-EF158E8F4B14}" destId="{B6C5491B-FDF8-46CD-9659-8770D140BFDE}" srcOrd="0" destOrd="0" presId="urn:microsoft.com/office/officeart/2005/8/layout/bList2"/>
    <dgm:cxn modelId="{DF2C7D0E-9FE0-4ABD-BEE1-C4A44E74BFC6}" type="presOf" srcId="{3C4EDCBE-D0F0-4E49-9F4C-90AB4388F29E}" destId="{BEFEA7E0-9245-4381-B368-AC90D67C84C3}" srcOrd="0" destOrd="0" presId="urn:microsoft.com/office/officeart/2005/8/layout/bList2"/>
    <dgm:cxn modelId="{44593118-9999-4A7E-BF18-5455A8CF27C4}" srcId="{4F4D69D9-D46B-43AC-8868-13DD5EF156EE}" destId="{874A608E-A6AB-474A-B488-B5BB6BDDCA16}" srcOrd="2" destOrd="0" parTransId="{A1477A84-A77A-4798-B314-777BF9C6A546}" sibTransId="{9ADF984D-F05E-4F7F-85AB-C4D65DD842CD}"/>
    <dgm:cxn modelId="{C5912C1E-2F3B-49BA-B5E1-3AD1C317B2B1}" type="presOf" srcId="{B122E345-07A0-4B57-8E29-207AA051BDB6}" destId="{71FF31EB-4106-4E66-8AE5-36EB57EA003D}" srcOrd="0" destOrd="0" presId="urn:microsoft.com/office/officeart/2005/8/layout/bList2"/>
    <dgm:cxn modelId="{138F4125-6E59-4521-B422-C650370BB226}" srcId="{770E54BA-E76C-4F5F-8710-59E7EFAD8777}" destId="{6EDA5C9C-0077-46CE-BD13-FFB8727FA233}" srcOrd="2" destOrd="0" parTransId="{965C0A1C-92D8-46AB-A34D-0336F01F571D}" sibTransId="{47896BF7-1D09-45F0-989F-3A5615EE7FD2}"/>
    <dgm:cxn modelId="{F5909D29-34DC-43E3-9176-82ED1156B6B5}" srcId="{694DD99D-9B64-4D0C-AEC0-B347FD3BFC69}" destId="{770E54BA-E76C-4F5F-8710-59E7EFAD8777}" srcOrd="2" destOrd="0" parTransId="{85B97AB8-544D-4445-891F-0C36990CB94F}" sibTransId="{3C4EDCBE-D0F0-4E49-9F4C-90AB4388F29E}"/>
    <dgm:cxn modelId="{DAAD992D-115D-4E91-AAB5-55CD8A4DE967}" type="presOf" srcId="{05ABB8D5-A869-413A-8836-8D4F0748DA93}" destId="{7A9C657D-F561-4C5F-8E15-3F754B64DDE0}" srcOrd="0" destOrd="0" presId="urn:microsoft.com/office/officeart/2005/8/layout/bList2"/>
    <dgm:cxn modelId="{16576A31-A148-441C-92C8-900494CAF487}" type="presOf" srcId="{770E54BA-E76C-4F5F-8710-59E7EFAD8777}" destId="{F634B4FC-DEA1-4D06-8922-AE23CA4C8842}" srcOrd="0" destOrd="0" presId="urn:microsoft.com/office/officeart/2005/8/layout/bList2"/>
    <dgm:cxn modelId="{88213D5F-00B0-4D45-93FD-5EC5598F3A65}" type="presOf" srcId="{A5258A64-CFB2-4180-BE05-248AFFF833D0}" destId="{E893B314-FE1A-443B-B14F-D9EDB88FC210}" srcOrd="0" destOrd="0" presId="urn:microsoft.com/office/officeart/2005/8/layout/bList2"/>
    <dgm:cxn modelId="{B741D862-911C-4633-A0AB-F430114DAC15}" srcId="{909B72A2-BD9A-4288-B813-DE342A75EA6E}" destId="{1E476E38-E384-4DF2-910D-C888B0803BAE}" srcOrd="0" destOrd="0" parTransId="{8F123005-1CF0-42B9-A04F-4CC6A7CF5DB9}" sibTransId="{91F2B58D-0DFE-47DC-89D6-0D7B3404D157}"/>
    <dgm:cxn modelId="{A527BB65-66E3-4BD3-9DBB-E19F8A9D7F59}" type="presOf" srcId="{4F4D69D9-D46B-43AC-8868-13DD5EF156EE}" destId="{DAEBE688-585F-4F90-94DB-A16990D705E6}" srcOrd="1" destOrd="0" presId="urn:microsoft.com/office/officeart/2005/8/layout/bList2"/>
    <dgm:cxn modelId="{FE70B348-8563-4FD1-BF86-F5F2A5D476FC}" type="presOf" srcId="{694DD99D-9B64-4D0C-AEC0-B347FD3BFC69}" destId="{6AC9ED8E-6BDF-4CAB-9082-BD8FB7A71DFF}" srcOrd="0" destOrd="0" presId="urn:microsoft.com/office/officeart/2005/8/layout/bList2"/>
    <dgm:cxn modelId="{7C46F06B-9ADB-43FE-89CE-FD207FE9E9B4}" srcId="{694DD99D-9B64-4D0C-AEC0-B347FD3BFC69}" destId="{891251D0-6E51-4AD1-801E-E7FAD029221C}" srcOrd="5" destOrd="0" parTransId="{558F55A4-6958-4B1B-9944-5EA7F23EED3E}" sibTransId="{0939E0DB-0576-4CC6-9140-E871550F217F}"/>
    <dgm:cxn modelId="{0A0A5572-0FE6-4752-8562-ED6C7BB501B5}" type="presOf" srcId="{4F4D69D9-D46B-43AC-8868-13DD5EF156EE}" destId="{579BB41B-B145-4676-AAC7-C9E8DDB9E858}" srcOrd="0" destOrd="0" presId="urn:microsoft.com/office/officeart/2005/8/layout/bList2"/>
    <dgm:cxn modelId="{4B97E655-8167-4187-BBD1-F4A95D0AFBAA}" srcId="{694DD99D-9B64-4D0C-AEC0-B347FD3BFC69}" destId="{A5258A64-CFB2-4180-BE05-248AFFF833D0}" srcOrd="0" destOrd="0" parTransId="{3267FE07-B065-4E2C-A785-9339E8F50122}" sibTransId="{F990E711-BCB0-40F8-9F1D-AB11F67AD657}"/>
    <dgm:cxn modelId="{3E005457-A543-417F-9C32-9E05B4477BAD}" type="presOf" srcId="{9A1EE039-2E9A-4682-8216-7040BBF2076C}" destId="{1F882C77-A3ED-4079-BB83-59B8E55B096E}" srcOrd="0" destOrd="1" presId="urn:microsoft.com/office/officeart/2005/8/layout/bList2"/>
    <dgm:cxn modelId="{27D1FD78-BD7A-41AA-B609-D66F65C74DE6}" type="presOf" srcId="{C741E830-01D6-4D79-99BC-8A804991F2BA}" destId="{D829E86C-37DC-4716-8D0A-A6964A4E48A4}" srcOrd="0" destOrd="2" presId="urn:microsoft.com/office/officeart/2005/8/layout/bList2"/>
    <dgm:cxn modelId="{C0512B88-72CB-4BA5-96FC-7E79F7353FE2}" type="presOf" srcId="{F990E711-BCB0-40F8-9F1D-AB11F67AD657}" destId="{EFF21708-F912-4A0F-BA65-B38C195408B8}" srcOrd="0" destOrd="0" presId="urn:microsoft.com/office/officeart/2005/8/layout/bList2"/>
    <dgm:cxn modelId="{98B90C8D-8DF6-4D4F-8B90-D3C5548D1345}" type="presOf" srcId="{6EDA5C9C-0077-46CE-BD13-FFB8727FA233}" destId="{1F882C77-A3ED-4079-BB83-59B8E55B096E}" srcOrd="0" destOrd="2" presId="urn:microsoft.com/office/officeart/2005/8/layout/bList2"/>
    <dgm:cxn modelId="{449B168E-2586-4959-AC50-1DC0038613C1}" type="presOf" srcId="{891251D0-6E51-4AD1-801E-E7FAD029221C}" destId="{3EA1058E-6E40-4132-925F-138D95BEA958}" srcOrd="0" destOrd="0" presId="urn:microsoft.com/office/officeart/2005/8/layout/bList2"/>
    <dgm:cxn modelId="{DFB32F90-C1BA-446B-B136-C033FA1ED842}" type="presOf" srcId="{DB8A8B47-3DEF-48C0-B7F0-CF98F66CF583}" destId="{DBB57B7F-0130-4863-AEA0-674E99D339E4}" srcOrd="0" destOrd="1" presId="urn:microsoft.com/office/officeart/2005/8/layout/bList2"/>
    <dgm:cxn modelId="{00A5CA9D-E0A6-4F16-92FF-5E478077CF3C}" srcId="{770E54BA-E76C-4F5F-8710-59E7EFAD8777}" destId="{9A1EE039-2E9A-4682-8216-7040BBF2076C}" srcOrd="1" destOrd="0" parTransId="{612EB2A3-0FEF-4C9D-8A62-FE3B9CECFB45}" sibTransId="{7C3E279A-58BF-4067-8DC1-DC2DC4E8D98A}"/>
    <dgm:cxn modelId="{F12C269E-ACD1-46D8-9706-CA8A2F546AFF}" type="presOf" srcId="{855F210D-3D6D-432A-AF5F-9877A3F786DC}" destId="{D829E86C-37DC-4716-8D0A-A6964A4E48A4}" srcOrd="0" destOrd="0" presId="urn:microsoft.com/office/officeart/2005/8/layout/bList2"/>
    <dgm:cxn modelId="{E7B017A0-9AED-4C07-8647-368209F11AD7}" type="presOf" srcId="{770E54BA-E76C-4F5F-8710-59E7EFAD8777}" destId="{ADCE0825-B358-4B4E-8FAE-4FEDCE14E942}" srcOrd="1" destOrd="0" presId="urn:microsoft.com/office/officeart/2005/8/layout/bList2"/>
    <dgm:cxn modelId="{9A0139A3-3ACE-4CDE-B9CA-052EA7DFD7A9}" type="presOf" srcId="{909B72A2-BD9A-4288-B813-DE342A75EA6E}" destId="{B9A355EB-C79D-4F6E-B46A-50D36530595F}" srcOrd="1" destOrd="0" presId="urn:microsoft.com/office/officeart/2005/8/layout/bList2"/>
    <dgm:cxn modelId="{2F61BEAE-FC79-443E-93DA-3CD1E30CB6EE}" srcId="{4F4D69D9-D46B-43AC-8868-13DD5EF156EE}" destId="{05ABB8D5-A869-413A-8836-8D4F0748DA93}" srcOrd="0" destOrd="0" parTransId="{52AAB0DE-7C90-4B79-88F0-7691E7E5BA64}" sibTransId="{C81A3495-DC05-4657-9470-076EB15A99A2}"/>
    <dgm:cxn modelId="{A160B1AF-8427-4AB1-8BBE-3FDECE1368F8}" type="presOf" srcId="{E7B079D2-D7D2-4274-B9A2-DDA0822CA086}" destId="{C0CB154B-EE30-4213-8339-8ECBC1D4D698}" srcOrd="0" destOrd="0" presId="urn:microsoft.com/office/officeart/2005/8/layout/bList2"/>
    <dgm:cxn modelId="{CEF797B2-04D6-4A7B-8ADA-597FEF91B504}" srcId="{694DD99D-9B64-4D0C-AEC0-B347FD3BFC69}" destId="{909B72A2-BD9A-4288-B813-DE342A75EA6E}" srcOrd="4" destOrd="0" parTransId="{F6391164-F65F-4237-98C1-C836D0DFE9A0}" sibTransId="{03A48905-BF5C-4FD1-8CBF-100BDAA70DD6}"/>
    <dgm:cxn modelId="{4FA0EAB8-B3AD-4D33-AFF7-8E3728DAEA68}" type="presOf" srcId="{C634B9FF-ADFA-48FD-930F-AFCF48AF3845}" destId="{EC598BEC-E876-48FA-946F-4CC421125E4D}" srcOrd="0" destOrd="1" presId="urn:microsoft.com/office/officeart/2005/8/layout/bList2"/>
    <dgm:cxn modelId="{391D0CBB-FFF4-4067-AD92-9B16F439353F}" srcId="{92E1E91C-FD61-4069-B5B5-1657E7057EC0}" destId="{0523B0C6-FF41-4D39-94B0-21FAD8D1E2EE}" srcOrd="1" destOrd="0" parTransId="{4C3B81B2-B9DD-4746-B501-8BD002B6AE48}" sibTransId="{1E62F6DD-DC84-4C89-B499-D75E61516D72}"/>
    <dgm:cxn modelId="{479118BB-256D-4232-8A4E-14C4BD833DAE}" type="presOf" srcId="{A5258A64-CFB2-4180-BE05-248AFFF833D0}" destId="{2A4ABDB2-97B4-4382-B6A0-F47377A52641}" srcOrd="1" destOrd="0" presId="urn:microsoft.com/office/officeart/2005/8/layout/bList2"/>
    <dgm:cxn modelId="{1B7222BB-71E4-4495-A35D-5993D9D0AC7A}" srcId="{4F4D69D9-D46B-43AC-8868-13DD5EF156EE}" destId="{BDC93ADC-8398-4D7A-9015-0C5B9E6D87D5}" srcOrd="1" destOrd="0" parTransId="{5EF1CDC5-1D5C-4EE9-91AD-411C342940F7}" sibTransId="{3E8135A2-EB21-42F5-992B-687F3BD29DB9}"/>
    <dgm:cxn modelId="{F6CE06C1-6B09-4705-AD26-38D4864726FA}" srcId="{A5258A64-CFB2-4180-BE05-248AFFF833D0}" destId="{DB8A8B47-3DEF-48C0-B7F0-CF98F66CF583}" srcOrd="1" destOrd="0" parTransId="{6C232882-061B-4569-BA3E-DA882DC61323}" sibTransId="{DE6E9536-357B-411F-A7AE-E7F2277D2B45}"/>
    <dgm:cxn modelId="{842281C2-3A78-4814-9129-0726ABC9268E}" type="presOf" srcId="{03A48905-BF5C-4FD1-8CBF-100BDAA70DD6}" destId="{FC2A6582-4BBB-40A1-9AA4-8DB97921C084}" srcOrd="0" destOrd="0" presId="urn:microsoft.com/office/officeart/2005/8/layout/bList2"/>
    <dgm:cxn modelId="{6C855AC5-499B-40B5-A2B0-93DC79E037A7}" srcId="{A5258A64-CFB2-4180-BE05-248AFFF833D0}" destId="{C2217445-5FBC-4F64-9E01-F6E9833319D3}" srcOrd="0" destOrd="0" parTransId="{F2BEA01A-6862-4CC2-8FAE-FC81A226F17A}" sibTransId="{64893B3E-FF4E-4210-9DD8-9F6039CC1ABB}"/>
    <dgm:cxn modelId="{FDAA32C8-2E57-45EB-8DF3-071AEC00AC3B}" srcId="{92E1E91C-FD61-4069-B5B5-1657E7057EC0}" destId="{C741E830-01D6-4D79-99BC-8A804991F2BA}" srcOrd="2" destOrd="0" parTransId="{91B07080-441C-4773-8C96-1A9C2F64997C}" sibTransId="{C83B78E9-2E3A-4150-86BD-89A1FB8D71FF}"/>
    <dgm:cxn modelId="{A85E1ACA-FF8F-4900-A944-86DE85A58BA9}" srcId="{92E1E91C-FD61-4069-B5B5-1657E7057EC0}" destId="{855F210D-3D6D-432A-AF5F-9877A3F786DC}" srcOrd="0" destOrd="0" parTransId="{9B770827-B0EF-4CCA-BDAF-86D028C8400B}" sibTransId="{F2AC98A5-DF38-43A7-943A-DA29E8FA9D07}"/>
    <dgm:cxn modelId="{44B5FAD9-BC36-4C0B-873D-3C3425C62E51}" type="presOf" srcId="{C2217445-5FBC-4F64-9E01-F6E9833319D3}" destId="{DBB57B7F-0130-4863-AEA0-674E99D339E4}" srcOrd="0" destOrd="0" presId="urn:microsoft.com/office/officeart/2005/8/layout/bList2"/>
    <dgm:cxn modelId="{D029ADDE-DB54-46A4-85C6-ABAE1049922B}" type="presOf" srcId="{0523B0C6-FF41-4D39-94B0-21FAD8D1E2EE}" destId="{D829E86C-37DC-4716-8D0A-A6964A4E48A4}" srcOrd="0" destOrd="1" presId="urn:microsoft.com/office/officeart/2005/8/layout/bList2"/>
    <dgm:cxn modelId="{AFBCA8DF-8E31-4CE6-80EB-707C99627210}" srcId="{694DD99D-9B64-4D0C-AEC0-B347FD3BFC69}" destId="{4F4D69D9-D46B-43AC-8868-13DD5EF156EE}" srcOrd="3" destOrd="0" parTransId="{29584068-1A7D-47AF-AB7D-E18B627098C7}" sibTransId="{B122E345-07A0-4B57-8E29-207AA051BDB6}"/>
    <dgm:cxn modelId="{C9735AE7-9D1A-4BD2-872C-ADD91000E1B5}" type="presOf" srcId="{92E1E91C-FD61-4069-B5B5-1657E7057EC0}" destId="{B786EBFD-18BB-4EFE-B6E6-AA8522BDFAC3}" srcOrd="1" destOrd="0" presId="urn:microsoft.com/office/officeart/2005/8/layout/bList2"/>
    <dgm:cxn modelId="{B21317F1-3597-4935-888E-617B4DF86076}" type="presOf" srcId="{92E1E91C-FD61-4069-B5B5-1657E7057EC0}" destId="{6EEA7D82-37E7-4261-A3CE-FAEFF4D5888F}" srcOrd="0" destOrd="0" presId="urn:microsoft.com/office/officeart/2005/8/layout/bList2"/>
    <dgm:cxn modelId="{430CCDF1-CABA-43CB-98E4-E04C2981B7E7}" type="presOf" srcId="{891251D0-6E51-4AD1-801E-E7FAD029221C}" destId="{B14182C4-F125-4639-87CF-79DB813FC222}" srcOrd="1" destOrd="0" presId="urn:microsoft.com/office/officeart/2005/8/layout/bList2"/>
    <dgm:cxn modelId="{12BD66F4-B310-4C7B-BD18-71370213A27A}" srcId="{891251D0-6E51-4AD1-801E-E7FAD029221C}" destId="{94CF9891-7782-49FE-B51A-EF158E8F4B14}" srcOrd="0" destOrd="0" parTransId="{C799DA84-1B7A-437C-BE38-CA1B73AC104E}" sibTransId="{CF6748FE-9B05-47C4-9DAB-23B601C8BD5E}"/>
    <dgm:cxn modelId="{01278FF6-F2CE-4E8C-8327-566CF38FFE2F}" srcId="{909B72A2-BD9A-4288-B813-DE342A75EA6E}" destId="{C634B9FF-ADFA-48FD-930F-AFCF48AF3845}" srcOrd="1" destOrd="0" parTransId="{799B88DE-AEEE-40A3-AD00-7307505B63E4}" sibTransId="{0E738B4E-914B-4FBE-B650-56C76946BC0E}"/>
    <dgm:cxn modelId="{70A87CF8-1A99-4FF4-9A39-A7ECBDCCAE4A}" type="presOf" srcId="{D646B26A-E580-4D1A-8AA8-51C0C3BAC78D}" destId="{1F882C77-A3ED-4079-BB83-59B8E55B096E}" srcOrd="0" destOrd="0" presId="urn:microsoft.com/office/officeart/2005/8/layout/bList2"/>
    <dgm:cxn modelId="{C786C6F9-065F-4D20-8C08-DA7477DA0BBC}" type="presOf" srcId="{BDC93ADC-8398-4D7A-9015-0C5B9E6D87D5}" destId="{7A9C657D-F561-4C5F-8E15-3F754B64DDE0}" srcOrd="0" destOrd="1" presId="urn:microsoft.com/office/officeart/2005/8/layout/bList2"/>
    <dgm:cxn modelId="{B20A7DFA-EADD-40A0-87D7-803F72FC4AC9}" type="presOf" srcId="{1E476E38-E384-4DF2-910D-C888B0803BAE}" destId="{EC598BEC-E876-48FA-946F-4CC421125E4D}" srcOrd="0" destOrd="0" presId="urn:microsoft.com/office/officeart/2005/8/layout/bList2"/>
    <dgm:cxn modelId="{417BFDFC-2253-4822-B936-FA4E9AB54935}" type="presOf" srcId="{909B72A2-BD9A-4288-B813-DE342A75EA6E}" destId="{928913D4-5A6B-4C8F-AF74-437B16BAB43C}" srcOrd="0" destOrd="0" presId="urn:microsoft.com/office/officeart/2005/8/layout/bList2"/>
    <dgm:cxn modelId="{F1CEF828-CAA3-474C-94D7-425349E2D08D}" type="presParOf" srcId="{6AC9ED8E-6BDF-4CAB-9082-BD8FB7A71DFF}" destId="{1DB33425-DEFE-431C-BDE1-B11A2509E5A7}" srcOrd="0" destOrd="0" presId="urn:microsoft.com/office/officeart/2005/8/layout/bList2"/>
    <dgm:cxn modelId="{1B854805-D45C-43CC-87D0-E5DE7ACD41FA}" type="presParOf" srcId="{1DB33425-DEFE-431C-BDE1-B11A2509E5A7}" destId="{DBB57B7F-0130-4863-AEA0-674E99D339E4}" srcOrd="0" destOrd="0" presId="urn:microsoft.com/office/officeart/2005/8/layout/bList2"/>
    <dgm:cxn modelId="{CC9B1AEB-06B9-4EBA-8FF2-9A610424120C}" type="presParOf" srcId="{1DB33425-DEFE-431C-BDE1-B11A2509E5A7}" destId="{E893B314-FE1A-443B-B14F-D9EDB88FC210}" srcOrd="1" destOrd="0" presId="urn:microsoft.com/office/officeart/2005/8/layout/bList2"/>
    <dgm:cxn modelId="{F06C8D8E-8D54-495E-B058-6F98771924D1}" type="presParOf" srcId="{1DB33425-DEFE-431C-BDE1-B11A2509E5A7}" destId="{2A4ABDB2-97B4-4382-B6A0-F47377A52641}" srcOrd="2" destOrd="0" presId="urn:microsoft.com/office/officeart/2005/8/layout/bList2"/>
    <dgm:cxn modelId="{EE616171-31F4-49BE-8CD8-E2367145AB8C}" type="presParOf" srcId="{1DB33425-DEFE-431C-BDE1-B11A2509E5A7}" destId="{D310757A-F181-4A3B-A610-E83344DD5FDF}" srcOrd="3" destOrd="0" presId="urn:microsoft.com/office/officeart/2005/8/layout/bList2"/>
    <dgm:cxn modelId="{9ACD9FEF-7254-48F0-96A2-1C73BC2A9C52}" type="presParOf" srcId="{6AC9ED8E-6BDF-4CAB-9082-BD8FB7A71DFF}" destId="{EFF21708-F912-4A0F-BA65-B38C195408B8}" srcOrd="1" destOrd="0" presId="urn:microsoft.com/office/officeart/2005/8/layout/bList2"/>
    <dgm:cxn modelId="{EE02ACEE-11A2-432D-A94E-ADE381D6436D}" type="presParOf" srcId="{6AC9ED8E-6BDF-4CAB-9082-BD8FB7A71DFF}" destId="{B405699A-A589-4669-AA05-7FC65E387D8E}" srcOrd="2" destOrd="0" presId="urn:microsoft.com/office/officeart/2005/8/layout/bList2"/>
    <dgm:cxn modelId="{B726C2C5-8589-4600-8BA0-A89A82FC254D}" type="presParOf" srcId="{B405699A-A589-4669-AA05-7FC65E387D8E}" destId="{D829E86C-37DC-4716-8D0A-A6964A4E48A4}" srcOrd="0" destOrd="0" presId="urn:microsoft.com/office/officeart/2005/8/layout/bList2"/>
    <dgm:cxn modelId="{AFF4F033-3502-4F6C-9E02-C1DD3D68887C}" type="presParOf" srcId="{B405699A-A589-4669-AA05-7FC65E387D8E}" destId="{6EEA7D82-37E7-4261-A3CE-FAEFF4D5888F}" srcOrd="1" destOrd="0" presId="urn:microsoft.com/office/officeart/2005/8/layout/bList2"/>
    <dgm:cxn modelId="{D2C047D6-2C87-46A2-9A10-88BA3DD43D01}" type="presParOf" srcId="{B405699A-A589-4669-AA05-7FC65E387D8E}" destId="{B786EBFD-18BB-4EFE-B6E6-AA8522BDFAC3}" srcOrd="2" destOrd="0" presId="urn:microsoft.com/office/officeart/2005/8/layout/bList2"/>
    <dgm:cxn modelId="{1755DB24-D6C1-4BBF-8250-91747E903EE6}" type="presParOf" srcId="{B405699A-A589-4669-AA05-7FC65E387D8E}" destId="{E95F072C-7A7F-487C-89B6-DEE7674041AD}" srcOrd="3" destOrd="0" presId="urn:microsoft.com/office/officeart/2005/8/layout/bList2"/>
    <dgm:cxn modelId="{522A7104-2727-421D-BB0E-E7942AFDFCC0}" type="presParOf" srcId="{6AC9ED8E-6BDF-4CAB-9082-BD8FB7A71DFF}" destId="{C0CB154B-EE30-4213-8339-8ECBC1D4D698}" srcOrd="3" destOrd="0" presId="urn:microsoft.com/office/officeart/2005/8/layout/bList2"/>
    <dgm:cxn modelId="{2B743727-A209-496F-8706-3D67B99E2363}" type="presParOf" srcId="{6AC9ED8E-6BDF-4CAB-9082-BD8FB7A71DFF}" destId="{A563D18B-E4D7-4C29-B8B4-AE482CA3095F}" srcOrd="4" destOrd="0" presId="urn:microsoft.com/office/officeart/2005/8/layout/bList2"/>
    <dgm:cxn modelId="{5EAB8174-2BD2-44AE-818C-F660C529DC05}" type="presParOf" srcId="{A563D18B-E4D7-4C29-B8B4-AE482CA3095F}" destId="{1F882C77-A3ED-4079-BB83-59B8E55B096E}" srcOrd="0" destOrd="0" presId="urn:microsoft.com/office/officeart/2005/8/layout/bList2"/>
    <dgm:cxn modelId="{58609517-5716-41B0-B952-309632114357}" type="presParOf" srcId="{A563D18B-E4D7-4C29-B8B4-AE482CA3095F}" destId="{F634B4FC-DEA1-4D06-8922-AE23CA4C8842}" srcOrd="1" destOrd="0" presId="urn:microsoft.com/office/officeart/2005/8/layout/bList2"/>
    <dgm:cxn modelId="{63F835C7-D230-475F-A533-5D537ED1E646}" type="presParOf" srcId="{A563D18B-E4D7-4C29-B8B4-AE482CA3095F}" destId="{ADCE0825-B358-4B4E-8FAE-4FEDCE14E942}" srcOrd="2" destOrd="0" presId="urn:microsoft.com/office/officeart/2005/8/layout/bList2"/>
    <dgm:cxn modelId="{3522071A-27F6-4BB5-B6BE-C6418A78336C}" type="presParOf" srcId="{A563D18B-E4D7-4C29-B8B4-AE482CA3095F}" destId="{14B0368E-3CF2-4093-8416-176B9D49E481}" srcOrd="3" destOrd="0" presId="urn:microsoft.com/office/officeart/2005/8/layout/bList2"/>
    <dgm:cxn modelId="{8BA94F0F-89F5-4A7B-BAE7-FA31278D1569}" type="presParOf" srcId="{6AC9ED8E-6BDF-4CAB-9082-BD8FB7A71DFF}" destId="{BEFEA7E0-9245-4381-B368-AC90D67C84C3}" srcOrd="5" destOrd="0" presId="urn:microsoft.com/office/officeart/2005/8/layout/bList2"/>
    <dgm:cxn modelId="{04EDC74B-F17C-4F94-899C-78A4C66A3E8D}" type="presParOf" srcId="{6AC9ED8E-6BDF-4CAB-9082-BD8FB7A71DFF}" destId="{8CAE4C79-747E-4DEF-8C4A-5A6927177D09}" srcOrd="6" destOrd="0" presId="urn:microsoft.com/office/officeart/2005/8/layout/bList2"/>
    <dgm:cxn modelId="{4743F477-4F27-4D4D-A20A-FD780425B904}" type="presParOf" srcId="{8CAE4C79-747E-4DEF-8C4A-5A6927177D09}" destId="{7A9C657D-F561-4C5F-8E15-3F754B64DDE0}" srcOrd="0" destOrd="0" presId="urn:microsoft.com/office/officeart/2005/8/layout/bList2"/>
    <dgm:cxn modelId="{11016BB4-240C-4BED-9D80-9C04EE2E90CF}" type="presParOf" srcId="{8CAE4C79-747E-4DEF-8C4A-5A6927177D09}" destId="{579BB41B-B145-4676-AAC7-C9E8DDB9E858}" srcOrd="1" destOrd="0" presId="urn:microsoft.com/office/officeart/2005/8/layout/bList2"/>
    <dgm:cxn modelId="{A544C8C9-339D-4CD3-B6DD-D2619184AFCE}" type="presParOf" srcId="{8CAE4C79-747E-4DEF-8C4A-5A6927177D09}" destId="{DAEBE688-585F-4F90-94DB-A16990D705E6}" srcOrd="2" destOrd="0" presId="urn:microsoft.com/office/officeart/2005/8/layout/bList2"/>
    <dgm:cxn modelId="{CC0DDEB9-3142-4B79-9847-090E828D047A}" type="presParOf" srcId="{8CAE4C79-747E-4DEF-8C4A-5A6927177D09}" destId="{A5FCFB7F-49E1-46E2-94B8-0BCEB7A2FD88}" srcOrd="3" destOrd="0" presId="urn:microsoft.com/office/officeart/2005/8/layout/bList2"/>
    <dgm:cxn modelId="{515179CB-E1C8-4388-ACD8-67A5789E37CC}" type="presParOf" srcId="{6AC9ED8E-6BDF-4CAB-9082-BD8FB7A71DFF}" destId="{71FF31EB-4106-4E66-8AE5-36EB57EA003D}" srcOrd="7" destOrd="0" presId="urn:microsoft.com/office/officeart/2005/8/layout/bList2"/>
    <dgm:cxn modelId="{6A375E69-C58D-4640-AEFF-2C2A9D4A6733}" type="presParOf" srcId="{6AC9ED8E-6BDF-4CAB-9082-BD8FB7A71DFF}" destId="{BB4BD388-75C1-4CD4-9CF7-8F4E4F5C17C7}" srcOrd="8" destOrd="0" presId="urn:microsoft.com/office/officeart/2005/8/layout/bList2"/>
    <dgm:cxn modelId="{6CBB60B6-31B8-4184-8ECE-73B660009F7E}" type="presParOf" srcId="{BB4BD388-75C1-4CD4-9CF7-8F4E4F5C17C7}" destId="{EC598BEC-E876-48FA-946F-4CC421125E4D}" srcOrd="0" destOrd="0" presId="urn:microsoft.com/office/officeart/2005/8/layout/bList2"/>
    <dgm:cxn modelId="{93F66C74-F8D9-4447-83EB-9BDB58C5DD60}" type="presParOf" srcId="{BB4BD388-75C1-4CD4-9CF7-8F4E4F5C17C7}" destId="{928913D4-5A6B-4C8F-AF74-437B16BAB43C}" srcOrd="1" destOrd="0" presId="urn:microsoft.com/office/officeart/2005/8/layout/bList2"/>
    <dgm:cxn modelId="{0F6B4E38-9AD8-4B61-9288-ACF903768E8C}" type="presParOf" srcId="{BB4BD388-75C1-4CD4-9CF7-8F4E4F5C17C7}" destId="{B9A355EB-C79D-4F6E-B46A-50D36530595F}" srcOrd="2" destOrd="0" presId="urn:microsoft.com/office/officeart/2005/8/layout/bList2"/>
    <dgm:cxn modelId="{D3283643-0189-45FB-AE40-17F7AB763773}" type="presParOf" srcId="{BB4BD388-75C1-4CD4-9CF7-8F4E4F5C17C7}" destId="{F4E56DD2-2C17-4C48-983D-36E02E7F1D81}" srcOrd="3" destOrd="0" presId="urn:microsoft.com/office/officeart/2005/8/layout/bList2"/>
    <dgm:cxn modelId="{6416031A-8563-46CB-8C18-C03C65F6CA68}" type="presParOf" srcId="{6AC9ED8E-6BDF-4CAB-9082-BD8FB7A71DFF}" destId="{FC2A6582-4BBB-40A1-9AA4-8DB97921C084}" srcOrd="9" destOrd="0" presId="urn:microsoft.com/office/officeart/2005/8/layout/bList2"/>
    <dgm:cxn modelId="{842BC92C-136F-4B9F-9F7B-8C0E60706530}" type="presParOf" srcId="{6AC9ED8E-6BDF-4CAB-9082-BD8FB7A71DFF}" destId="{9643774C-4C01-4F6B-9C45-A35585DD1946}" srcOrd="10" destOrd="0" presId="urn:microsoft.com/office/officeart/2005/8/layout/bList2"/>
    <dgm:cxn modelId="{7DD06270-7681-4CAD-A1DB-29AAEE80D5DB}" type="presParOf" srcId="{9643774C-4C01-4F6B-9C45-A35585DD1946}" destId="{B6C5491B-FDF8-46CD-9659-8770D140BFDE}" srcOrd="0" destOrd="0" presId="urn:microsoft.com/office/officeart/2005/8/layout/bList2"/>
    <dgm:cxn modelId="{BDAA3E55-F9B0-4929-8053-432C7A12E56E}" type="presParOf" srcId="{9643774C-4C01-4F6B-9C45-A35585DD1946}" destId="{3EA1058E-6E40-4132-925F-138D95BEA958}" srcOrd="1" destOrd="0" presId="urn:microsoft.com/office/officeart/2005/8/layout/bList2"/>
    <dgm:cxn modelId="{AF65E4E1-D0FC-4D16-9411-8D2D066A73EC}" type="presParOf" srcId="{9643774C-4C01-4F6B-9C45-A35585DD1946}" destId="{B14182C4-F125-4639-87CF-79DB813FC222}" srcOrd="2" destOrd="0" presId="urn:microsoft.com/office/officeart/2005/8/layout/bList2"/>
    <dgm:cxn modelId="{ABE0315D-0A04-479A-B3B6-AFC9A8AB9176}" type="presParOf" srcId="{9643774C-4C01-4F6B-9C45-A35585DD1946}" destId="{A5D92819-DF9C-45C1-A136-570A13F03381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B57B7F-0130-4863-AEA0-674E99D339E4}">
      <dsp:nvSpPr>
        <dsp:cNvPr id="0" name=""/>
        <dsp:cNvSpPr/>
      </dsp:nvSpPr>
      <dsp:spPr>
        <a:xfrm>
          <a:off x="665651" y="6994"/>
          <a:ext cx="2329670" cy="173905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Monitors vibration trends to assess early mechanical issues.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Imbalance, misalignment, looseness, bearing wear and other issues are identified before they cause equipment failure.</a:t>
          </a:r>
        </a:p>
      </dsp:txBody>
      <dsp:txXfrm>
        <a:off x="706399" y="47742"/>
        <a:ext cx="2248174" cy="1698302"/>
      </dsp:txXfrm>
    </dsp:sp>
    <dsp:sp modelId="{2A4ABDB2-97B4-4382-B6A0-F47377A52641}">
      <dsp:nvSpPr>
        <dsp:cNvPr id="0" name=""/>
        <dsp:cNvSpPr/>
      </dsp:nvSpPr>
      <dsp:spPr>
        <a:xfrm>
          <a:off x="665651" y="1746044"/>
          <a:ext cx="2329670" cy="74779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rPr>
            <a:t>Vibration analysis</a:t>
          </a:r>
          <a:endParaRPr lang="en-US" sz="1600" kern="1200" dirty="0">
            <a:solidFill>
              <a:srgbClr val="000099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65651" y="1746044"/>
        <a:ext cx="1640613" cy="747791"/>
      </dsp:txXfrm>
    </dsp:sp>
    <dsp:sp modelId="{D310757A-F181-4A3B-A610-E83344DD5FDF}">
      <dsp:nvSpPr>
        <dsp:cNvPr id="0" name=""/>
        <dsp:cNvSpPr/>
      </dsp:nvSpPr>
      <dsp:spPr>
        <a:xfrm>
          <a:off x="2372167" y="1864824"/>
          <a:ext cx="815384" cy="815384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4000" r="-4000"/>
          </a:stretch>
        </a:blipFill>
        <a:ln w="12700" cap="flat" cmpd="sng" algn="ctr">
          <a:solidFill>
            <a:schemeClr val="tx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29E86C-37DC-4716-8D0A-A6964A4E48A4}">
      <dsp:nvSpPr>
        <dsp:cNvPr id="0" name=""/>
        <dsp:cNvSpPr/>
      </dsp:nvSpPr>
      <dsp:spPr>
        <a:xfrm>
          <a:off x="3389558" y="6994"/>
          <a:ext cx="2329670" cy="173905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351709"/>
              <a:satOff val="-3484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Uses infrared imaging to detect temperature variations.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Electrical problems, mechanical friction, and process inefficiencies are identified.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30306" y="47742"/>
        <a:ext cx="2248174" cy="1698302"/>
      </dsp:txXfrm>
    </dsp:sp>
    <dsp:sp modelId="{B786EBFD-18BB-4EFE-B6E6-AA8522BDFAC3}">
      <dsp:nvSpPr>
        <dsp:cNvPr id="0" name=""/>
        <dsp:cNvSpPr/>
      </dsp:nvSpPr>
      <dsp:spPr>
        <a:xfrm>
          <a:off x="3389558" y="1746044"/>
          <a:ext cx="2329670" cy="747791"/>
        </a:xfrm>
        <a:prstGeom prst="rect">
          <a:avLst/>
        </a:prstGeom>
        <a:solidFill>
          <a:schemeClr val="accent5">
            <a:hueOff val="-1351709"/>
            <a:satOff val="-3484"/>
            <a:lumOff val="-2353"/>
            <a:alphaOff val="0"/>
          </a:schemeClr>
        </a:solidFill>
        <a:ln w="12700" cap="flat" cmpd="sng" algn="ctr">
          <a:solidFill>
            <a:schemeClr val="accent5">
              <a:hueOff val="-1351709"/>
              <a:satOff val="-3484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rPr>
            <a:t>Thermography</a:t>
          </a:r>
        </a:p>
      </dsp:txBody>
      <dsp:txXfrm>
        <a:off x="3389558" y="1746044"/>
        <a:ext cx="1640613" cy="747791"/>
      </dsp:txXfrm>
    </dsp:sp>
    <dsp:sp modelId="{E95F072C-7A7F-487C-89B6-DEE7674041AD}">
      <dsp:nvSpPr>
        <dsp:cNvPr id="0" name=""/>
        <dsp:cNvSpPr/>
      </dsp:nvSpPr>
      <dsp:spPr>
        <a:xfrm>
          <a:off x="5096074" y="1864824"/>
          <a:ext cx="815384" cy="815384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/>
          </a:stretch>
        </a:blipFill>
        <a:ln w="12700" cap="flat" cmpd="sng" algn="ctr">
          <a:solidFill>
            <a:schemeClr val="tx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882C77-A3ED-4079-BB83-59B8E55B096E}">
      <dsp:nvSpPr>
        <dsp:cNvPr id="0" name=""/>
        <dsp:cNvSpPr/>
      </dsp:nvSpPr>
      <dsp:spPr>
        <a:xfrm>
          <a:off x="6113465" y="6994"/>
          <a:ext cx="2329670" cy="173905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703417"/>
              <a:satOff val="-6968"/>
              <a:lumOff val="-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Examines lubricant samples to evaluate equipment condition.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Leakages, bearing and gear damages.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endParaRPr lang="en-US" sz="1200" kern="1200"/>
        </a:p>
      </dsp:txBody>
      <dsp:txXfrm>
        <a:off x="6154213" y="47742"/>
        <a:ext cx="2248174" cy="1698302"/>
      </dsp:txXfrm>
    </dsp:sp>
    <dsp:sp modelId="{ADCE0825-B358-4B4E-8FAE-4FEDCE14E942}">
      <dsp:nvSpPr>
        <dsp:cNvPr id="0" name=""/>
        <dsp:cNvSpPr/>
      </dsp:nvSpPr>
      <dsp:spPr>
        <a:xfrm>
          <a:off x="6113465" y="1746044"/>
          <a:ext cx="2329670" cy="747791"/>
        </a:xfrm>
        <a:prstGeom prst="rect">
          <a:avLst/>
        </a:prstGeom>
        <a:solidFill>
          <a:schemeClr val="accent5">
            <a:hueOff val="-2703417"/>
            <a:satOff val="-6968"/>
            <a:lumOff val="-4706"/>
            <a:alphaOff val="0"/>
          </a:schemeClr>
        </a:solidFill>
        <a:ln w="12700" cap="flat" cmpd="sng" algn="ctr">
          <a:solidFill>
            <a:schemeClr val="accent5">
              <a:hueOff val="-2703417"/>
              <a:satOff val="-6968"/>
              <a:lumOff val="-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rPr>
            <a:t>Lubricant analysis</a:t>
          </a:r>
          <a:endParaRPr lang="en-US" sz="1600" kern="1200" dirty="0">
            <a:solidFill>
              <a:srgbClr val="000099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13465" y="1746044"/>
        <a:ext cx="1640613" cy="747791"/>
      </dsp:txXfrm>
    </dsp:sp>
    <dsp:sp modelId="{14B0368E-3CF2-4093-8416-176B9D49E481}">
      <dsp:nvSpPr>
        <dsp:cNvPr id="0" name=""/>
        <dsp:cNvSpPr/>
      </dsp:nvSpPr>
      <dsp:spPr>
        <a:xfrm>
          <a:off x="7819981" y="1864824"/>
          <a:ext cx="815384" cy="815384"/>
        </a:xfrm>
        <a:prstGeom prst="ellipse">
          <a:avLst/>
        </a:prstGeom>
        <a:blipFill rotWithShape="1">
          <a:blip xmlns:r="http://schemas.openxmlformats.org/officeDocument/2006/relationships" r:embed="rId3"/>
          <a:srcRect/>
          <a:stretch>
            <a:fillRect/>
          </a:stretch>
        </a:blipFill>
        <a:ln w="12700" cap="flat" cmpd="sng" algn="ctr">
          <a:solidFill>
            <a:schemeClr val="tx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9C657D-F561-4C5F-8E15-3F754B64DDE0}">
      <dsp:nvSpPr>
        <dsp:cNvPr id="0" name=""/>
        <dsp:cNvSpPr/>
      </dsp:nvSpPr>
      <dsp:spPr>
        <a:xfrm>
          <a:off x="665651" y="3084052"/>
          <a:ext cx="2329670" cy="173905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055126"/>
              <a:satOff val="-10451"/>
              <a:lumOff val="-7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Monitors sound patterns to detect equipment issues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Bearing issues and gas, liquid or vacuum leaks are detected.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</dsp:txBody>
      <dsp:txXfrm>
        <a:off x="706399" y="3124800"/>
        <a:ext cx="2248174" cy="1698302"/>
      </dsp:txXfrm>
    </dsp:sp>
    <dsp:sp modelId="{DAEBE688-585F-4F90-94DB-A16990D705E6}">
      <dsp:nvSpPr>
        <dsp:cNvPr id="0" name=""/>
        <dsp:cNvSpPr/>
      </dsp:nvSpPr>
      <dsp:spPr>
        <a:xfrm>
          <a:off x="665651" y="4823102"/>
          <a:ext cx="2329670" cy="747791"/>
        </a:xfrm>
        <a:prstGeom prst="rect">
          <a:avLst/>
        </a:prstGeom>
        <a:solidFill>
          <a:schemeClr val="accent5">
            <a:hueOff val="-4055126"/>
            <a:satOff val="-10451"/>
            <a:lumOff val="-7059"/>
            <a:alphaOff val="0"/>
          </a:schemeClr>
        </a:solidFill>
        <a:ln w="12700" cap="flat" cmpd="sng" algn="ctr">
          <a:solidFill>
            <a:schemeClr val="accent5">
              <a:hueOff val="-4055126"/>
              <a:satOff val="-10451"/>
              <a:lumOff val="-70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rPr>
            <a:t>Acoustic measurements</a:t>
          </a:r>
          <a:endParaRPr lang="en-US" sz="1600" kern="1200" dirty="0">
            <a:solidFill>
              <a:srgbClr val="000099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65651" y="4823102"/>
        <a:ext cx="1640613" cy="747791"/>
      </dsp:txXfrm>
    </dsp:sp>
    <dsp:sp modelId="{A5FCFB7F-49E1-46E2-94B8-0BCEB7A2FD88}">
      <dsp:nvSpPr>
        <dsp:cNvPr id="0" name=""/>
        <dsp:cNvSpPr/>
      </dsp:nvSpPr>
      <dsp:spPr>
        <a:xfrm>
          <a:off x="2372167" y="4941882"/>
          <a:ext cx="815384" cy="815384"/>
        </a:xfrm>
        <a:prstGeom prst="ellipse">
          <a:avLst/>
        </a:prstGeom>
        <a:blipFill rotWithShape="1">
          <a:blip xmlns:r="http://schemas.openxmlformats.org/officeDocument/2006/relationships" r:embed="rId4"/>
          <a:srcRect/>
          <a:stretch>
            <a:fillRect/>
          </a:stretch>
        </a:blipFill>
        <a:ln w="12700" cap="flat" cmpd="sng" algn="ctr">
          <a:solidFill>
            <a:schemeClr val="tx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C598BEC-E876-48FA-946F-4CC421125E4D}">
      <dsp:nvSpPr>
        <dsp:cNvPr id="0" name=""/>
        <dsp:cNvSpPr/>
      </dsp:nvSpPr>
      <dsp:spPr>
        <a:xfrm>
          <a:off x="3389558" y="3084052"/>
          <a:ext cx="2329670" cy="173905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406834"/>
              <a:satOff val="-13935"/>
              <a:lumOff val="-9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Monitors material degradation, identifies internal flaws, and evaluates structural integrity 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Ultrasonic Testing (UT), Radiographic Testing (RT), Magnetic Particle Inspection, Dye Penetrant Testing.</a:t>
          </a:r>
        </a:p>
      </dsp:txBody>
      <dsp:txXfrm>
        <a:off x="3430306" y="3124800"/>
        <a:ext cx="2248174" cy="1698302"/>
      </dsp:txXfrm>
    </dsp:sp>
    <dsp:sp modelId="{B9A355EB-C79D-4F6E-B46A-50D36530595F}">
      <dsp:nvSpPr>
        <dsp:cNvPr id="0" name=""/>
        <dsp:cNvSpPr/>
      </dsp:nvSpPr>
      <dsp:spPr>
        <a:xfrm>
          <a:off x="3389558" y="4823102"/>
          <a:ext cx="2329670" cy="747791"/>
        </a:xfrm>
        <a:prstGeom prst="rect">
          <a:avLst/>
        </a:prstGeom>
        <a:solidFill>
          <a:schemeClr val="accent5">
            <a:hueOff val="-5406834"/>
            <a:satOff val="-13935"/>
            <a:lumOff val="-9412"/>
            <a:alphaOff val="0"/>
          </a:schemeClr>
        </a:solidFill>
        <a:ln w="12700" cap="flat" cmpd="sng" algn="ctr">
          <a:solidFill>
            <a:schemeClr val="accent5">
              <a:hueOff val="-5406834"/>
              <a:satOff val="-13935"/>
              <a:lumOff val="-941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1" kern="1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rPr>
            <a:t>NDT</a:t>
          </a:r>
          <a:endParaRPr lang="en-US" sz="1600" kern="1200" dirty="0">
            <a:solidFill>
              <a:srgbClr val="000099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389558" y="4823102"/>
        <a:ext cx="1640613" cy="747791"/>
      </dsp:txXfrm>
    </dsp:sp>
    <dsp:sp modelId="{F4E56DD2-2C17-4C48-983D-36E02E7F1D81}">
      <dsp:nvSpPr>
        <dsp:cNvPr id="0" name=""/>
        <dsp:cNvSpPr/>
      </dsp:nvSpPr>
      <dsp:spPr>
        <a:xfrm>
          <a:off x="5096074" y="4941882"/>
          <a:ext cx="815384" cy="815384"/>
        </a:xfrm>
        <a:prstGeom prst="ellipse">
          <a:avLst/>
        </a:prstGeom>
        <a:blipFill rotWithShape="1">
          <a:blip xmlns:r="http://schemas.openxmlformats.org/officeDocument/2006/relationships" r:embed="rId5"/>
          <a:srcRect/>
          <a:stretch>
            <a:fillRect l="-10000" r="-10000"/>
          </a:stretch>
        </a:blipFill>
        <a:ln w="12700" cap="flat" cmpd="sng" algn="ctr">
          <a:solidFill>
            <a:schemeClr val="tx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C5491B-FDF8-46CD-9659-8770D140BFDE}">
      <dsp:nvSpPr>
        <dsp:cNvPr id="0" name=""/>
        <dsp:cNvSpPr/>
      </dsp:nvSpPr>
      <dsp:spPr>
        <a:xfrm>
          <a:off x="6113465" y="3084052"/>
          <a:ext cx="2329670" cy="1739050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" tIns="45720" rIns="15240" bIns="1524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1200" kern="1200" dirty="0">
              <a:latin typeface="Arial" panose="020B0604020202020204" pitchFamily="34" charset="0"/>
              <a:cs typeface="Arial" panose="020B0604020202020204" pitchFamily="34" charset="0"/>
            </a:rPr>
            <a:t>Analyzes current, voltage, and other electrical parameters to evaluate equipment condition. </a:t>
          </a:r>
        </a:p>
      </dsp:txBody>
      <dsp:txXfrm>
        <a:off x="6154213" y="3124800"/>
        <a:ext cx="2248174" cy="1698302"/>
      </dsp:txXfrm>
    </dsp:sp>
    <dsp:sp modelId="{B14182C4-F125-4639-87CF-79DB813FC222}">
      <dsp:nvSpPr>
        <dsp:cNvPr id="0" name=""/>
        <dsp:cNvSpPr/>
      </dsp:nvSpPr>
      <dsp:spPr>
        <a:xfrm>
          <a:off x="6113465" y="4823102"/>
          <a:ext cx="2329670" cy="747791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0" rIns="2032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>
              <a:solidFill>
                <a:srgbClr val="000099"/>
              </a:solidFill>
              <a:latin typeface="Arial" panose="020B0604020202020204" pitchFamily="34" charset="0"/>
              <a:cs typeface="Arial" panose="020B0604020202020204" pitchFamily="34" charset="0"/>
            </a:rPr>
            <a:t>Electrical measurements</a:t>
          </a:r>
        </a:p>
      </dsp:txBody>
      <dsp:txXfrm>
        <a:off x="6113465" y="4823102"/>
        <a:ext cx="1640613" cy="747791"/>
      </dsp:txXfrm>
    </dsp:sp>
    <dsp:sp modelId="{A5D92819-DF9C-45C1-A136-570A13F03381}">
      <dsp:nvSpPr>
        <dsp:cNvPr id="0" name=""/>
        <dsp:cNvSpPr/>
      </dsp:nvSpPr>
      <dsp:spPr>
        <a:xfrm>
          <a:off x="7819981" y="4941882"/>
          <a:ext cx="815384" cy="815384"/>
        </a:xfrm>
        <a:prstGeom prst="ellipse">
          <a:avLst/>
        </a:prstGeom>
        <a:blipFill rotWithShape="1">
          <a:blip xmlns:r="http://schemas.openxmlformats.org/officeDocument/2006/relationships" r:embed="rId6"/>
          <a:srcRect/>
          <a:stretch>
            <a:fillRect/>
          </a:stretch>
        </a:blipFill>
        <a:ln w="12700" cap="flat" cmpd="sng" algn="ctr">
          <a:solidFill>
            <a:schemeClr val="tx1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1244EF-8D1B-4225-9AD1-9BB2698A4047}" type="datetimeFigureOut">
              <a:rPr lang="en-GB" smtClean="0"/>
              <a:t>10/11/2025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E4FD22-C8DF-49BA-979E-7AD1658883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1029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Condition Based Maintenance (CMB) is a maintenance plan that uses Condition monitoring tasks/techniques to determine if corrective actions are required on machinery parts.</a:t>
            </a:r>
          </a:p>
          <a:p>
            <a:r>
              <a:rPr lang="en-US" dirty="0"/>
              <a:t>Condition monitoring tasks/techniques are performed on a frequent or real-time basis and compare machinery operation state to an established baseline operation condition.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4FD22-C8DF-49BA-979E-7AD1658883D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4457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695B5-3316-221A-29AA-8DCA3E12ED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FDD1BC-027B-82C7-2B1F-7B03E24D81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62343D-6F3F-87D0-2728-3CBEFF12F6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CDC5B4-8120-5C19-F01E-A32F6DEE12D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4FD22-C8DF-49BA-979E-7AD1658883D0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15396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66850-D922-9045-F5E4-1B8F8CD7E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E2470D-6F8C-0009-E19F-952C7CC366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C91194-F9A5-3270-135D-0F568B201A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C4A320-62FA-EDB1-3F40-98DE50ED9F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4FD22-C8DF-49BA-979E-7AD1658883D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2673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B06FD-E885-D366-8FE5-E24C36F4B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BEB07B4-ADB9-7F65-B666-9138520481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3BDCD3-5AB7-92E6-B0BC-8F6032B8AE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2B77B2-4B8F-34EE-68CC-895B8C0C75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4FD22-C8DF-49BA-979E-7AD1658883D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7018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98C522-7D40-D3BB-D32B-E32502C01F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13CD85-0419-F715-A974-1C534F19F1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278A9E-7ACB-B4D6-674C-DDDFD35A20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024CD0-F97A-6BB2-5286-9BC41A7A9F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4FD22-C8DF-49BA-979E-7AD1658883D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72679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2EAD4C-7623-6201-EDCD-C9A09EE811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0B07BB-2B37-65C0-58BB-4F608BEC6F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2E5F6D-EF11-A0AB-BEF1-46FF9B89C31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E26A5-AE9C-3813-6302-6CA69A8307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4FD22-C8DF-49BA-979E-7AD1658883D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418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4FD22-C8DF-49BA-979E-7AD1658883D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2915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Reduced Unplanned Downtime</a:t>
            </a:r>
            <a:br>
              <a:rPr lang="en-US" dirty="0"/>
            </a:br>
            <a:r>
              <a:rPr lang="en-US" dirty="0"/>
              <a:t>CBM enables early detection of potential failures by continuously monitoring equipment conditions, allowing for timely interventions and minimizing unexpected breakdowns.</a:t>
            </a:r>
          </a:p>
          <a:p>
            <a:r>
              <a:rPr lang="en-US" b="1" dirty="0"/>
              <a:t>Lower Maintenance Costs</a:t>
            </a:r>
            <a:br>
              <a:rPr lang="en-US" dirty="0"/>
            </a:br>
            <a:r>
              <a:rPr lang="en-US" dirty="0"/>
              <a:t>By performing maintenance based on actual equipment needs rather than fixed schedules, CBM reduces unnecessary labor and parts replacement, leading to cost savings.</a:t>
            </a:r>
          </a:p>
          <a:p>
            <a:r>
              <a:rPr lang="en-US" b="1" dirty="0"/>
              <a:t>Extended Equipment Lifespan</a:t>
            </a:r>
            <a:br>
              <a:rPr lang="en-US" dirty="0"/>
            </a:br>
            <a:r>
              <a:rPr lang="en-US" dirty="0"/>
              <a:t>Timely maintenance helps prevent severe damage, thereby prolonging the operational life of machinery and reducing the frequency of replacements.</a:t>
            </a:r>
          </a:p>
          <a:p>
            <a:r>
              <a:rPr lang="en-US" b="1" dirty="0"/>
              <a:t>Enhanced Operational Efficiency</a:t>
            </a:r>
            <a:br>
              <a:rPr lang="en-US" dirty="0"/>
            </a:br>
            <a:r>
              <a:rPr lang="en-US" dirty="0"/>
              <a:t>CBM allows for better planning and resource allocation, ensuring that maintenance activities are performed when necessary, thereby improving overall productivity.</a:t>
            </a:r>
          </a:p>
          <a:p>
            <a:r>
              <a:rPr lang="en-US" b="1" dirty="0"/>
              <a:t>Improved Safety</a:t>
            </a:r>
            <a:br>
              <a:rPr lang="en-US" dirty="0"/>
            </a:br>
            <a:r>
              <a:rPr lang="en-US" dirty="0"/>
              <a:t>Regular monitoring and timely maintenance reduce the risk of equipment-related accidents, contributing to a safer working environment.</a:t>
            </a:r>
          </a:p>
          <a:p>
            <a:r>
              <a:rPr lang="en-US" b="1" dirty="0"/>
              <a:t>Optimized Resource Allocation</a:t>
            </a:r>
            <a:br>
              <a:rPr lang="en-US" dirty="0"/>
            </a:br>
            <a:r>
              <a:rPr lang="en-US" dirty="0"/>
              <a:t>By focusing maintenance efforts on equipment that requires attention, CBM ensures that resources are used effectively and efficiently.</a:t>
            </a:r>
          </a:p>
          <a:p>
            <a:r>
              <a:rPr lang="en-US" b="1" dirty="0"/>
              <a:t>Data-Driven Decision Making</a:t>
            </a:r>
            <a:br>
              <a:rPr lang="en-US" dirty="0"/>
            </a:br>
            <a:r>
              <a:rPr lang="en-US" dirty="0"/>
              <a:t>CBM provides valuable insights through data analysis, enabling informed decisions regarding maintenance strategies and asset management.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4FD22-C8DF-49BA-979E-7AD1658883D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1024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4FD22-C8DF-49BA-979E-7AD1658883D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703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D6BFE3-A7B3-24B8-9487-921EFF861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B3B99B9-1070-44D4-64BC-F4241D89269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3EFCB5-6624-7BE3-D730-DF134B2451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05A9F3-9562-7BA0-5131-67F40B36E3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4FD22-C8DF-49BA-979E-7AD1658883D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6774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4FD22-C8DF-49BA-979E-7AD1658883D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891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4FD22-C8DF-49BA-979E-7AD1658883D0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2605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000099"/>
                </a:solidFill>
              </a:rPr>
              <a:t>Criticality in Production: </a:t>
            </a:r>
            <a:r>
              <a:rPr lang="en-US" b="1" dirty="0"/>
              <a:t>High</a:t>
            </a:r>
          </a:p>
          <a:p>
            <a:r>
              <a:rPr lang="en-US" b="1" dirty="0"/>
              <a:t>Maintains Negative Pressure:</a:t>
            </a:r>
            <a:r>
              <a:rPr lang="en-US" dirty="0"/>
              <a:t> Ensures smooth gas flow through the kiln, preheater, and dust collection systems.</a:t>
            </a:r>
          </a:p>
          <a:p>
            <a:r>
              <a:rPr lang="en-US" b="1" dirty="0"/>
              <a:t>Controls Combustion &amp; Draft:</a:t>
            </a:r>
            <a:r>
              <a:rPr lang="en-US" dirty="0"/>
              <a:t> Regulates airflow for stable kiln operation and efficient fuel burning.</a:t>
            </a:r>
          </a:p>
          <a:p>
            <a:r>
              <a:rPr lang="en-US" b="1" dirty="0"/>
              <a:t>Enhances Heat Transfer:</a:t>
            </a:r>
            <a:r>
              <a:rPr lang="en-US" dirty="0"/>
              <a:t> Promotes effective heat exchange between hot gases and raw materials, improving energy efficiency.</a:t>
            </a:r>
          </a:p>
          <a:p>
            <a:r>
              <a:rPr lang="en-US" b="1" dirty="0"/>
              <a:t>Supports Emission Control:</a:t>
            </a:r>
            <a:r>
              <a:rPr lang="en-US" dirty="0"/>
              <a:t> Draws gases through ESPs or bag filters to reduce dust and pollutant emissions.</a:t>
            </a:r>
          </a:p>
          <a:p>
            <a:r>
              <a:rPr lang="en-US" b="1" dirty="0"/>
              <a:t>Protects Equipment &amp; Clinker Quality:</a:t>
            </a:r>
            <a:r>
              <a:rPr lang="en-US" dirty="0"/>
              <a:t> Maintains proper pressure and temperature, ensuring safe operation and consistent clinker 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4FD22-C8DF-49BA-979E-7AD1658883D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222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704C7-05EB-F9A9-E5B5-D5FDFC6E6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55A3FE-4D40-C93A-2631-2189970347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F43753-29A4-AB48-B23C-9B07652CE2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DA8728-EE7E-5D2A-5F89-344A588376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4FD22-C8DF-49BA-979E-7AD1658883D0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6210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CDD5D1-21C6-13FC-EC1F-E6AB15266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8E3D6F-0A5E-7C01-50E1-502DFA3C9F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2AFBA41-BC46-C9F3-6DA7-FD1A220297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4AFCD9-426C-6AA0-4B15-7E4066611B0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E4FD22-C8DF-49BA-979E-7AD1658883D0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5997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583699-A81C-4681-A891-B533254B1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7812B-32A4-43E1-A9A0-0B9A49A5555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18424F-DFDF-4899-959B-263675B2F8A2}"/>
              </a:ext>
            </a:extLst>
          </p:cNvPr>
          <p:cNvSpPr/>
          <p:nvPr userDrawn="1"/>
        </p:nvSpPr>
        <p:spPr>
          <a:xfrm>
            <a:off x="-101599" y="-52696"/>
            <a:ext cx="12496787" cy="686942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701FF50-749C-4708-A23C-DE27E5CD2D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5575" y="1405912"/>
            <a:ext cx="7373454" cy="2723856"/>
          </a:xfrm>
          <a:prstGeom prst="rect">
            <a:avLst/>
          </a:prstGeom>
          <a:noFill/>
        </p:spPr>
        <p:txBody>
          <a:bodyPr anchor="b">
            <a:normAutofit/>
          </a:bodyPr>
          <a:lstStyle>
            <a:lvl1pPr algn="l">
              <a:defRPr lang="en-GB" sz="4000" b="1" kern="12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3A5F9A5-2984-432F-9B27-87542A26CB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574" y="4195083"/>
            <a:ext cx="7373454" cy="8572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0">
                <a:effectLst/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FDA43836-DB13-4522-85D4-C838D856BA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5574" y="5673725"/>
            <a:ext cx="7373454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Presenter’s Title / Department</a:t>
            </a:r>
            <a:endParaRPr lang="en-GB" dirty="0"/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7AE4B993-82AC-46B1-872C-B0260C42FE4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5574" y="6091238"/>
            <a:ext cx="7373454" cy="365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 Year</a:t>
            </a:r>
            <a:endParaRPr lang="en-GB" dirty="0"/>
          </a:p>
        </p:txBody>
      </p:sp>
      <p:pic>
        <p:nvPicPr>
          <p:cNvPr id="12" name="Picture 11" descr="A picture containing outdoor, floor, building, boy&#10;&#10;Description automatically generated">
            <a:extLst>
              <a:ext uri="{FF2B5EF4-FFF2-40B4-BE49-F238E27FC236}">
                <a16:creationId xmlns:a16="http://schemas.microsoft.com/office/drawing/2014/main" id="{A7B08819-5240-4EB1-A09A-D0F3F6C16D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09" r="12165" b="20461"/>
          <a:stretch/>
        </p:blipFill>
        <p:spPr>
          <a:xfrm>
            <a:off x="8606971" y="-14515"/>
            <a:ext cx="3590471" cy="6869422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C9F612BC-E64B-4D91-86F5-506D6BA78ED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74" y="167344"/>
            <a:ext cx="4556442" cy="853429"/>
          </a:xfrm>
          <a:prstGeom prst="rect">
            <a:avLst/>
          </a:prstGeom>
        </p:spPr>
      </p:pic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AED50137-AF6B-4A55-92C3-69FC36FBE0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4693" y="5243285"/>
            <a:ext cx="7373454" cy="3651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Presenter’s Name Surname</a:t>
            </a:r>
            <a:endParaRPr lang="en-GB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F17E0A0-E926-46A9-8D89-12A59F3F26A9}"/>
              </a:ext>
            </a:extLst>
          </p:cNvPr>
          <p:cNvCxnSpPr>
            <a:cxnSpLocks/>
          </p:cNvCxnSpPr>
          <p:nvPr userDrawn="1"/>
        </p:nvCxnSpPr>
        <p:spPr>
          <a:xfrm>
            <a:off x="8606971" y="0"/>
            <a:ext cx="0" cy="6858000"/>
          </a:xfrm>
          <a:prstGeom prst="line">
            <a:avLst/>
          </a:prstGeom>
          <a:ln w="76200">
            <a:solidFill>
              <a:srgbClr val="199C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5715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6BEAC1-28F5-4514-888B-6DF5DED96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7812B-32A4-43E1-A9A0-0B9A49A5555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9F28FB-DAF8-447A-A625-AC3582137641}"/>
              </a:ext>
            </a:extLst>
          </p:cNvPr>
          <p:cNvSpPr/>
          <p:nvPr userDrawn="1"/>
        </p:nvSpPr>
        <p:spPr>
          <a:xfrm>
            <a:off x="0" y="0"/>
            <a:ext cx="12192000" cy="1255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D66A5EE-664A-4BDA-9EC3-C5310B4A13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7" y="735821"/>
            <a:ext cx="6866843" cy="5639106"/>
          </a:xfrm>
        </p:spPr>
        <p:txBody>
          <a:bodyPr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BDD6841-F26E-47F0-8DDF-BA01EA4014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1969" y="1373509"/>
            <a:ext cx="4909457" cy="5001417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BCF97DC-F6EE-408D-9D97-A75BDF28A0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5" b="89831" l="659" r="97460">
                        <a14:foregroundMark x1="7338" y1="11864" x2="7338" y2="11864"/>
                        <a14:foregroundMark x1="11853" y1="17232" x2="11853" y2="17232"/>
                        <a14:foregroundMark x1="5833" y1="35876" x2="5833" y2="35876"/>
                        <a14:foregroundMark x1="1881" y1="48305" x2="1881" y2="48305"/>
                        <a14:foregroundMark x1="17592" y1="26836" x2="17592" y2="26836"/>
                        <a14:foregroundMark x1="20602" y1="31073" x2="20602" y2="31073"/>
                        <a14:foregroundMark x1="27375" y1="28814" x2="27375" y2="28814"/>
                        <a14:foregroundMark x1="35654" y1="28814" x2="35654" y2="28814"/>
                        <a14:foregroundMark x1="42521" y1="29661" x2="42521" y2="29661"/>
                        <a14:foregroundMark x1="1035" y1="83333" x2="1035" y2="83333"/>
                        <a14:foregroundMark x1="3669" y1="83898" x2="3669" y2="83898"/>
                        <a14:foregroundMark x1="4892" y1="82486" x2="4892" y2="82486"/>
                        <a14:foregroundMark x1="8090" y1="83898" x2="8090" y2="83898"/>
                        <a14:foregroundMark x1="11007" y1="84181" x2="11007" y2="84181"/>
                        <a14:foregroundMark x1="15428" y1="84181" x2="15428" y2="84181"/>
                        <a14:foregroundMark x1="17215" y1="84181" x2="17215" y2="84181"/>
                        <a14:foregroundMark x1="19661" y1="85593" x2="19661" y2="85593"/>
                        <a14:foregroundMark x1="22389" y1="81638" x2="22389" y2="81638"/>
                        <a14:foregroundMark x1="20132" y1="85876" x2="20132" y2="85876"/>
                        <a14:foregroundMark x1="1693" y1="81356" x2="1693" y2="81356"/>
                        <a14:foregroundMark x1="13735" y1="58757" x2="13735" y2="58757"/>
                        <a14:foregroundMark x1="10913" y1="60452" x2="10913" y2="60452"/>
                        <a14:foregroundMark x1="10066" y1="63277" x2="10066" y2="63277"/>
                        <a14:foregroundMark x1="19097" y1="36441" x2="19097" y2="36441"/>
                        <a14:foregroundMark x1="22107" y1="27401" x2="22107" y2="27401"/>
                        <a14:foregroundMark x1="21637" y1="29096" x2="21637" y2="29096"/>
                        <a14:foregroundMark x1="21072" y1="44350" x2="21072" y2="44350"/>
                        <a14:foregroundMark x1="22013" y1="46893" x2="22013" y2="46893"/>
                        <a14:foregroundMark x1="44309" y1="51130" x2="44309" y2="51130"/>
                        <a14:foregroundMark x1="51364" y1="50000" x2="51364" y2="50000"/>
                        <a14:foregroundMark x1="54186" y1="32768" x2="54186" y2="32768"/>
                        <a14:foregroundMark x1="61336" y1="26271" x2="61336" y2="26271"/>
                        <a14:foregroundMark x1="67827" y1="29096" x2="67827" y2="29096"/>
                        <a14:foregroundMark x1="62841" y1="51130" x2="62841" y2="51130"/>
                        <a14:foregroundMark x1="72342" y1="29661" x2="72342" y2="29661"/>
                        <a14:foregroundMark x1="79774" y1="26836" x2="79774" y2="26836"/>
                        <a14:foregroundMark x1="85513" y1="25424" x2="85513" y2="25424"/>
                        <a14:foregroundMark x1="93133" y1="24011" x2="93133" y2="24011"/>
                        <a14:foregroundMark x1="97648" y1="32486" x2="97648" y2="32486"/>
                        <a14:foregroundMark x1="89182" y1="50847" x2="89182" y2="50847"/>
                        <a14:foregroundMark x1="81562" y1="52825" x2="81562" y2="52825"/>
                        <a14:foregroundMark x1="70179" y1="51130" x2="70179" y2="51130"/>
                        <a14:foregroundMark x1="10724" y1="13559" x2="10724" y2="13559"/>
                        <a14:foregroundMark x1="19849" y1="34463" x2="19849" y2="34463"/>
                        <a14:foregroundMark x1="22578" y1="25989" x2="22578" y2="25989"/>
                        <a14:foregroundMark x1="753" y1="85311" x2="753" y2="85311"/>
                        <a14:foregroundMark x1="659" y1="82768" x2="659" y2="82768"/>
                        <a14:foregroundMark x1="15616" y1="83333" x2="15616" y2="83333"/>
                        <a14:foregroundMark x1="15710" y1="86158" x2="15710" y2="86158"/>
                        <a14:foregroundMark x1="5080" y1="20339" x2="16087" y2="40960"/>
                        <a14:foregroundMark x1="16651" y1="14407" x2="15522" y2="32486"/>
                        <a14:foregroundMark x1="15522" y1="32486" x2="16087" y2="45198"/>
                        <a14:foregroundMark x1="16933" y1="46610" x2="18062" y2="59322"/>
                        <a14:foregroundMark x1="4421" y1="54237" x2="17592" y2="51130"/>
                        <a14:backgroundMark x1="18062" y1="83333" x2="18062" y2="83333"/>
                        <a14:backgroundMark x1="20790" y1="88136" x2="20790" y2="88136"/>
                        <a14:backgroundMark x1="1129" y1="83333" x2="1129" y2="83333"/>
                        <a14:backgroundMark x1="941" y1="83616" x2="941" y2="83616"/>
                        <a14:backgroundMark x1="1035" y1="83051" x2="1035" y2="83051"/>
                        <a14:backgroundMark x1="19567" y1="85593" x2="19567" y2="85593"/>
                        <a14:backgroundMark x1="44497" y1="26554" x2="44497" y2="26554"/>
                        <a14:backgroundMark x1="15052" y1="83898" x2="15052" y2="83898"/>
                        <a14:backgroundMark x1="15334" y1="84463" x2="15334" y2="8446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509"/>
          <a:stretch/>
        </p:blipFill>
        <p:spPr>
          <a:xfrm>
            <a:off x="10342023" y="181846"/>
            <a:ext cx="1806161" cy="436025"/>
          </a:xfrm>
          <a:prstGeom prst="rect">
            <a:avLst/>
          </a:prstGeom>
        </p:spPr>
      </p:pic>
      <p:sp>
        <p:nvSpPr>
          <p:cNvPr id="11" name="object 2">
            <a:extLst>
              <a:ext uri="{FF2B5EF4-FFF2-40B4-BE49-F238E27FC236}">
                <a16:creationId xmlns:a16="http://schemas.microsoft.com/office/drawing/2014/main" id="{46F10F29-C679-4C81-88A2-BDC65FC81205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4813069" cy="1201935"/>
          </a:xfrm>
          <a:custGeom>
            <a:avLst/>
            <a:gdLst>
              <a:gd name="T0" fmla="*/ 0 w 7996555"/>
              <a:gd name="T1" fmla="*/ 0 h 1350645"/>
              <a:gd name="T2" fmla="*/ 7996161 w 7996555"/>
              <a:gd name="T3" fmla="*/ 0 h 1350645"/>
              <a:gd name="T4" fmla="*/ 7996161 w 7996555"/>
              <a:gd name="T5" fmla="*/ 1350187 h 1350645"/>
              <a:gd name="T6" fmla="*/ 0 w 7996555"/>
              <a:gd name="T7" fmla="*/ 1350187 h 1350645"/>
              <a:gd name="T8" fmla="*/ 0 w 7996555"/>
              <a:gd name="T9" fmla="*/ 0 h 1350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996555" h="1350645">
                <a:moveTo>
                  <a:pt x="0" y="0"/>
                </a:moveTo>
                <a:lnTo>
                  <a:pt x="7996161" y="0"/>
                </a:lnTo>
                <a:lnTo>
                  <a:pt x="7996161" y="1350187"/>
                </a:lnTo>
                <a:lnTo>
                  <a:pt x="0" y="1350187"/>
                </a:lnTo>
                <a:lnTo>
                  <a:pt x="0" y="0"/>
                </a:lnTo>
                <a:close/>
              </a:path>
            </a:pathLst>
          </a:custGeom>
          <a:solidFill>
            <a:srgbClr val="F1EFEF"/>
          </a:solidFill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464A51CB-F27F-476B-AE57-2556337E4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02" y="57022"/>
            <a:ext cx="4629867" cy="1036624"/>
          </a:xfrm>
        </p:spPr>
        <p:txBody>
          <a:bodyPr anchor="b">
            <a:normAutofit/>
          </a:bodyPr>
          <a:lstStyle>
            <a:lvl1pPr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C0316BB-9520-4C4B-B93F-0924F79A74DB}"/>
              </a:ext>
            </a:extLst>
          </p:cNvPr>
          <p:cNvCxnSpPr>
            <a:cxnSpLocks/>
          </p:cNvCxnSpPr>
          <p:nvPr userDrawn="1"/>
        </p:nvCxnSpPr>
        <p:spPr>
          <a:xfrm>
            <a:off x="0" y="1187303"/>
            <a:ext cx="5051426" cy="0"/>
          </a:xfrm>
          <a:prstGeom prst="line">
            <a:avLst/>
          </a:prstGeom>
          <a:ln w="38100">
            <a:solidFill>
              <a:srgbClr val="199C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5242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A64B5-74A1-4ACE-BA99-CAA0DC562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7812B-32A4-43E1-A9A0-0B9A49A5555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3940988-9959-4F33-A86F-5842D88B43BD}"/>
              </a:ext>
            </a:extLst>
          </p:cNvPr>
          <p:cNvSpPr/>
          <p:nvPr userDrawn="1"/>
        </p:nvSpPr>
        <p:spPr>
          <a:xfrm>
            <a:off x="-127000" y="0"/>
            <a:ext cx="12319000" cy="1255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ED25C38C-A4B9-4A21-A03F-D2298F7056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216299" y="735820"/>
            <a:ext cx="6866843" cy="5639106"/>
          </a:xfrm>
        </p:spPr>
        <p:txBody>
          <a:bodyPr/>
          <a:lstStyle>
            <a:lvl1pPr marL="0" indent="0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GB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3A5BD5B-3189-4CAE-99D1-3AF9A1577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1969" y="1373509"/>
            <a:ext cx="4909457" cy="5001417"/>
          </a:xfrm>
        </p:spPr>
        <p:txBody>
          <a:bodyPr/>
          <a:lstStyle>
            <a:lvl1pPr marL="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E34CE0-152A-45AF-A7FA-4B7825460C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605" b="89831" l="659" r="97460">
                        <a14:foregroundMark x1="7338" y1="11864" x2="7338" y2="11864"/>
                        <a14:foregroundMark x1="11853" y1="17232" x2="11853" y2="17232"/>
                        <a14:foregroundMark x1="5833" y1="35876" x2="5833" y2="35876"/>
                        <a14:foregroundMark x1="1881" y1="48305" x2="1881" y2="48305"/>
                        <a14:foregroundMark x1="17592" y1="26836" x2="17592" y2="26836"/>
                        <a14:foregroundMark x1="20602" y1="31073" x2="20602" y2="31073"/>
                        <a14:foregroundMark x1="27375" y1="28814" x2="27375" y2="28814"/>
                        <a14:foregroundMark x1="35654" y1="28814" x2="35654" y2="28814"/>
                        <a14:foregroundMark x1="42521" y1="29661" x2="42521" y2="29661"/>
                        <a14:foregroundMark x1="1035" y1="83333" x2="1035" y2="83333"/>
                        <a14:foregroundMark x1="3669" y1="83898" x2="3669" y2="83898"/>
                        <a14:foregroundMark x1="4892" y1="82486" x2="4892" y2="82486"/>
                        <a14:foregroundMark x1="8090" y1="83898" x2="8090" y2="83898"/>
                        <a14:foregroundMark x1="11007" y1="84181" x2="11007" y2="84181"/>
                        <a14:foregroundMark x1="15428" y1="84181" x2="15428" y2="84181"/>
                        <a14:foregroundMark x1="17215" y1="84181" x2="17215" y2="84181"/>
                        <a14:foregroundMark x1="19661" y1="85593" x2="19661" y2="85593"/>
                        <a14:foregroundMark x1="22389" y1="81638" x2="22389" y2="81638"/>
                        <a14:foregroundMark x1="20132" y1="85876" x2="20132" y2="85876"/>
                        <a14:foregroundMark x1="1693" y1="81356" x2="1693" y2="81356"/>
                        <a14:foregroundMark x1="13735" y1="58757" x2="13735" y2="58757"/>
                        <a14:foregroundMark x1="10913" y1="60452" x2="10913" y2="60452"/>
                        <a14:foregroundMark x1="10066" y1="63277" x2="10066" y2="63277"/>
                        <a14:foregroundMark x1="19097" y1="36441" x2="19097" y2="36441"/>
                        <a14:foregroundMark x1="22107" y1="27401" x2="22107" y2="27401"/>
                        <a14:foregroundMark x1="21637" y1="29096" x2="21637" y2="29096"/>
                        <a14:foregroundMark x1="21072" y1="44350" x2="21072" y2="44350"/>
                        <a14:foregroundMark x1="22013" y1="46893" x2="22013" y2="46893"/>
                        <a14:foregroundMark x1="44309" y1="51130" x2="44309" y2="51130"/>
                        <a14:foregroundMark x1="51364" y1="50000" x2="51364" y2="50000"/>
                        <a14:foregroundMark x1="54186" y1="32768" x2="54186" y2="32768"/>
                        <a14:foregroundMark x1="61336" y1="26271" x2="61336" y2="26271"/>
                        <a14:foregroundMark x1="67827" y1="29096" x2="67827" y2="29096"/>
                        <a14:foregroundMark x1="62841" y1="51130" x2="62841" y2="51130"/>
                        <a14:foregroundMark x1="72342" y1="29661" x2="72342" y2="29661"/>
                        <a14:foregroundMark x1="79774" y1="26836" x2="79774" y2="26836"/>
                        <a14:foregroundMark x1="85513" y1="25424" x2="85513" y2="25424"/>
                        <a14:foregroundMark x1="93133" y1="24011" x2="93133" y2="24011"/>
                        <a14:foregroundMark x1="97648" y1="32486" x2="97648" y2="32486"/>
                        <a14:foregroundMark x1="89182" y1="50847" x2="89182" y2="50847"/>
                        <a14:foregroundMark x1="81562" y1="52825" x2="81562" y2="52825"/>
                        <a14:foregroundMark x1="70179" y1="51130" x2="70179" y2="51130"/>
                        <a14:foregroundMark x1="10724" y1="13559" x2="10724" y2="13559"/>
                        <a14:foregroundMark x1="19849" y1="34463" x2="19849" y2="34463"/>
                        <a14:foregroundMark x1="22578" y1="25989" x2="22578" y2="25989"/>
                        <a14:foregroundMark x1="753" y1="85311" x2="753" y2="85311"/>
                        <a14:foregroundMark x1="659" y1="82768" x2="659" y2="82768"/>
                        <a14:foregroundMark x1="15616" y1="83333" x2="15616" y2="83333"/>
                        <a14:foregroundMark x1="15710" y1="86158" x2="15710" y2="86158"/>
                        <a14:foregroundMark x1="5080" y1="20339" x2="16087" y2="40960"/>
                        <a14:foregroundMark x1="16651" y1="14407" x2="15522" y2="32486"/>
                        <a14:foregroundMark x1="15522" y1="32486" x2="16087" y2="45198"/>
                        <a14:foregroundMark x1="16933" y1="46610" x2="18062" y2="59322"/>
                        <a14:foregroundMark x1="4421" y1="54237" x2="17592" y2="51130"/>
                        <a14:backgroundMark x1="18062" y1="83333" x2="18062" y2="83333"/>
                        <a14:backgroundMark x1="20790" y1="88136" x2="20790" y2="88136"/>
                        <a14:backgroundMark x1="1129" y1="83333" x2="1129" y2="83333"/>
                        <a14:backgroundMark x1="941" y1="83616" x2="941" y2="83616"/>
                        <a14:backgroundMark x1="1035" y1="83051" x2="1035" y2="83051"/>
                        <a14:backgroundMark x1="19567" y1="85593" x2="19567" y2="85593"/>
                        <a14:backgroundMark x1="44497" y1="26554" x2="44497" y2="26554"/>
                        <a14:backgroundMark x1="15052" y1="83898" x2="15052" y2="83898"/>
                        <a14:backgroundMark x1="15334" y1="84463" x2="15334" y2="8446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509"/>
          <a:stretch/>
        </p:blipFill>
        <p:spPr>
          <a:xfrm>
            <a:off x="10342023" y="181846"/>
            <a:ext cx="1806161" cy="436025"/>
          </a:xfrm>
          <a:prstGeom prst="rect">
            <a:avLst/>
          </a:prstGeom>
        </p:spPr>
      </p:pic>
      <p:sp>
        <p:nvSpPr>
          <p:cNvPr id="11" name="object 2">
            <a:extLst>
              <a:ext uri="{FF2B5EF4-FFF2-40B4-BE49-F238E27FC236}">
                <a16:creationId xmlns:a16="http://schemas.microsoft.com/office/drawing/2014/main" id="{2A655BF0-D84A-455F-9081-D70616BF347A}"/>
              </a:ext>
            </a:extLst>
          </p:cNvPr>
          <p:cNvSpPr>
            <a:spLocks/>
          </p:cNvSpPr>
          <p:nvPr userDrawn="1"/>
        </p:nvSpPr>
        <p:spPr bwMode="auto">
          <a:xfrm>
            <a:off x="0" y="0"/>
            <a:ext cx="4813069" cy="1201935"/>
          </a:xfrm>
          <a:custGeom>
            <a:avLst/>
            <a:gdLst>
              <a:gd name="T0" fmla="*/ 0 w 7996555"/>
              <a:gd name="T1" fmla="*/ 0 h 1350645"/>
              <a:gd name="T2" fmla="*/ 7996161 w 7996555"/>
              <a:gd name="T3" fmla="*/ 0 h 1350645"/>
              <a:gd name="T4" fmla="*/ 7996161 w 7996555"/>
              <a:gd name="T5" fmla="*/ 1350187 h 1350645"/>
              <a:gd name="T6" fmla="*/ 0 w 7996555"/>
              <a:gd name="T7" fmla="*/ 1350187 h 1350645"/>
              <a:gd name="T8" fmla="*/ 0 w 7996555"/>
              <a:gd name="T9" fmla="*/ 0 h 1350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996555" h="1350645">
                <a:moveTo>
                  <a:pt x="0" y="0"/>
                </a:moveTo>
                <a:lnTo>
                  <a:pt x="7996161" y="0"/>
                </a:lnTo>
                <a:lnTo>
                  <a:pt x="7996161" y="1350187"/>
                </a:lnTo>
                <a:lnTo>
                  <a:pt x="0" y="1350187"/>
                </a:lnTo>
                <a:lnTo>
                  <a:pt x="0" y="0"/>
                </a:lnTo>
                <a:close/>
              </a:path>
            </a:pathLst>
          </a:custGeom>
          <a:solidFill>
            <a:srgbClr val="F1EFEF"/>
          </a:solidFill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GB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8205745-EB82-461E-9313-56A19A62E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02" y="57022"/>
            <a:ext cx="4629867" cy="1036624"/>
          </a:xfrm>
        </p:spPr>
        <p:txBody>
          <a:bodyPr anchor="b">
            <a:normAutofit/>
          </a:bodyPr>
          <a:lstStyle>
            <a:lvl1pPr>
              <a:defRPr sz="25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4D7E932-D960-4330-803D-1CC777EFFCEA}"/>
              </a:ext>
            </a:extLst>
          </p:cNvPr>
          <p:cNvCxnSpPr>
            <a:cxnSpLocks/>
          </p:cNvCxnSpPr>
          <p:nvPr userDrawn="1"/>
        </p:nvCxnSpPr>
        <p:spPr>
          <a:xfrm>
            <a:off x="0" y="1187303"/>
            <a:ext cx="5051426" cy="0"/>
          </a:xfrm>
          <a:prstGeom prst="line">
            <a:avLst/>
          </a:prstGeom>
          <a:ln w="38100">
            <a:solidFill>
              <a:srgbClr val="199C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14620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0D5A050-F139-479E-9893-1BCBC676AEE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7812B-32A4-43E1-A9A0-0B9A49A55556}" type="slidenum">
              <a:rPr lang="en-GB" smtClean="0"/>
              <a:t>‹#›</a:t>
            </a:fld>
            <a:endParaRPr lang="en-GB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F2E953-6BC3-4707-855B-18D611F8B772}"/>
              </a:ext>
            </a:extLst>
          </p:cNvPr>
          <p:cNvSpPr/>
          <p:nvPr userDrawn="1"/>
        </p:nvSpPr>
        <p:spPr>
          <a:xfrm>
            <a:off x="0" y="0"/>
            <a:ext cx="12192000" cy="67310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662DDDB0-4AA7-4C9B-B9E0-BD70C6C748A0}"/>
              </a:ext>
            </a:extLst>
          </p:cNvPr>
          <p:cNvSpPr>
            <a:spLocks/>
          </p:cNvSpPr>
          <p:nvPr userDrawn="1"/>
        </p:nvSpPr>
        <p:spPr bwMode="auto">
          <a:xfrm>
            <a:off x="2571750" y="2897819"/>
            <a:ext cx="9620250" cy="898704"/>
          </a:xfrm>
          <a:custGeom>
            <a:avLst/>
            <a:gdLst>
              <a:gd name="T0" fmla="*/ 0 w 7996555"/>
              <a:gd name="T1" fmla="*/ 0 h 1350645"/>
              <a:gd name="T2" fmla="*/ 7996161 w 7996555"/>
              <a:gd name="T3" fmla="*/ 0 h 1350645"/>
              <a:gd name="T4" fmla="*/ 7996161 w 7996555"/>
              <a:gd name="T5" fmla="*/ 1350187 h 1350645"/>
              <a:gd name="T6" fmla="*/ 0 w 7996555"/>
              <a:gd name="T7" fmla="*/ 1350187 h 1350645"/>
              <a:gd name="T8" fmla="*/ 0 w 7996555"/>
              <a:gd name="T9" fmla="*/ 0 h 1350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996555" h="1350645">
                <a:moveTo>
                  <a:pt x="0" y="0"/>
                </a:moveTo>
                <a:lnTo>
                  <a:pt x="7996161" y="0"/>
                </a:lnTo>
                <a:lnTo>
                  <a:pt x="7996161" y="1350187"/>
                </a:lnTo>
                <a:lnTo>
                  <a:pt x="0" y="1350187"/>
                </a:lnTo>
                <a:lnTo>
                  <a:pt x="0" y="0"/>
                </a:lnTo>
                <a:close/>
              </a:path>
            </a:pathLst>
          </a:custGeom>
          <a:solidFill>
            <a:srgbClr val="F1EFEF"/>
          </a:solidFill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D9AA00-E7C6-44A3-A31C-9093278842F8}"/>
              </a:ext>
            </a:extLst>
          </p:cNvPr>
          <p:cNvSpPr txBox="1"/>
          <p:nvPr userDrawn="1"/>
        </p:nvSpPr>
        <p:spPr>
          <a:xfrm>
            <a:off x="47458" y="2993069"/>
            <a:ext cx="12144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Thank you for your attention! </a:t>
            </a:r>
            <a:endParaRPr lang="en-GB" sz="3600" b="1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E56FC2B-78B5-44C1-B2C8-2163DAEF0C97}"/>
              </a:ext>
            </a:extLst>
          </p:cNvPr>
          <p:cNvGrpSpPr/>
          <p:nvPr userDrawn="1"/>
        </p:nvGrpSpPr>
        <p:grpSpPr>
          <a:xfrm>
            <a:off x="370880" y="5678717"/>
            <a:ext cx="4404929" cy="1078792"/>
            <a:chOff x="228031" y="5681459"/>
            <a:chExt cx="4404929" cy="1078792"/>
          </a:xfrm>
        </p:grpSpPr>
        <p:pic>
          <p:nvPicPr>
            <p:cNvPr id="8" name="Picture 4" descr="Black and white, dark grey, facebook icon">
              <a:extLst>
                <a:ext uri="{FF2B5EF4-FFF2-40B4-BE49-F238E27FC236}">
                  <a16:creationId xmlns:a16="http://schemas.microsoft.com/office/drawing/2014/main" id="{3ECC6CAB-DE88-453A-A5AD-042A8DCFF3C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520" y="5686008"/>
              <a:ext cx="282719" cy="282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 descr="Dim gray linkedin 3 icon - Free dim gray site logo icons">
              <a:extLst>
                <a:ext uri="{FF2B5EF4-FFF2-40B4-BE49-F238E27FC236}">
                  <a16:creationId xmlns:a16="http://schemas.microsoft.com/office/drawing/2014/main" id="{F6536477-0339-4F1D-A57B-CCD6E70CB1B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479" y="6083113"/>
              <a:ext cx="266760" cy="2667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2" descr="Ages to leave a child alone at home or overnight State of TX (With ...">
              <a:extLst>
                <a:ext uri="{FF2B5EF4-FFF2-40B4-BE49-F238E27FC236}">
                  <a16:creationId xmlns:a16="http://schemas.microsoft.com/office/drawing/2014/main" id="{AD368E9E-A9E4-4974-A061-E7D69FAE738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031" y="6464259"/>
              <a:ext cx="284208" cy="28420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A5D2C51-7BC9-4BDD-AC4D-F6717DA8DFC7}"/>
                </a:ext>
              </a:extLst>
            </p:cNvPr>
            <p:cNvSpPr txBox="1"/>
            <p:nvPr userDrawn="1"/>
          </p:nvSpPr>
          <p:spPr>
            <a:xfrm>
              <a:off x="512239" y="5681459"/>
              <a:ext cx="412072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dirty="0">
                  <a:solidFill>
                    <a:schemeClr val="bg1">
                      <a:lumMod val="50000"/>
                    </a:schemeClr>
                  </a:solidFill>
                  <a:effectLst/>
                  <a:latin typeface="+mj-lt"/>
                </a:rPr>
                <a:t>Vassiliko Cement Works – </a:t>
              </a:r>
              <a:r>
                <a:rPr lang="el-GR" sz="1400" b="0" dirty="0">
                  <a:solidFill>
                    <a:schemeClr val="bg1">
                      <a:lumMod val="50000"/>
                    </a:schemeClr>
                  </a:solidFill>
                  <a:effectLst/>
                  <a:latin typeface="+mj-lt"/>
                </a:rPr>
                <a:t>Τσιμεντοποιία Βασιλικού </a:t>
              </a:r>
              <a:endParaRPr lang="en-GB" sz="1400" b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BD1AD4F-D3BA-45AD-B269-271C996F46EE}"/>
                </a:ext>
              </a:extLst>
            </p:cNvPr>
            <p:cNvSpPr txBox="1"/>
            <p:nvPr userDrawn="1"/>
          </p:nvSpPr>
          <p:spPr>
            <a:xfrm>
              <a:off x="497038" y="6065727"/>
              <a:ext cx="41359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dirty="0">
                  <a:solidFill>
                    <a:schemeClr val="bg1">
                      <a:lumMod val="50000"/>
                    </a:schemeClr>
                  </a:solidFill>
                  <a:effectLst/>
                  <a:latin typeface="+mj-lt"/>
                </a:rPr>
                <a:t>Vassiliko Cement Works Public Company Ltd</a:t>
              </a:r>
              <a:endParaRPr lang="en-GB" sz="1400" b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4F6B8AD-EFF9-405D-A3A6-A37247A74BA5}"/>
                </a:ext>
              </a:extLst>
            </p:cNvPr>
            <p:cNvSpPr txBox="1"/>
            <p:nvPr userDrawn="1"/>
          </p:nvSpPr>
          <p:spPr>
            <a:xfrm>
              <a:off x="512239" y="6452474"/>
              <a:ext cx="379306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dirty="0">
                  <a:solidFill>
                    <a:schemeClr val="bg1">
                      <a:lumMod val="50000"/>
                    </a:schemeClr>
                  </a:solidFill>
                  <a:effectLst/>
                  <a:latin typeface="+mj-lt"/>
                </a:rPr>
                <a:t>@vassilikocement</a:t>
              </a:r>
              <a:endParaRPr lang="en-GB" sz="1400" b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71E555-89D7-4FF5-8BCD-D3B54E98CD0E}"/>
              </a:ext>
            </a:extLst>
          </p:cNvPr>
          <p:cNvGrpSpPr/>
          <p:nvPr userDrawn="1"/>
        </p:nvGrpSpPr>
        <p:grpSpPr>
          <a:xfrm>
            <a:off x="5276009" y="6055567"/>
            <a:ext cx="4412987" cy="688153"/>
            <a:chOff x="5085509" y="6042867"/>
            <a:chExt cx="4412987" cy="688153"/>
          </a:xfrm>
        </p:grpSpPr>
        <p:pic>
          <p:nvPicPr>
            <p:cNvPr id="15" name="Picture 14" descr="A picture containing building, clock, window&#10;&#10;Description automatically generated">
              <a:extLst>
                <a:ext uri="{FF2B5EF4-FFF2-40B4-BE49-F238E27FC236}">
                  <a16:creationId xmlns:a16="http://schemas.microsoft.com/office/drawing/2014/main" id="{3F246A6E-870F-4D19-B8B2-55548E8A09D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87549" y="6456493"/>
              <a:ext cx="266760" cy="266760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32C3F10-068B-4D6B-A200-B0CECFA86F40}"/>
                </a:ext>
              </a:extLst>
            </p:cNvPr>
            <p:cNvGrpSpPr/>
            <p:nvPr userDrawn="1"/>
          </p:nvGrpSpPr>
          <p:grpSpPr>
            <a:xfrm>
              <a:off x="5085509" y="6071337"/>
              <a:ext cx="264373" cy="258820"/>
              <a:chOff x="592003" y="5367273"/>
              <a:chExt cx="264373" cy="258820"/>
            </a:xfrm>
          </p:grpSpPr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38C022C4-82A8-4213-ACA8-18A18E948EAF}"/>
                  </a:ext>
                </a:extLst>
              </p:cNvPr>
              <p:cNvSpPr/>
              <p:nvPr userDrawn="1"/>
            </p:nvSpPr>
            <p:spPr>
              <a:xfrm>
                <a:off x="592003" y="5367273"/>
                <a:ext cx="264373" cy="258820"/>
              </a:xfrm>
              <a:prstGeom prst="roundRect">
                <a:avLst/>
              </a:prstGeom>
              <a:solidFill>
                <a:srgbClr val="9F9F9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pic>
            <p:nvPicPr>
              <p:cNvPr id="20" name="Picture 16" descr="Website Icon White Png, Transparent Png , Transparent Png Image ...">
                <a:extLst>
                  <a:ext uri="{FF2B5EF4-FFF2-40B4-BE49-F238E27FC236}">
                    <a16:creationId xmlns:a16="http://schemas.microsoft.com/office/drawing/2014/main" id="{AAF2A86A-DABF-4603-B8B3-3AE3DE22034D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 rotWithShape="1">
              <a:blip r:embed="rId6">
                <a:duotone>
                  <a:srgbClr val="A5A5A5">
                    <a:shade val="45000"/>
                    <a:satMod val="135000"/>
                  </a:srgb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335" t="16314" r="11389" b="14372"/>
              <a:stretch/>
            </p:blipFill>
            <p:spPr bwMode="auto">
              <a:xfrm>
                <a:off x="612572" y="5395913"/>
                <a:ext cx="228273" cy="2095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7763710-CF10-4759-B85C-856531CA0EB9}"/>
                </a:ext>
              </a:extLst>
            </p:cNvPr>
            <p:cNvSpPr txBox="1"/>
            <p:nvPr userDrawn="1"/>
          </p:nvSpPr>
          <p:spPr>
            <a:xfrm>
              <a:off x="5362574" y="6042867"/>
              <a:ext cx="41359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dirty="0">
                  <a:solidFill>
                    <a:schemeClr val="bg1">
                      <a:lumMod val="50000"/>
                    </a:schemeClr>
                  </a:solidFill>
                  <a:effectLst/>
                  <a:latin typeface="+mj-lt"/>
                </a:rPr>
                <a:t>www.vassiliko.com</a:t>
              </a:r>
              <a:endParaRPr lang="en-GB" sz="1400" b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A6F5BFC-587F-44DC-90B3-B34D1A64CEC1}"/>
                </a:ext>
              </a:extLst>
            </p:cNvPr>
            <p:cNvSpPr txBox="1"/>
            <p:nvPr userDrawn="1"/>
          </p:nvSpPr>
          <p:spPr>
            <a:xfrm>
              <a:off x="5349882" y="6423243"/>
              <a:ext cx="413592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0" dirty="0">
                  <a:solidFill>
                    <a:schemeClr val="bg1">
                      <a:lumMod val="50000"/>
                    </a:schemeClr>
                  </a:solidFill>
                  <a:effectLst/>
                  <a:latin typeface="+mj-lt"/>
                </a:rPr>
                <a:t>info@vassiliko.com</a:t>
              </a:r>
              <a:endParaRPr lang="en-GB" sz="1400" b="0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</a:endParaRPr>
            </a:p>
          </p:txBody>
        </p:sp>
      </p:grpSp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76AD084A-1889-4C85-B6E9-EB50D28A6D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74" y="167344"/>
            <a:ext cx="4556442" cy="853429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7C0B112-0A5D-47DC-9431-4207E9BA0E11}"/>
              </a:ext>
            </a:extLst>
          </p:cNvPr>
          <p:cNvCxnSpPr>
            <a:cxnSpLocks/>
          </p:cNvCxnSpPr>
          <p:nvPr userDrawn="1"/>
        </p:nvCxnSpPr>
        <p:spPr>
          <a:xfrm>
            <a:off x="1924050" y="3796523"/>
            <a:ext cx="10267950" cy="0"/>
          </a:xfrm>
          <a:prstGeom prst="line">
            <a:avLst/>
          </a:prstGeom>
          <a:ln w="57150">
            <a:solidFill>
              <a:srgbClr val="199C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4494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/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97BB2-EFAA-48D6-8C60-ABC12C895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7812B-32A4-43E1-A9A0-0B9A49A55556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5600EA-4A0C-4FAB-AA60-B9BD3BB8332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5832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C1942C1-6142-4789-B861-D13F55F91D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817" y="96133"/>
            <a:ext cx="4873296" cy="65702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>
              <a:defRPr sz="4800" b="1" spc="0" baseline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Agenda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A222A3A-161F-4441-9480-619825EDD0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9863" y="1254125"/>
            <a:ext cx="431800" cy="5349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1</a:t>
            </a:r>
            <a:endParaRPr lang="en-GB" dirty="0"/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83888427-FFE9-4FC9-B698-0D570C8487A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69863" y="1971414"/>
            <a:ext cx="431800" cy="5349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2</a:t>
            </a:r>
            <a:endParaRPr lang="en-GB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B67A81D-3D4B-4F6C-8672-40D2DA498B7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9863" y="2682751"/>
            <a:ext cx="431800" cy="5349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184E956C-478F-4104-8836-03B4AD4D8B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9817" y="3404012"/>
            <a:ext cx="431800" cy="5349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F91C056D-2ADB-49A1-BF78-B9AAF11D772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9817" y="4115349"/>
            <a:ext cx="431800" cy="5349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9BACFCAA-9D9C-4C09-8EA9-3D0F63CB7E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9817" y="4836610"/>
            <a:ext cx="431800" cy="5349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47CA2291-52D5-41B2-9E85-165FE216CFE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817" y="5549927"/>
            <a:ext cx="431800" cy="53498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anchor="ctr" anchorCtr="0">
            <a:norm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X</a:t>
            </a:r>
            <a:endParaRPr lang="en-GB" dirty="0"/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FF65B3DA-DB66-4B04-A113-9898CC64B96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4545" y="1254125"/>
            <a:ext cx="10998200" cy="530225"/>
          </a:xfrm>
          <a:prstGeom prst="rect">
            <a:avLst/>
          </a:prstGeom>
          <a:solidFill>
            <a:srgbClr val="F1EFEF"/>
          </a:solidFill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 title </a:t>
            </a:r>
            <a:endParaRPr lang="en-GB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44397E04-BE0D-46F5-86A8-E7E999F3494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84545" y="1976177"/>
            <a:ext cx="10998200" cy="530225"/>
          </a:xfrm>
          <a:prstGeom prst="rect">
            <a:avLst/>
          </a:prstGeom>
          <a:solidFill>
            <a:srgbClr val="F1EFEF"/>
          </a:solidFill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 title </a:t>
            </a:r>
            <a:endParaRPr lang="en-GB" dirty="0"/>
          </a:p>
        </p:txBody>
      </p:sp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91AE87A1-26CF-4E0D-96A8-CB9E18514C2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4545" y="2682751"/>
            <a:ext cx="10998200" cy="530225"/>
          </a:xfrm>
          <a:prstGeom prst="rect">
            <a:avLst/>
          </a:prstGeom>
          <a:solidFill>
            <a:srgbClr val="F1EFEF"/>
          </a:solidFill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 title </a:t>
            </a:r>
            <a:endParaRPr lang="en-GB" dirty="0"/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707E8965-7CD3-4302-AE0A-7DCACA82B22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4545" y="3404012"/>
            <a:ext cx="10998200" cy="530225"/>
          </a:xfrm>
          <a:prstGeom prst="rect">
            <a:avLst/>
          </a:prstGeom>
          <a:solidFill>
            <a:srgbClr val="F1EFEF"/>
          </a:solidFill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 title </a:t>
            </a:r>
            <a:endParaRPr lang="en-GB" dirty="0"/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4453E5EE-97A6-447A-8D04-4C4BB4C2C82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4545" y="4115349"/>
            <a:ext cx="10998200" cy="530225"/>
          </a:xfrm>
          <a:prstGeom prst="rect">
            <a:avLst/>
          </a:prstGeom>
          <a:solidFill>
            <a:srgbClr val="F1EFEF"/>
          </a:solidFill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 title </a:t>
            </a:r>
            <a:endParaRPr lang="en-GB" dirty="0"/>
          </a:p>
        </p:txBody>
      </p:sp>
      <p:sp>
        <p:nvSpPr>
          <p:cNvPr id="21" name="Text Placeholder 16">
            <a:extLst>
              <a:ext uri="{FF2B5EF4-FFF2-40B4-BE49-F238E27FC236}">
                <a16:creationId xmlns:a16="http://schemas.microsoft.com/office/drawing/2014/main" id="{6533F29C-2F36-4025-9AFD-39970B3BDBB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84545" y="4841373"/>
            <a:ext cx="10998200" cy="530225"/>
          </a:xfrm>
          <a:prstGeom prst="rect">
            <a:avLst/>
          </a:prstGeom>
          <a:solidFill>
            <a:srgbClr val="F1EFEF"/>
          </a:solidFill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 title </a:t>
            </a:r>
            <a:endParaRPr lang="en-GB" dirty="0"/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4192C0DC-0731-419B-96EB-8184992A582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84545" y="5549927"/>
            <a:ext cx="10998200" cy="530225"/>
          </a:xfrm>
          <a:prstGeom prst="rect">
            <a:avLst/>
          </a:prstGeom>
          <a:solidFill>
            <a:srgbClr val="F1EFEF"/>
          </a:solidFill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Content title </a:t>
            </a:r>
            <a:endParaRPr lang="en-GB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2923C44-D416-49BD-B5D1-886F9C5FC1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89831" l="659" r="97460">
                        <a14:foregroundMark x1="7338" y1="11864" x2="7338" y2="11864"/>
                        <a14:foregroundMark x1="11853" y1="17232" x2="11853" y2="17232"/>
                        <a14:foregroundMark x1="5833" y1="35876" x2="5833" y2="35876"/>
                        <a14:foregroundMark x1="1881" y1="48305" x2="1881" y2="48305"/>
                        <a14:foregroundMark x1="17592" y1="26836" x2="17592" y2="26836"/>
                        <a14:foregroundMark x1="20602" y1="31073" x2="20602" y2="31073"/>
                        <a14:foregroundMark x1="27375" y1="28814" x2="27375" y2="28814"/>
                        <a14:foregroundMark x1="35654" y1="28814" x2="35654" y2="28814"/>
                        <a14:foregroundMark x1="42521" y1="29661" x2="42521" y2="29661"/>
                        <a14:foregroundMark x1="1035" y1="83333" x2="1035" y2="83333"/>
                        <a14:foregroundMark x1="3669" y1="83898" x2="3669" y2="83898"/>
                        <a14:foregroundMark x1="4892" y1="82486" x2="4892" y2="82486"/>
                        <a14:foregroundMark x1="8090" y1="83898" x2="8090" y2="83898"/>
                        <a14:foregroundMark x1="11007" y1="84181" x2="11007" y2="84181"/>
                        <a14:foregroundMark x1="15428" y1="84181" x2="15428" y2="84181"/>
                        <a14:foregroundMark x1="17215" y1="84181" x2="17215" y2="84181"/>
                        <a14:foregroundMark x1="19661" y1="85593" x2="19661" y2="85593"/>
                        <a14:foregroundMark x1="22389" y1="81638" x2="22389" y2="81638"/>
                        <a14:foregroundMark x1="20132" y1="85876" x2="20132" y2="85876"/>
                        <a14:foregroundMark x1="1693" y1="81356" x2="1693" y2="81356"/>
                        <a14:foregroundMark x1="13735" y1="58757" x2="13735" y2="58757"/>
                        <a14:foregroundMark x1="10913" y1="60452" x2="10913" y2="60452"/>
                        <a14:foregroundMark x1="10066" y1="63277" x2="10066" y2="63277"/>
                        <a14:foregroundMark x1="19097" y1="36441" x2="19097" y2="36441"/>
                        <a14:foregroundMark x1="22107" y1="27401" x2="22107" y2="27401"/>
                        <a14:foregroundMark x1="21637" y1="29096" x2="21637" y2="29096"/>
                        <a14:foregroundMark x1="21072" y1="44350" x2="21072" y2="44350"/>
                        <a14:foregroundMark x1="22013" y1="46893" x2="22013" y2="46893"/>
                        <a14:foregroundMark x1="44309" y1="51130" x2="44309" y2="51130"/>
                        <a14:foregroundMark x1="51364" y1="50000" x2="51364" y2="50000"/>
                        <a14:foregroundMark x1="54186" y1="32768" x2="54186" y2="32768"/>
                        <a14:foregroundMark x1="61336" y1="26271" x2="61336" y2="26271"/>
                        <a14:foregroundMark x1="67827" y1="29096" x2="67827" y2="29096"/>
                        <a14:foregroundMark x1="62841" y1="51130" x2="62841" y2="51130"/>
                        <a14:foregroundMark x1="72342" y1="29661" x2="72342" y2="29661"/>
                        <a14:foregroundMark x1="79774" y1="26836" x2="79774" y2="26836"/>
                        <a14:foregroundMark x1="85513" y1="25424" x2="85513" y2="25424"/>
                        <a14:foregroundMark x1="93133" y1="24011" x2="93133" y2="24011"/>
                        <a14:foregroundMark x1="97648" y1="32486" x2="97648" y2="32486"/>
                        <a14:foregroundMark x1="89182" y1="50847" x2="89182" y2="50847"/>
                        <a14:foregroundMark x1="81562" y1="52825" x2="81562" y2="52825"/>
                        <a14:foregroundMark x1="70179" y1="51130" x2="70179" y2="51130"/>
                        <a14:foregroundMark x1="10724" y1="13559" x2="10724" y2="13559"/>
                        <a14:foregroundMark x1="19849" y1="34463" x2="19849" y2="34463"/>
                        <a14:foregroundMark x1="22578" y1="25989" x2="22578" y2="25989"/>
                        <a14:foregroundMark x1="753" y1="85311" x2="753" y2="85311"/>
                        <a14:foregroundMark x1="659" y1="82768" x2="659" y2="82768"/>
                        <a14:foregroundMark x1="15616" y1="83333" x2="15616" y2="83333"/>
                        <a14:foregroundMark x1="15710" y1="86158" x2="15710" y2="86158"/>
                        <a14:foregroundMark x1="5080" y1="20339" x2="16087" y2="40960"/>
                        <a14:foregroundMark x1="16651" y1="14407" x2="15522" y2="32486"/>
                        <a14:foregroundMark x1="15522" y1="32486" x2="16087" y2="45198"/>
                        <a14:foregroundMark x1="16933" y1="46610" x2="18062" y2="59322"/>
                        <a14:foregroundMark x1="4421" y1="54237" x2="17592" y2="51130"/>
                        <a14:backgroundMark x1="18062" y1="83333" x2="18062" y2="83333"/>
                        <a14:backgroundMark x1="20790" y1="88136" x2="20790" y2="88136"/>
                        <a14:backgroundMark x1="1129" y1="83333" x2="1129" y2="83333"/>
                        <a14:backgroundMark x1="941" y1="83616" x2="941" y2="83616"/>
                        <a14:backgroundMark x1="1035" y1="83051" x2="1035" y2="83051"/>
                        <a14:backgroundMark x1="19567" y1="85593" x2="19567" y2="85593"/>
                        <a14:backgroundMark x1="44497" y1="26554" x2="44497" y2="26554"/>
                        <a14:backgroundMark x1="15052" y1="83898" x2="15052" y2="83898"/>
                        <a14:backgroundMark x1="15334" y1="84463" x2="15334" y2="8446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509"/>
          <a:stretch/>
        </p:blipFill>
        <p:spPr>
          <a:xfrm>
            <a:off x="10275348" y="181846"/>
            <a:ext cx="1806161" cy="436025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7EC49E7-DE88-4C26-B995-A3199B65F7BA}"/>
              </a:ext>
            </a:extLst>
          </p:cNvPr>
          <p:cNvCxnSpPr>
            <a:cxnSpLocks/>
          </p:cNvCxnSpPr>
          <p:nvPr userDrawn="1"/>
        </p:nvCxnSpPr>
        <p:spPr>
          <a:xfrm>
            <a:off x="-8313" y="763975"/>
            <a:ext cx="5051426" cy="0"/>
          </a:xfrm>
          <a:prstGeom prst="line">
            <a:avLst/>
          </a:prstGeom>
          <a:ln w="38100">
            <a:solidFill>
              <a:srgbClr val="199C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2106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66112A-1BA1-4053-BE97-DBA0A1183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7812B-32A4-43E1-A9A0-0B9A49A55556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DD5260D-0572-4139-B127-3CF7D26284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0718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52BEF0-F0A5-4758-8249-A9085686E7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05" b="89831" l="659" r="97460">
                        <a14:foregroundMark x1="7338" y1="11864" x2="7338" y2="11864"/>
                        <a14:foregroundMark x1="11853" y1="17232" x2="11853" y2="17232"/>
                        <a14:foregroundMark x1="5833" y1="35876" x2="5833" y2="35876"/>
                        <a14:foregroundMark x1="1881" y1="48305" x2="1881" y2="48305"/>
                        <a14:foregroundMark x1="17592" y1="26836" x2="17592" y2="26836"/>
                        <a14:foregroundMark x1="20602" y1="31073" x2="20602" y2="31073"/>
                        <a14:foregroundMark x1="27375" y1="28814" x2="27375" y2="28814"/>
                        <a14:foregroundMark x1="35654" y1="28814" x2="35654" y2="28814"/>
                        <a14:foregroundMark x1="42521" y1="29661" x2="42521" y2="29661"/>
                        <a14:foregroundMark x1="1035" y1="83333" x2="1035" y2="83333"/>
                        <a14:foregroundMark x1="3669" y1="83898" x2="3669" y2="83898"/>
                        <a14:foregroundMark x1="4892" y1="82486" x2="4892" y2="82486"/>
                        <a14:foregroundMark x1="8090" y1="83898" x2="8090" y2="83898"/>
                        <a14:foregroundMark x1="11007" y1="84181" x2="11007" y2="84181"/>
                        <a14:foregroundMark x1="15428" y1="84181" x2="15428" y2="84181"/>
                        <a14:foregroundMark x1="17215" y1="84181" x2="17215" y2="84181"/>
                        <a14:foregroundMark x1="19661" y1="85593" x2="19661" y2="85593"/>
                        <a14:foregroundMark x1="22389" y1="81638" x2="22389" y2="81638"/>
                        <a14:foregroundMark x1="20132" y1="85876" x2="20132" y2="85876"/>
                        <a14:foregroundMark x1="1693" y1="81356" x2="1693" y2="81356"/>
                        <a14:foregroundMark x1="13735" y1="58757" x2="13735" y2="58757"/>
                        <a14:foregroundMark x1="10913" y1="60452" x2="10913" y2="60452"/>
                        <a14:foregroundMark x1="10066" y1="63277" x2="10066" y2="63277"/>
                        <a14:foregroundMark x1="19097" y1="36441" x2="19097" y2="36441"/>
                        <a14:foregroundMark x1="22107" y1="27401" x2="22107" y2="27401"/>
                        <a14:foregroundMark x1="21637" y1="29096" x2="21637" y2="29096"/>
                        <a14:foregroundMark x1="21072" y1="44350" x2="21072" y2="44350"/>
                        <a14:foregroundMark x1="22013" y1="46893" x2="22013" y2="46893"/>
                        <a14:foregroundMark x1="44309" y1="51130" x2="44309" y2="51130"/>
                        <a14:foregroundMark x1="51364" y1="50000" x2="51364" y2="50000"/>
                        <a14:foregroundMark x1="54186" y1="32768" x2="54186" y2="32768"/>
                        <a14:foregroundMark x1="61336" y1="26271" x2="61336" y2="26271"/>
                        <a14:foregroundMark x1="67827" y1="29096" x2="67827" y2="29096"/>
                        <a14:foregroundMark x1="62841" y1="51130" x2="62841" y2="51130"/>
                        <a14:foregroundMark x1="72342" y1="29661" x2="72342" y2="29661"/>
                        <a14:foregroundMark x1="79774" y1="26836" x2="79774" y2="26836"/>
                        <a14:foregroundMark x1="85513" y1="25424" x2="85513" y2="25424"/>
                        <a14:foregroundMark x1="93133" y1="24011" x2="93133" y2="24011"/>
                        <a14:foregroundMark x1="97648" y1="32486" x2="97648" y2="32486"/>
                        <a14:foregroundMark x1="89182" y1="50847" x2="89182" y2="50847"/>
                        <a14:foregroundMark x1="81562" y1="52825" x2="81562" y2="52825"/>
                        <a14:foregroundMark x1="70179" y1="51130" x2="70179" y2="51130"/>
                        <a14:foregroundMark x1="10724" y1="13559" x2="10724" y2="13559"/>
                        <a14:foregroundMark x1="19849" y1="34463" x2="19849" y2="34463"/>
                        <a14:foregroundMark x1="22578" y1="25989" x2="22578" y2="25989"/>
                        <a14:foregroundMark x1="753" y1="85311" x2="753" y2="85311"/>
                        <a14:foregroundMark x1="659" y1="82768" x2="659" y2="82768"/>
                        <a14:foregroundMark x1="15616" y1="83333" x2="15616" y2="83333"/>
                        <a14:foregroundMark x1="15710" y1="86158" x2="15710" y2="86158"/>
                        <a14:foregroundMark x1="5080" y1="20339" x2="16087" y2="40960"/>
                        <a14:foregroundMark x1="16651" y1="14407" x2="15522" y2="32486"/>
                        <a14:foregroundMark x1="15522" y1="32486" x2="16087" y2="45198"/>
                        <a14:foregroundMark x1="16933" y1="46610" x2="18062" y2="59322"/>
                        <a14:foregroundMark x1="4421" y1="54237" x2="17592" y2="51130"/>
                        <a14:backgroundMark x1="18062" y1="83333" x2="18062" y2="83333"/>
                        <a14:backgroundMark x1="20790" y1="88136" x2="20790" y2="88136"/>
                        <a14:backgroundMark x1="1129" y1="83333" x2="1129" y2="83333"/>
                        <a14:backgroundMark x1="941" y1="83616" x2="941" y2="83616"/>
                        <a14:backgroundMark x1="1035" y1="83051" x2="1035" y2="83051"/>
                        <a14:backgroundMark x1="19567" y1="85593" x2="19567" y2="85593"/>
                        <a14:backgroundMark x1="44497" y1="26554" x2="44497" y2="26554"/>
                        <a14:backgroundMark x1="15052" y1="83898" x2="15052" y2="83898"/>
                        <a14:backgroundMark x1="15334" y1="84463" x2="15334" y2="8446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509"/>
          <a:stretch/>
        </p:blipFill>
        <p:spPr>
          <a:xfrm>
            <a:off x="10275348" y="181846"/>
            <a:ext cx="1806161" cy="436025"/>
          </a:xfrm>
          <a:prstGeom prst="rect">
            <a:avLst/>
          </a:prstGeom>
        </p:spPr>
      </p:pic>
      <p:sp>
        <p:nvSpPr>
          <p:cNvPr id="9" name="object 2">
            <a:extLst>
              <a:ext uri="{FF2B5EF4-FFF2-40B4-BE49-F238E27FC236}">
                <a16:creationId xmlns:a16="http://schemas.microsoft.com/office/drawing/2014/main" id="{940D58F9-1BB2-4666-9C20-A808BAD71656}"/>
              </a:ext>
            </a:extLst>
          </p:cNvPr>
          <p:cNvSpPr>
            <a:spLocks/>
          </p:cNvSpPr>
          <p:nvPr userDrawn="1"/>
        </p:nvSpPr>
        <p:spPr bwMode="auto">
          <a:xfrm>
            <a:off x="0" y="2790427"/>
            <a:ext cx="10257905" cy="1071825"/>
          </a:xfrm>
          <a:custGeom>
            <a:avLst/>
            <a:gdLst>
              <a:gd name="T0" fmla="*/ 0 w 7996555"/>
              <a:gd name="T1" fmla="*/ 0 h 1350645"/>
              <a:gd name="T2" fmla="*/ 7996161 w 7996555"/>
              <a:gd name="T3" fmla="*/ 0 h 1350645"/>
              <a:gd name="T4" fmla="*/ 7996161 w 7996555"/>
              <a:gd name="T5" fmla="*/ 1350187 h 1350645"/>
              <a:gd name="T6" fmla="*/ 0 w 7996555"/>
              <a:gd name="T7" fmla="*/ 1350187 h 1350645"/>
              <a:gd name="T8" fmla="*/ 0 w 7996555"/>
              <a:gd name="T9" fmla="*/ 0 h 1350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996555" h="1350645">
                <a:moveTo>
                  <a:pt x="0" y="0"/>
                </a:moveTo>
                <a:lnTo>
                  <a:pt x="7996161" y="0"/>
                </a:lnTo>
                <a:lnTo>
                  <a:pt x="7996161" y="1350187"/>
                </a:lnTo>
                <a:lnTo>
                  <a:pt x="0" y="1350187"/>
                </a:lnTo>
                <a:lnTo>
                  <a:pt x="0" y="0"/>
                </a:lnTo>
                <a:close/>
              </a:path>
            </a:pathLst>
          </a:custGeom>
          <a:solidFill>
            <a:srgbClr val="F1EFEF"/>
          </a:solidFill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7D5BDD0-33EF-47EF-A459-3C94EBC4E2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3202" y="2866627"/>
            <a:ext cx="10074703" cy="884434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lstStyle>
            <a:lvl1pPr>
              <a:defRPr lang="en-GB" sz="4800" b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/>
              <a:t>Section Title</a:t>
            </a:r>
            <a:endParaRPr lang="en-GB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CC0B6C1-C9E2-47BF-951E-59CC666BCB4F}"/>
              </a:ext>
            </a:extLst>
          </p:cNvPr>
          <p:cNvCxnSpPr>
            <a:cxnSpLocks/>
          </p:cNvCxnSpPr>
          <p:nvPr userDrawn="1"/>
        </p:nvCxnSpPr>
        <p:spPr>
          <a:xfrm>
            <a:off x="-8313" y="3873074"/>
            <a:ext cx="10989426" cy="0"/>
          </a:xfrm>
          <a:prstGeom prst="line">
            <a:avLst/>
          </a:prstGeom>
          <a:ln w="57150">
            <a:solidFill>
              <a:srgbClr val="199C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8817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13977A-C592-4187-823D-D050100B17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7812B-32A4-43E1-A9A0-0B9A49A5555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4B8192B-D6E7-4961-B3FA-422744D89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02" y="186395"/>
            <a:ext cx="10117183" cy="578376"/>
          </a:xfrm>
        </p:spPr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396E389D-CE6F-44EC-AFED-496D74192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202" y="1132194"/>
            <a:ext cx="11899941" cy="513620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8421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D88C1B-99AD-49AB-B083-7463EB64D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7812B-32A4-43E1-A9A0-0B9A49A55556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6E3EED-D25E-4932-A504-D691162B9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02" y="186395"/>
            <a:ext cx="10117183" cy="578376"/>
          </a:xfrm>
        </p:spPr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2717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w/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386E6E-331D-4AB1-9B29-80EC154BA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7812B-32A4-43E1-A9A0-0B9A49A55556}" type="slidenum">
              <a:rPr lang="en-GB" smtClean="0"/>
              <a:t>‹#›</a:t>
            </a:fld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922BEBD-B620-4069-BACA-0A0D380EB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202" y="1132194"/>
            <a:ext cx="11899941" cy="513620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56ADC565-93BA-42D3-9555-0400D0CE326E}"/>
              </a:ext>
            </a:extLst>
          </p:cNvPr>
          <p:cNvSpPr>
            <a:spLocks/>
          </p:cNvSpPr>
          <p:nvPr userDrawn="1"/>
        </p:nvSpPr>
        <p:spPr bwMode="auto">
          <a:xfrm>
            <a:off x="10125076" y="1"/>
            <a:ext cx="2066924" cy="764770"/>
          </a:xfrm>
          <a:custGeom>
            <a:avLst/>
            <a:gdLst>
              <a:gd name="T0" fmla="*/ 0 w 7996555"/>
              <a:gd name="T1" fmla="*/ 0 h 1350645"/>
              <a:gd name="T2" fmla="*/ 7996161 w 7996555"/>
              <a:gd name="T3" fmla="*/ 0 h 1350645"/>
              <a:gd name="T4" fmla="*/ 7996161 w 7996555"/>
              <a:gd name="T5" fmla="*/ 1350187 h 1350645"/>
              <a:gd name="T6" fmla="*/ 0 w 7996555"/>
              <a:gd name="T7" fmla="*/ 1350187 h 1350645"/>
              <a:gd name="T8" fmla="*/ 0 w 7996555"/>
              <a:gd name="T9" fmla="*/ 0 h 1350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996555" h="1350645">
                <a:moveTo>
                  <a:pt x="0" y="0"/>
                </a:moveTo>
                <a:lnTo>
                  <a:pt x="7996161" y="0"/>
                </a:lnTo>
                <a:lnTo>
                  <a:pt x="7996161" y="1350187"/>
                </a:lnTo>
                <a:lnTo>
                  <a:pt x="0" y="1350187"/>
                </a:lnTo>
                <a:lnTo>
                  <a:pt x="0" y="0"/>
                </a:lnTo>
                <a:close/>
              </a:path>
            </a:pathLst>
          </a:custGeom>
          <a:solidFill>
            <a:srgbClr val="F1EFEF"/>
          </a:solidFill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GB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026AB46-ED99-48C1-8AF5-0023E658D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02" y="186395"/>
            <a:ext cx="11899941" cy="578376"/>
          </a:xfrm>
        </p:spPr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6872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282FDC-DDE1-41D9-9C80-DE7143470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7812B-32A4-43E1-A9A0-0B9A49A55556}" type="slidenum">
              <a:rPr lang="en-GB" smtClean="0"/>
              <a:t>‹#›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746127-C19B-45BF-95A5-E87E28AFAC7B}"/>
              </a:ext>
            </a:extLst>
          </p:cNvPr>
          <p:cNvSpPr/>
          <p:nvPr userDrawn="1"/>
        </p:nvSpPr>
        <p:spPr>
          <a:xfrm>
            <a:off x="0" y="0"/>
            <a:ext cx="12192000" cy="10580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9924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CF116F-BE90-48DB-B03F-2249BF749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7812B-32A4-43E1-A9A0-0B9A49A5555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BCD0319-DE61-442B-960E-136C70326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861" y="1022465"/>
            <a:ext cx="5637389" cy="515084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A23974E1-6D67-489E-95C0-03ACBFDCC6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999" y="1022465"/>
            <a:ext cx="5923139" cy="515084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6F4659F-37FB-4F16-A26D-0BBF0A5BD8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02" y="186395"/>
            <a:ext cx="10117183" cy="578376"/>
          </a:xfrm>
        </p:spPr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7030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/Subtitle &amp;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BE405A-C208-4241-A4AF-9B6DFA671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7812B-32A4-43E1-A9A0-0B9A49A55556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7D8B8FE-57C7-47B9-B443-F0AB194954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9817" y="1011961"/>
            <a:ext cx="5602333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656062A-6D3D-4CC5-AF0D-59FC21DF10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9817" y="2023688"/>
            <a:ext cx="5602333" cy="4260734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C02D3D6-2987-42C0-A9F4-032FB87A37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48832" y="1011961"/>
            <a:ext cx="590026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564C62D3-4AD7-4527-9D53-42496C3A7B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948831" y="2033212"/>
            <a:ext cx="5900267" cy="4260734"/>
          </a:xfrm>
        </p:spPr>
        <p:txBody>
          <a:bodyPr>
            <a:normAutofit/>
          </a:bodyPr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AE42E02-0E32-489B-A1DC-77DCE2E4F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02" y="186395"/>
            <a:ext cx="10117183" cy="578376"/>
          </a:xfrm>
        </p:spPr>
        <p:txBody>
          <a:bodyPr/>
          <a:lstStyle>
            <a:lvl1pPr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31265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80161D-4F16-4FBE-A377-FAF09B4AA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38309" y="641253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7812B-32A4-43E1-A9A0-0B9A49A55556}" type="slidenum">
              <a:rPr lang="en-GB" smtClean="0"/>
              <a:t>‹#›</a:t>
            </a:fld>
            <a:endParaRPr lang="en-GB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DF45A490-44CC-46DA-9AEB-8ECA730A1251}"/>
              </a:ext>
            </a:extLst>
          </p:cNvPr>
          <p:cNvSpPr>
            <a:spLocks/>
          </p:cNvSpPr>
          <p:nvPr userDrawn="1"/>
        </p:nvSpPr>
        <p:spPr bwMode="auto">
          <a:xfrm>
            <a:off x="0" y="1"/>
            <a:ext cx="12192000" cy="805502"/>
          </a:xfrm>
          <a:custGeom>
            <a:avLst/>
            <a:gdLst>
              <a:gd name="T0" fmla="*/ 0 w 7996555"/>
              <a:gd name="T1" fmla="*/ 0 h 1350645"/>
              <a:gd name="T2" fmla="*/ 7996161 w 7996555"/>
              <a:gd name="T3" fmla="*/ 0 h 1350645"/>
              <a:gd name="T4" fmla="*/ 7996161 w 7996555"/>
              <a:gd name="T5" fmla="*/ 1350187 h 1350645"/>
              <a:gd name="T6" fmla="*/ 0 w 7996555"/>
              <a:gd name="T7" fmla="*/ 1350187 h 1350645"/>
              <a:gd name="T8" fmla="*/ 0 w 7996555"/>
              <a:gd name="T9" fmla="*/ 0 h 1350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996555" h="1350645">
                <a:moveTo>
                  <a:pt x="0" y="0"/>
                </a:moveTo>
                <a:lnTo>
                  <a:pt x="7996161" y="0"/>
                </a:lnTo>
                <a:lnTo>
                  <a:pt x="7996161" y="1350187"/>
                </a:lnTo>
                <a:lnTo>
                  <a:pt x="0" y="1350187"/>
                </a:lnTo>
                <a:lnTo>
                  <a:pt x="0" y="0"/>
                </a:lnTo>
                <a:close/>
              </a:path>
            </a:pathLst>
          </a:custGeom>
          <a:solidFill>
            <a:srgbClr val="F1EFEF"/>
          </a:solidFill>
          <a:ln>
            <a:noFill/>
          </a:ln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GB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B0F2538-D420-4FEB-B98D-8C7E166A26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3202" y="1132194"/>
            <a:ext cx="11899941" cy="51362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5867F4-2D00-4067-A500-845E25A298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605" b="89831" l="659" r="97460">
                        <a14:foregroundMark x1="7338" y1="11864" x2="7338" y2="11864"/>
                        <a14:foregroundMark x1="11853" y1="17232" x2="11853" y2="17232"/>
                        <a14:foregroundMark x1="5833" y1="35876" x2="5833" y2="35876"/>
                        <a14:foregroundMark x1="1881" y1="48305" x2="1881" y2="48305"/>
                        <a14:foregroundMark x1="17592" y1="26836" x2="17592" y2="26836"/>
                        <a14:foregroundMark x1="20602" y1="31073" x2="20602" y2="31073"/>
                        <a14:foregroundMark x1="27375" y1="28814" x2="27375" y2="28814"/>
                        <a14:foregroundMark x1="35654" y1="28814" x2="35654" y2="28814"/>
                        <a14:foregroundMark x1="42521" y1="29661" x2="42521" y2="29661"/>
                        <a14:foregroundMark x1="1035" y1="83333" x2="1035" y2="83333"/>
                        <a14:foregroundMark x1="3669" y1="83898" x2="3669" y2="83898"/>
                        <a14:foregroundMark x1="4892" y1="82486" x2="4892" y2="82486"/>
                        <a14:foregroundMark x1="8090" y1="83898" x2="8090" y2="83898"/>
                        <a14:foregroundMark x1="11007" y1="84181" x2="11007" y2="84181"/>
                        <a14:foregroundMark x1="15428" y1="84181" x2="15428" y2="84181"/>
                        <a14:foregroundMark x1="17215" y1="84181" x2="17215" y2="84181"/>
                        <a14:foregroundMark x1="19661" y1="85593" x2="19661" y2="85593"/>
                        <a14:foregroundMark x1="22389" y1="81638" x2="22389" y2="81638"/>
                        <a14:foregroundMark x1="20132" y1="85876" x2="20132" y2="85876"/>
                        <a14:foregroundMark x1="1693" y1="81356" x2="1693" y2="81356"/>
                        <a14:foregroundMark x1="13735" y1="58757" x2="13735" y2="58757"/>
                        <a14:foregroundMark x1="10913" y1="60452" x2="10913" y2="60452"/>
                        <a14:foregroundMark x1="10066" y1="63277" x2="10066" y2="63277"/>
                        <a14:foregroundMark x1="19097" y1="36441" x2="19097" y2="36441"/>
                        <a14:foregroundMark x1="22107" y1="27401" x2="22107" y2="27401"/>
                        <a14:foregroundMark x1="21637" y1="29096" x2="21637" y2="29096"/>
                        <a14:foregroundMark x1="21072" y1="44350" x2="21072" y2="44350"/>
                        <a14:foregroundMark x1="22013" y1="46893" x2="22013" y2="46893"/>
                        <a14:foregroundMark x1="44309" y1="51130" x2="44309" y2="51130"/>
                        <a14:foregroundMark x1="51364" y1="50000" x2="51364" y2="50000"/>
                        <a14:foregroundMark x1="54186" y1="32768" x2="54186" y2="32768"/>
                        <a14:foregroundMark x1="61336" y1="26271" x2="61336" y2="26271"/>
                        <a14:foregroundMark x1="67827" y1="29096" x2="67827" y2="29096"/>
                        <a14:foregroundMark x1="62841" y1="51130" x2="62841" y2="51130"/>
                        <a14:foregroundMark x1="72342" y1="29661" x2="72342" y2="29661"/>
                        <a14:foregroundMark x1="79774" y1="26836" x2="79774" y2="26836"/>
                        <a14:foregroundMark x1="85513" y1="25424" x2="85513" y2="25424"/>
                        <a14:foregroundMark x1="93133" y1="24011" x2="93133" y2="24011"/>
                        <a14:foregroundMark x1="97648" y1="32486" x2="97648" y2="32486"/>
                        <a14:foregroundMark x1="89182" y1="50847" x2="89182" y2="50847"/>
                        <a14:foregroundMark x1="81562" y1="52825" x2="81562" y2="52825"/>
                        <a14:foregroundMark x1="70179" y1="51130" x2="70179" y2="51130"/>
                        <a14:foregroundMark x1="10724" y1="13559" x2="10724" y2="13559"/>
                        <a14:foregroundMark x1="19849" y1="34463" x2="19849" y2="34463"/>
                        <a14:foregroundMark x1="22578" y1="25989" x2="22578" y2="25989"/>
                        <a14:foregroundMark x1="753" y1="85311" x2="753" y2="85311"/>
                        <a14:foregroundMark x1="659" y1="82768" x2="659" y2="82768"/>
                        <a14:foregroundMark x1="15616" y1="83333" x2="15616" y2="83333"/>
                        <a14:foregroundMark x1="15710" y1="86158" x2="15710" y2="86158"/>
                        <a14:foregroundMark x1="5080" y1="20339" x2="16087" y2="40960"/>
                        <a14:foregroundMark x1="16651" y1="14407" x2="15522" y2="32486"/>
                        <a14:foregroundMark x1="15522" y1="32486" x2="16087" y2="45198"/>
                        <a14:foregroundMark x1="16933" y1="46610" x2="18062" y2="59322"/>
                        <a14:foregroundMark x1="4421" y1="54237" x2="17592" y2="51130"/>
                        <a14:backgroundMark x1="18062" y1="83333" x2="18062" y2="83333"/>
                        <a14:backgroundMark x1="20790" y1="88136" x2="20790" y2="88136"/>
                        <a14:backgroundMark x1="1129" y1="83333" x2="1129" y2="83333"/>
                        <a14:backgroundMark x1="941" y1="83616" x2="941" y2="83616"/>
                        <a14:backgroundMark x1="1035" y1="83051" x2="1035" y2="83051"/>
                        <a14:backgroundMark x1="19567" y1="85593" x2="19567" y2="85593"/>
                        <a14:backgroundMark x1="44497" y1="26554" x2="44497" y2="26554"/>
                        <a14:backgroundMark x1="15052" y1="83898" x2="15052" y2="83898"/>
                        <a14:backgroundMark x1="15334" y1="84463" x2="15334" y2="8446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7509"/>
          <a:stretch/>
        </p:blipFill>
        <p:spPr>
          <a:xfrm>
            <a:off x="10275348" y="181846"/>
            <a:ext cx="1806161" cy="436025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BB17140-9827-41EC-8BFC-BEAC5FA5D0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17" y="181845"/>
            <a:ext cx="9956949" cy="46239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E97A31-6574-48A3-B401-85A2FE8C0DB8}"/>
              </a:ext>
            </a:extLst>
          </p:cNvPr>
          <p:cNvCxnSpPr>
            <a:cxnSpLocks/>
            <a:endCxn id="7" idx="2"/>
          </p:cNvCxnSpPr>
          <p:nvPr userDrawn="1"/>
        </p:nvCxnSpPr>
        <p:spPr>
          <a:xfrm>
            <a:off x="0" y="783074"/>
            <a:ext cx="12191399" cy="22156"/>
          </a:xfrm>
          <a:prstGeom prst="line">
            <a:avLst/>
          </a:prstGeom>
          <a:ln w="38100">
            <a:solidFill>
              <a:srgbClr val="199C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4680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3CFC2D1-C52F-4B03-89CE-E7F5D3869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7812B-32A4-43E1-A9A0-0B9A49A55556}" type="slidenum">
              <a:rPr lang="en-GB" smtClean="0"/>
              <a:t>1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255067-2880-4482-95F6-6B177D464F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Predictive Maintenance (</a:t>
            </a:r>
            <a:r>
              <a:rPr lang="en-GB" dirty="0" err="1"/>
              <a:t>PdM</a:t>
            </a:r>
            <a:r>
              <a:rPr lang="en-GB" dirty="0"/>
              <a:t>) in Cement Industry: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AA4578D-93B1-4260-AD34-77C19463946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VCW Approach &amp; Case Studies Examples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C0B6DE-7C3A-4A5E-81E9-9818AAA190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GB" sz="1400" dirty="0"/>
              <a:t>Mechanical Maintenance Manager</a:t>
            </a:r>
            <a:endParaRPr lang="el-GR" sz="1400" dirty="0"/>
          </a:p>
          <a:p>
            <a:endParaRPr lang="en-GB" sz="14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C43ECEE-EBD1-42FD-BA4B-432E085DC0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75574" y="5938834"/>
            <a:ext cx="7373454" cy="365125"/>
          </a:xfrm>
        </p:spPr>
        <p:txBody>
          <a:bodyPr/>
          <a:lstStyle/>
          <a:p>
            <a:r>
              <a:rPr lang="en-GB" sz="1400" dirty="0"/>
              <a:t>November 2025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24AB97D-1F12-47F7-BE68-7B1491F37B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b="1" dirty="0"/>
              <a:t>Christina Keravnou, PhD</a:t>
            </a:r>
          </a:p>
        </p:txBody>
      </p:sp>
    </p:spTree>
    <p:extLst>
      <p:ext uri="{BB962C8B-B14F-4D97-AF65-F5344CB8AC3E}">
        <p14:creationId xmlns:p14="http://schemas.microsoft.com/office/powerpoint/2010/main" val="4236480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85134A-70B1-DD27-2D2F-01C319678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91B4DE-0E33-C5EA-62F2-BAACD14A4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7812B-32A4-43E1-A9A0-0B9A49A55556}" type="slidenum">
              <a:rPr lang="en-GB" smtClean="0"/>
              <a:t>10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E61FDC-7A73-1F22-1DC5-90E5DECFF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BB8D0C-2827-E0DB-6932-C5AECD5A6E37}"/>
              </a:ext>
            </a:extLst>
          </p:cNvPr>
          <p:cNvSpPr txBox="1"/>
          <p:nvPr/>
        </p:nvSpPr>
        <p:spPr>
          <a:xfrm>
            <a:off x="45698" y="853854"/>
            <a:ext cx="11885045" cy="1166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Corrective Actions: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Impeller Cleaning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Impeller Balancing (G2.5,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ISO 1940-1) – Added weight: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2.97kg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2.5kg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DE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549AED9-50E6-CE68-7552-E0B9EF2536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187" y="2109347"/>
            <a:ext cx="5774433" cy="388005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30155E-A802-9FE7-5466-0917B89B6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202" y="2109347"/>
            <a:ext cx="6049755" cy="388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191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642112-26E7-268E-8D04-41BE05827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79F645BE-283E-7DB8-F8E4-D4330CF4F46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23" t="1179" r="50000" b="4009"/>
          <a:stretch>
            <a:fillRect/>
          </a:stretch>
        </p:blipFill>
        <p:spPr>
          <a:xfrm>
            <a:off x="263412" y="953176"/>
            <a:ext cx="5391112" cy="4640743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076EA28-C552-7B44-A880-E43534E9D8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0671" y="3902896"/>
            <a:ext cx="5401859" cy="283464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622EBFB-CD7F-FC6A-0164-4F3BA1D6F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7812B-32A4-43E1-A9A0-0B9A49A55556}" type="slidenum">
              <a:rPr lang="en-GB" smtClean="0"/>
              <a:t>11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F018C3B-7266-65D9-6578-B5937FABB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I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2B30EEF-2516-5649-BABB-85CC9F4B8874}"/>
              </a:ext>
            </a:extLst>
          </p:cNvPr>
          <p:cNvSpPr/>
          <p:nvPr/>
        </p:nvSpPr>
        <p:spPr>
          <a:xfrm>
            <a:off x="5263565" y="3726018"/>
            <a:ext cx="187325" cy="212725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B8937D01-92F1-E5F6-0BA4-AE04B59E1665}"/>
              </a:ext>
            </a:extLst>
          </p:cNvPr>
          <p:cNvSpPr/>
          <p:nvPr/>
        </p:nvSpPr>
        <p:spPr>
          <a:xfrm rot="5400000">
            <a:off x="8902635" y="4021163"/>
            <a:ext cx="676588" cy="369332"/>
          </a:xfrm>
          <a:prstGeom prst="rightArrow">
            <a:avLst/>
          </a:prstGeom>
          <a:solidFill>
            <a:srgbClr val="F9B4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b="1" dirty="0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7288C28-4AF9-435C-CEF1-8B5CA16EF205}"/>
              </a:ext>
            </a:extLst>
          </p:cNvPr>
          <p:cNvSpPr txBox="1"/>
          <p:nvPr/>
        </p:nvSpPr>
        <p:spPr>
          <a:xfrm>
            <a:off x="8568378" y="4556029"/>
            <a:ext cx="1345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FFT</a:t>
            </a:r>
            <a:endParaRPr lang="en-US" sz="1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0CAE161-C53B-7391-ABDC-B0FE918CAABF}"/>
              </a:ext>
            </a:extLst>
          </p:cNvPr>
          <p:cNvCxnSpPr>
            <a:cxnSpLocks/>
            <a:stCxn id="23" idx="7"/>
            <a:endCxn id="37" idx="1"/>
          </p:cNvCxnSpPr>
          <p:nvPr/>
        </p:nvCxnSpPr>
        <p:spPr>
          <a:xfrm flipV="1">
            <a:off x="5423457" y="2379522"/>
            <a:ext cx="1027214" cy="137764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1C45223-E7AD-C7BB-8161-B25AD513C840}"/>
              </a:ext>
            </a:extLst>
          </p:cNvPr>
          <p:cNvSpPr txBox="1"/>
          <p:nvPr/>
        </p:nvSpPr>
        <p:spPr>
          <a:xfrm>
            <a:off x="6593032" y="4463695"/>
            <a:ext cx="1345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1x RPM</a:t>
            </a:r>
          </a:p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863</a:t>
            </a:r>
            <a:endParaRPr lang="en-US" sz="1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258EF58B-9B86-D8F9-FC3D-EDD5D82D31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0671" y="950930"/>
            <a:ext cx="5287562" cy="285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7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27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E3338-8216-F132-3B61-EB39A65D95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2C4981-19C1-796E-688B-D2B7C4F3F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7812B-32A4-43E1-A9A0-0B9A49A55556}" type="slidenum">
              <a:rPr lang="en-GB" smtClean="0"/>
              <a:t>12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8214510-C711-9DB3-D8B8-31FBAE901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II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02207D1-97C3-5590-670F-B87819A6D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202" y="1001562"/>
            <a:ext cx="6729227" cy="5670043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Aft>
                <a:spcPts val="1200"/>
              </a:spcAft>
              <a:buNone/>
            </a:pPr>
            <a:r>
              <a:rPr lang="en-US" sz="1800" b="1" dirty="0">
                <a:solidFill>
                  <a:srgbClr val="000099"/>
                </a:solidFill>
              </a:rPr>
              <a:t>Asset ID:</a:t>
            </a:r>
            <a:r>
              <a:rPr lang="en-US" sz="1800" dirty="0">
                <a:solidFill>
                  <a:srgbClr val="000099"/>
                </a:solidFill>
              </a:rPr>
              <a:t> </a:t>
            </a:r>
            <a:r>
              <a:rPr lang="en-US" sz="1600" dirty="0"/>
              <a:t>J52-235FN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800" b="1" dirty="0">
                <a:solidFill>
                  <a:srgbClr val="000099"/>
                </a:solidFill>
              </a:rPr>
              <a:t>Asset Description: 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1600" dirty="0"/>
              <a:t>Cement Mill 6 Exhauster Fan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1800" b="1" dirty="0">
                <a:solidFill>
                  <a:srgbClr val="000099"/>
                </a:solidFill>
              </a:rPr>
              <a:t>Criticality in Production: </a:t>
            </a:r>
          </a:p>
          <a:p>
            <a:pPr lvl="1">
              <a:spcBef>
                <a:spcPts val="600"/>
              </a:spcBef>
              <a:spcAft>
                <a:spcPts val="1200"/>
              </a:spcAft>
            </a:pPr>
            <a:r>
              <a:rPr lang="en-US" sz="1600" dirty="0"/>
              <a:t>High (Operation time: continuous during Cement Mill 6 Operation)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800" b="1" dirty="0">
                <a:solidFill>
                  <a:srgbClr val="000099"/>
                </a:solidFill>
              </a:rPr>
              <a:t>Measuring equipment:</a:t>
            </a:r>
            <a:endParaRPr lang="en-US" sz="1800" dirty="0">
              <a:solidFill>
                <a:srgbClr val="000099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sz="1600" dirty="0"/>
              <a:t>Leonova Diamond SPM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1600" dirty="0"/>
              <a:t>Triaxial Accelerometer, SPM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800" b="1" dirty="0">
                <a:solidFill>
                  <a:srgbClr val="000099"/>
                </a:solidFill>
              </a:rPr>
              <a:t>Measurement Points:</a:t>
            </a:r>
            <a:endParaRPr lang="en-US" sz="1800" dirty="0">
              <a:solidFill>
                <a:srgbClr val="000099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sz="1600" dirty="0"/>
              <a:t>Motor NDE, Motor DE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1600" dirty="0"/>
              <a:t>Fan DE Bearing, Fan NDE bearing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1800" b="1" dirty="0">
                <a:solidFill>
                  <a:srgbClr val="000099"/>
                </a:solidFill>
              </a:rPr>
              <a:t>Measurement Periodicity: </a:t>
            </a:r>
            <a:r>
              <a:rPr lang="en-US" sz="1600" dirty="0"/>
              <a:t>Monthly</a:t>
            </a:r>
            <a:endParaRPr lang="en-US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1EF3AE1-CD0A-1D3A-AFF2-A77438A5C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525" y="1383791"/>
            <a:ext cx="5151566" cy="327383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583075A-611D-4525-74AF-9A9E9510ADA5}"/>
              </a:ext>
            </a:extLst>
          </p:cNvPr>
          <p:cNvSpPr txBox="1"/>
          <p:nvPr/>
        </p:nvSpPr>
        <p:spPr>
          <a:xfrm>
            <a:off x="6653213" y="4514155"/>
            <a:ext cx="4929187" cy="360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800 – 900 RPM</a:t>
            </a:r>
          </a:p>
        </p:txBody>
      </p:sp>
    </p:spTree>
    <p:extLst>
      <p:ext uri="{BB962C8B-B14F-4D97-AF65-F5344CB8AC3E}">
        <p14:creationId xmlns:p14="http://schemas.microsoft.com/office/powerpoint/2010/main" val="1160335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0E03F-0ED4-BA8D-9784-3E2B87D005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4CBD0DC-F246-59A2-0870-F3F67AE171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7812B-32A4-43E1-A9A0-0B9A49A55556}" type="slidenum">
              <a:rPr lang="en-GB" smtClean="0"/>
              <a:t>13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744CBD8-F5F3-4095-57AC-1D1219875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II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68F211E-D7A3-23B6-C1A0-C02B3D25C436}"/>
              </a:ext>
            </a:extLst>
          </p:cNvPr>
          <p:cNvSpPr txBox="1"/>
          <p:nvPr/>
        </p:nvSpPr>
        <p:spPr>
          <a:xfrm>
            <a:off x="99831" y="5165523"/>
            <a:ext cx="5234169" cy="1837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Observations: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Motor &amp; Fan vibration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Vrms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increased at axial direction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Energy is spread over multiple harmonics – </a:t>
            </a:r>
            <a:r>
              <a:rPr lang="en-US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indicating coupling wear and/or misalignment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2AFFE50-CDB6-B298-9EE4-00359CFCC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7611" y="834272"/>
            <a:ext cx="6100301" cy="301536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46C478F-A41C-FF2A-68DE-2D3FDC66CA1F}"/>
              </a:ext>
            </a:extLst>
          </p:cNvPr>
          <p:cNvGrpSpPr/>
          <p:nvPr/>
        </p:nvGrpSpPr>
        <p:grpSpPr>
          <a:xfrm>
            <a:off x="5897611" y="3831727"/>
            <a:ext cx="6100301" cy="3015360"/>
            <a:chOff x="183201" y="887568"/>
            <a:chExt cx="5725297" cy="301536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C598E1F-4D5B-02F8-B798-43D6E243E8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3202" y="887568"/>
              <a:ext cx="5725296" cy="301536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6A21093-4FDE-F325-287E-84D3DFEE1842}"/>
                </a:ext>
              </a:extLst>
            </p:cNvPr>
            <p:cNvSpPr txBox="1"/>
            <p:nvPr/>
          </p:nvSpPr>
          <p:spPr>
            <a:xfrm>
              <a:off x="183201" y="2482495"/>
              <a:ext cx="13451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1x RPM</a:t>
              </a:r>
            </a:p>
            <a:p>
              <a:pPr algn="ctr"/>
              <a:r>
                <a:rPr lang="en-US" sz="12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900</a:t>
              </a:r>
              <a:endParaRPr lang="en-US" sz="1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274B0AB0-2D10-5569-0849-2ACF73E33D77}"/>
                </a:ext>
              </a:extLst>
            </p:cNvPr>
            <p:cNvSpPr/>
            <p:nvPr/>
          </p:nvSpPr>
          <p:spPr>
            <a:xfrm>
              <a:off x="609600" y="2825270"/>
              <a:ext cx="1796143" cy="1008227"/>
            </a:xfrm>
            <a:prstGeom prst="ellipse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88DBC3B-DC5B-DD1E-AD6C-EA067649509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89" t="1729" r="50000" b="4178"/>
          <a:stretch>
            <a:fillRect/>
          </a:stretch>
        </p:blipFill>
        <p:spPr>
          <a:xfrm>
            <a:off x="194088" y="993775"/>
            <a:ext cx="4987512" cy="4195318"/>
          </a:xfrm>
          <a:prstGeom prst="rect">
            <a:avLst/>
          </a:prstGeom>
        </p:spPr>
      </p:pic>
      <p:sp>
        <p:nvSpPr>
          <p:cNvPr id="30" name="Oval 29">
            <a:extLst>
              <a:ext uri="{FF2B5EF4-FFF2-40B4-BE49-F238E27FC236}">
                <a16:creationId xmlns:a16="http://schemas.microsoft.com/office/drawing/2014/main" id="{4BD3C1A7-6C17-675F-8BBD-F2ACF2040180}"/>
              </a:ext>
            </a:extLst>
          </p:cNvPr>
          <p:cNvSpPr/>
          <p:nvPr/>
        </p:nvSpPr>
        <p:spPr>
          <a:xfrm>
            <a:off x="4900613" y="2708851"/>
            <a:ext cx="187325" cy="212725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C4DB0520-5649-6619-18F5-609FA14B382F}"/>
              </a:ext>
            </a:extLst>
          </p:cNvPr>
          <p:cNvSpPr/>
          <p:nvPr/>
        </p:nvSpPr>
        <p:spPr>
          <a:xfrm rot="5400000">
            <a:off x="8902635" y="4021163"/>
            <a:ext cx="676588" cy="369332"/>
          </a:xfrm>
          <a:prstGeom prst="rightArrow">
            <a:avLst/>
          </a:prstGeom>
          <a:solidFill>
            <a:srgbClr val="F9B4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b="1" dirty="0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BEC6988-0845-408C-041C-0B4EF0B78460}"/>
              </a:ext>
            </a:extLst>
          </p:cNvPr>
          <p:cNvSpPr txBox="1"/>
          <p:nvPr/>
        </p:nvSpPr>
        <p:spPr>
          <a:xfrm>
            <a:off x="8568378" y="4556029"/>
            <a:ext cx="1345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FFT</a:t>
            </a:r>
            <a:endParaRPr lang="en-US" sz="1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6EE57EC-59B1-C721-75AD-98439854701E}"/>
              </a:ext>
            </a:extLst>
          </p:cNvPr>
          <p:cNvCxnSpPr>
            <a:cxnSpLocks/>
          </p:cNvCxnSpPr>
          <p:nvPr/>
        </p:nvCxnSpPr>
        <p:spPr>
          <a:xfrm>
            <a:off x="5087938" y="2815213"/>
            <a:ext cx="1008062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2001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CA833-0137-917B-0B1E-1D95870CD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3A421C7-2CFB-1A06-2AA8-A176FB97E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7812B-32A4-43E1-A9A0-0B9A49A55556}" type="slidenum">
              <a:rPr lang="en-GB" smtClean="0"/>
              <a:t>14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066F38-642F-5330-D480-911BF41FF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II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68D3A0-5B98-006E-553B-A53C984BDFAE}"/>
              </a:ext>
            </a:extLst>
          </p:cNvPr>
          <p:cNvSpPr txBox="1"/>
          <p:nvPr/>
        </p:nvSpPr>
        <p:spPr>
          <a:xfrm>
            <a:off x="45698" y="853854"/>
            <a:ext cx="11885045" cy="11664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Corrective Actions: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Elastic buffers replacement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Shaft alignment inspection using laser equipment – found ok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A37032-4F5F-4C5D-193A-E452197BBF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6593" y="2011432"/>
            <a:ext cx="7974916" cy="48059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731141-C4ED-5CA7-287B-4D89249AD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285" y="2109347"/>
            <a:ext cx="3454859" cy="461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6367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F416E-F901-695F-213F-E57357F744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B8660E-B5C3-952B-3DBA-F10890FC4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7812B-32A4-43E1-A9A0-0B9A49A55556}" type="slidenum">
              <a:rPr lang="en-GB" smtClean="0"/>
              <a:t>15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ACA85A3-9245-A580-CABC-917AD7803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II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E62AA6-3D0F-A587-800D-19498C033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14" y="901163"/>
            <a:ext cx="10918371" cy="569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924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F85562-8EB8-D988-D773-C8B92C802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7812B-32A4-43E1-A9A0-0B9A49A55556}" type="slidenum">
              <a:rPr lang="en-GB" smtClean="0"/>
              <a:t>16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81A9BE-CC6C-FD10-CF7E-54913B581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Lubricant Analysis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D410A7-CBD0-D909-0113-FC740A61A202}"/>
              </a:ext>
            </a:extLst>
          </p:cNvPr>
          <p:cNvSpPr txBox="1"/>
          <p:nvPr/>
        </p:nvSpPr>
        <p:spPr>
          <a:xfrm>
            <a:off x="257174" y="920908"/>
            <a:ext cx="8930787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Objective:</a:t>
            </a:r>
            <a:r>
              <a:rPr lang="en-US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Identify early signs of component wear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Detect contaminants (water, dirt, metals)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Monitor oil condition and additive health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Optimize maintenance and oil change intervals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Indicators: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Viscosity change = contamination or aging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Water = corrosion risk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Metal content = wear from components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Sludge or darkening = oxidation or overheating</a:t>
            </a:r>
          </a:p>
          <a:p>
            <a:endParaRPr lang="en-US" b="1" dirty="0"/>
          </a:p>
          <a:p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Sampling &amp; Handling: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Sample from active oil zones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Avoid contamination during sampling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Label and store samples correctly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Maintain regular sampling intervals</a:t>
            </a:r>
          </a:p>
          <a:p>
            <a:pPr lvl="1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Interpreting Results: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Compare with baseline and OEM limits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Focus on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trends over time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not single results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Use results to guide maintenance decision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B0328F-2101-90F5-6768-CA40C948A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030" y="1523169"/>
            <a:ext cx="4509878" cy="4413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818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FB514C-2C48-CB26-E7E4-22E100097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7812B-32A4-43E1-A9A0-0B9A49A55556}" type="slidenum">
              <a:rPr lang="en-GB" smtClean="0"/>
              <a:t>17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668F80E-BE79-2E12-CD71-DA48D22C5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III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94288D-0FF8-4AC7-1A91-1DFCDE2401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1793" y="1176712"/>
            <a:ext cx="6591871" cy="482387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A251092A-7994-4ACB-2381-34A62A64005C}"/>
              </a:ext>
            </a:extLst>
          </p:cNvPr>
          <p:cNvSpPr/>
          <p:nvPr/>
        </p:nvSpPr>
        <p:spPr>
          <a:xfrm>
            <a:off x="10372724" y="5123457"/>
            <a:ext cx="838201" cy="557831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plastic container with a red lid&#10;&#10;AI-generated content may be incorrect.">
            <a:extLst>
              <a:ext uri="{FF2B5EF4-FFF2-40B4-BE49-F238E27FC236}">
                <a16:creationId xmlns:a16="http://schemas.microsoft.com/office/drawing/2014/main" id="{635A7E12-38DA-D0AB-BB51-DEEB88400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4" r="25292"/>
          <a:stretch>
            <a:fillRect/>
          </a:stretch>
        </p:blipFill>
        <p:spPr>
          <a:xfrm rot="5400000">
            <a:off x="902713" y="1462620"/>
            <a:ext cx="4183795" cy="36119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83A98CD-5539-C592-F6DE-D5AB1AE4524D}"/>
              </a:ext>
            </a:extLst>
          </p:cNvPr>
          <p:cNvSpPr txBox="1"/>
          <p:nvPr/>
        </p:nvSpPr>
        <p:spPr>
          <a:xfrm>
            <a:off x="99831" y="5350581"/>
            <a:ext cx="5234169" cy="1247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Observations: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Oil sample – Visual inspection – milky appearance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Analysis results: </a:t>
            </a:r>
            <a:r>
              <a:rPr lang="en-US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water content (2.74%)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4837DE-449E-E38A-699C-FE0AF8C09FB4}"/>
              </a:ext>
            </a:extLst>
          </p:cNvPr>
          <p:cNvSpPr txBox="1"/>
          <p:nvPr/>
        </p:nvSpPr>
        <p:spPr>
          <a:xfrm>
            <a:off x="5662613" y="6000590"/>
            <a:ext cx="4929187" cy="360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limit: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0.03%</a:t>
            </a:r>
          </a:p>
        </p:txBody>
      </p:sp>
    </p:spTree>
    <p:extLst>
      <p:ext uri="{BB962C8B-B14F-4D97-AF65-F5344CB8AC3E}">
        <p14:creationId xmlns:p14="http://schemas.microsoft.com/office/powerpoint/2010/main" val="249627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6135B-F7E5-D1D9-2CB0-0833A083E1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35ED6B-88DA-002D-2A4F-3D7F0C483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7812B-32A4-43E1-A9A0-0B9A49A55556}" type="slidenum">
              <a:rPr lang="en-GB" smtClean="0"/>
              <a:t>18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0BB17AD-5975-DE57-E4D6-792088C27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III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C19BDD-4E66-4196-057B-9746C29B8D93}"/>
              </a:ext>
            </a:extLst>
          </p:cNvPr>
          <p:cNvSpPr txBox="1"/>
          <p:nvPr/>
        </p:nvSpPr>
        <p:spPr>
          <a:xfrm>
            <a:off x="45698" y="853854"/>
            <a:ext cx="11885045" cy="797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Corrective Actions: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Filtration – removed dissolved and emulsified water</a:t>
            </a:r>
          </a:p>
        </p:txBody>
      </p:sp>
      <p:pic>
        <p:nvPicPr>
          <p:cNvPr id="5" name="Picture 4" descr="A picture containing indoor, bathroom, stone, tiled&#10;&#10;Description automatically generated">
            <a:extLst>
              <a:ext uri="{FF2B5EF4-FFF2-40B4-BE49-F238E27FC236}">
                <a16:creationId xmlns:a16="http://schemas.microsoft.com/office/drawing/2014/main" id="{328D137E-8AB8-E562-167B-C87A966E54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76" r="43729"/>
          <a:stretch>
            <a:fillRect/>
          </a:stretch>
        </p:blipFill>
        <p:spPr>
          <a:xfrm rot="5400000">
            <a:off x="3896950" y="4856389"/>
            <a:ext cx="1166409" cy="2651397"/>
          </a:xfrm>
          <a:prstGeom prst="rect">
            <a:avLst/>
          </a:prstGeom>
        </p:spPr>
      </p:pic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9BF0DD7D-8CE8-6909-160A-AE1E6B91A6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02499" y="2472222"/>
            <a:ext cx="3535196" cy="2631281"/>
          </a:xfrm>
          <a:prstGeom prst="rect">
            <a:avLst/>
          </a:prstGeom>
        </p:spPr>
      </p:pic>
      <p:pic>
        <p:nvPicPr>
          <p:cNvPr id="7170" name="Picture 2" descr="Desorber D10, oil drying, mineral oil, synthetic fluids, emulsions">
            <a:extLst>
              <a:ext uri="{FF2B5EF4-FFF2-40B4-BE49-F238E27FC236}">
                <a16:creationId xmlns:a16="http://schemas.microsoft.com/office/drawing/2014/main" id="{597F566F-29AD-160F-596C-A9D5591D79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63" r="35556"/>
          <a:stretch>
            <a:fillRect/>
          </a:stretch>
        </p:blipFill>
        <p:spPr bwMode="auto">
          <a:xfrm>
            <a:off x="414790" y="2269811"/>
            <a:ext cx="2510118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876C0F-D778-9CA3-76F5-E4645D2770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96483" y="2020264"/>
            <a:ext cx="6036255" cy="4059547"/>
          </a:xfrm>
          <a:prstGeom prst="rect">
            <a:avLst/>
          </a:prstGeom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4CFC5645-6608-D99F-12A8-D913E0C860EC}"/>
              </a:ext>
            </a:extLst>
          </p:cNvPr>
          <p:cNvSpPr/>
          <p:nvPr/>
        </p:nvSpPr>
        <p:spPr>
          <a:xfrm>
            <a:off x="10460647" y="5589447"/>
            <a:ext cx="838201" cy="31019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978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00C86E-5949-5CC4-F4F6-C9A477E89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EED59E-3B1C-33F1-D1E9-92EA182D1D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7812B-32A4-43E1-A9A0-0B9A49A55556}" type="slidenum">
              <a:rPr lang="en-GB" smtClean="0"/>
              <a:t>19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A2AB3C6-5A55-4025-80CB-E4382022D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Non-Destructive Testing (NDT)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42BCEE-CD8C-66E7-BF24-199C4FA6207A}"/>
              </a:ext>
            </a:extLst>
          </p:cNvPr>
          <p:cNvSpPr txBox="1"/>
          <p:nvPr/>
        </p:nvSpPr>
        <p:spPr>
          <a:xfrm>
            <a:off x="257174" y="920908"/>
            <a:ext cx="893078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Objective:</a:t>
            </a:r>
            <a:r>
              <a:rPr lang="en-US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Identify internal or surface flaws early, without damaging components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Prevent catastrophic failures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Support maintenance planning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Extend asset service life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NDT Methods:</a:t>
            </a: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144AF0-1C73-5DDC-B25F-26966A72A5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8354" r="25051"/>
          <a:stretch>
            <a:fillRect/>
          </a:stretch>
        </p:blipFill>
        <p:spPr>
          <a:xfrm>
            <a:off x="3831849" y="3367857"/>
            <a:ext cx="1714500" cy="186397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A17C6A1-4338-DF5D-9CE7-B0EB03C3EFCC}"/>
              </a:ext>
            </a:extLst>
          </p:cNvPr>
          <p:cNvSpPr txBox="1"/>
          <p:nvPr/>
        </p:nvSpPr>
        <p:spPr>
          <a:xfrm>
            <a:off x="3174401" y="2897419"/>
            <a:ext cx="30293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Magnetic Particle Testing (MT)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A2F175-C65F-C4B6-B34C-26EB06C5423B}"/>
              </a:ext>
            </a:extLst>
          </p:cNvPr>
          <p:cNvSpPr txBox="1"/>
          <p:nvPr/>
        </p:nvSpPr>
        <p:spPr>
          <a:xfrm>
            <a:off x="6220662" y="2897419"/>
            <a:ext cx="282083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Dye Penetrant Testing (PT)</a:t>
            </a:r>
          </a:p>
        </p:txBody>
      </p:sp>
      <p:pic>
        <p:nvPicPr>
          <p:cNvPr id="16390" name="Picture 6" descr="Dye Penetrant Testing (Overview) - ZfP - BayernCollab">
            <a:extLst>
              <a:ext uri="{FF2B5EF4-FFF2-40B4-BE49-F238E27FC236}">
                <a16:creationId xmlns:a16="http://schemas.microsoft.com/office/drawing/2014/main" id="{BB2BC567-95E8-923C-5F24-ACC2038624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339" y="3360096"/>
            <a:ext cx="1783492" cy="185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B1F9E43-D39A-8801-C893-5350CC93DE17}"/>
              </a:ext>
            </a:extLst>
          </p:cNvPr>
          <p:cNvSpPr txBox="1"/>
          <p:nvPr/>
        </p:nvSpPr>
        <p:spPr>
          <a:xfrm>
            <a:off x="477231" y="2897419"/>
            <a:ext cx="25423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Ultrasonic Testing (UT)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73F7FE-90A8-ED07-4D0B-985CE5B5A83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1319"/>
          <a:stretch>
            <a:fillRect/>
          </a:stretch>
        </p:blipFill>
        <p:spPr>
          <a:xfrm>
            <a:off x="566737" y="3539307"/>
            <a:ext cx="2297551" cy="145732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CE0397-2FE1-5D80-9093-D73720C21FA0}"/>
              </a:ext>
            </a:extLst>
          </p:cNvPr>
          <p:cNvSpPr txBox="1"/>
          <p:nvPr/>
        </p:nvSpPr>
        <p:spPr>
          <a:xfrm>
            <a:off x="9266924" y="2897419"/>
            <a:ext cx="26241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Radiographic Testing (RT)</a:t>
            </a:r>
          </a:p>
        </p:txBody>
      </p:sp>
      <p:pic>
        <p:nvPicPr>
          <p:cNvPr id="18434" name="Picture 2" descr="Radiographic Inspection (RT) | CWB Group">
            <a:extLst>
              <a:ext uri="{FF2B5EF4-FFF2-40B4-BE49-F238E27FC236}">
                <a16:creationId xmlns:a16="http://schemas.microsoft.com/office/drawing/2014/main" id="{D29D574F-906D-1A4E-B303-0984B7B72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9654" y="3366381"/>
            <a:ext cx="1282947" cy="204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8FA7D65-789C-1F7F-7642-1D592C709E38}"/>
              </a:ext>
            </a:extLst>
          </p:cNvPr>
          <p:cNvSpPr txBox="1"/>
          <p:nvPr/>
        </p:nvSpPr>
        <p:spPr>
          <a:xfrm>
            <a:off x="330768" y="5478277"/>
            <a:ext cx="2820837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Uses high-frequency sound waves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Detects internal flaws and material thickness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FE35FE8-1EF1-1589-2CCE-11CF10AD1DC4}"/>
              </a:ext>
            </a:extLst>
          </p:cNvPr>
          <p:cNvSpPr/>
          <p:nvPr/>
        </p:nvSpPr>
        <p:spPr>
          <a:xfrm>
            <a:off x="336699" y="2790825"/>
            <a:ext cx="2820837" cy="362170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CC3766F3-669D-A9BE-A577-422AC0CC3935}"/>
              </a:ext>
            </a:extLst>
          </p:cNvPr>
          <p:cNvSpPr/>
          <p:nvPr/>
        </p:nvSpPr>
        <p:spPr>
          <a:xfrm>
            <a:off x="3278680" y="2790825"/>
            <a:ext cx="2820837" cy="362170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18E6DDF-44CB-D7B4-4A39-D183FFC8E5A6}"/>
              </a:ext>
            </a:extLst>
          </p:cNvPr>
          <p:cNvSpPr/>
          <p:nvPr/>
        </p:nvSpPr>
        <p:spPr>
          <a:xfrm>
            <a:off x="6220661" y="2790825"/>
            <a:ext cx="2820837" cy="362170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9F2A070-BB19-D41B-A5ED-2DBCA8B5A9D0}"/>
              </a:ext>
            </a:extLst>
          </p:cNvPr>
          <p:cNvSpPr/>
          <p:nvPr/>
        </p:nvSpPr>
        <p:spPr>
          <a:xfrm>
            <a:off x="9168573" y="2790825"/>
            <a:ext cx="2820837" cy="3621706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463E2F6-1EB4-EC78-DA5A-D5234FB6ABC5}"/>
              </a:ext>
            </a:extLst>
          </p:cNvPr>
          <p:cNvSpPr txBox="1"/>
          <p:nvPr/>
        </p:nvSpPr>
        <p:spPr>
          <a:xfrm>
            <a:off x="3284611" y="5478277"/>
            <a:ext cx="2808975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For ferromagnetic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Reveals surface and near-surface cracks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3A4AD06-6C21-8D36-F99C-6B4EA3A86EB7}"/>
              </a:ext>
            </a:extLst>
          </p:cNvPr>
          <p:cNvSpPr txBox="1"/>
          <p:nvPr/>
        </p:nvSpPr>
        <p:spPr>
          <a:xfrm>
            <a:off x="6252593" y="5478277"/>
            <a:ext cx="2756972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Highlights surface-breaking defects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Used on non-porous materials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7DEA58D-8316-279B-3EF8-A14C70BE9588}"/>
              </a:ext>
            </a:extLst>
          </p:cNvPr>
          <p:cNvSpPr txBox="1"/>
          <p:nvPr/>
        </p:nvSpPr>
        <p:spPr>
          <a:xfrm>
            <a:off x="9162642" y="5478277"/>
            <a:ext cx="2756972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X-rays or gamma rays reveal internal defects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Suitable for welds and castings</a:t>
            </a:r>
          </a:p>
        </p:txBody>
      </p:sp>
      <p:cxnSp>
        <p:nvCxnSpPr>
          <p:cNvPr id="16385" name="Straight Connector 16384">
            <a:extLst>
              <a:ext uri="{FF2B5EF4-FFF2-40B4-BE49-F238E27FC236}">
                <a16:creationId xmlns:a16="http://schemas.microsoft.com/office/drawing/2014/main" id="{7E264FC5-E819-12B5-4DF7-15052FB61700}"/>
              </a:ext>
            </a:extLst>
          </p:cNvPr>
          <p:cNvCxnSpPr>
            <a:cxnSpLocks/>
          </p:cNvCxnSpPr>
          <p:nvPr/>
        </p:nvCxnSpPr>
        <p:spPr>
          <a:xfrm>
            <a:off x="336699" y="5420828"/>
            <a:ext cx="28208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86" name="Straight Connector 16385">
            <a:extLst>
              <a:ext uri="{FF2B5EF4-FFF2-40B4-BE49-F238E27FC236}">
                <a16:creationId xmlns:a16="http://schemas.microsoft.com/office/drawing/2014/main" id="{4FEDA6FA-1024-B7DC-397F-FBF1E9DD2049}"/>
              </a:ext>
            </a:extLst>
          </p:cNvPr>
          <p:cNvCxnSpPr>
            <a:cxnSpLocks/>
          </p:cNvCxnSpPr>
          <p:nvPr/>
        </p:nvCxnSpPr>
        <p:spPr>
          <a:xfrm>
            <a:off x="3272749" y="5420828"/>
            <a:ext cx="28208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87" name="Straight Connector 16386">
            <a:extLst>
              <a:ext uri="{FF2B5EF4-FFF2-40B4-BE49-F238E27FC236}">
                <a16:creationId xmlns:a16="http://schemas.microsoft.com/office/drawing/2014/main" id="{89CCF1B1-8C7C-FDAA-3D78-762BA8808A75}"/>
              </a:ext>
            </a:extLst>
          </p:cNvPr>
          <p:cNvCxnSpPr>
            <a:cxnSpLocks/>
          </p:cNvCxnSpPr>
          <p:nvPr/>
        </p:nvCxnSpPr>
        <p:spPr>
          <a:xfrm>
            <a:off x="6220661" y="5420828"/>
            <a:ext cx="28208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88" name="Straight Connector 16387">
            <a:extLst>
              <a:ext uri="{FF2B5EF4-FFF2-40B4-BE49-F238E27FC236}">
                <a16:creationId xmlns:a16="http://schemas.microsoft.com/office/drawing/2014/main" id="{60E99DE6-6756-AB74-D9AE-63D9521E718A}"/>
              </a:ext>
            </a:extLst>
          </p:cNvPr>
          <p:cNvCxnSpPr>
            <a:cxnSpLocks/>
          </p:cNvCxnSpPr>
          <p:nvPr/>
        </p:nvCxnSpPr>
        <p:spPr>
          <a:xfrm>
            <a:off x="9162642" y="5420828"/>
            <a:ext cx="28208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24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0" grpId="0"/>
      <p:bldP spid="12" grpId="0"/>
      <p:bldP spid="22" grpId="0"/>
      <p:bldP spid="23" grpId="0" animBg="1"/>
      <p:bldP spid="24" grpId="0" animBg="1"/>
      <p:bldP spid="25" grpId="0" animBg="1"/>
      <p:bldP spid="26" grpId="0" animBg="1"/>
      <p:bldP spid="28" grpId="0"/>
      <p:bldP spid="29" grpId="0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72B4D1-4911-4D42-91F0-CE59F7A0D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7812B-32A4-43E1-A9A0-0B9A49A55556}" type="slidenum">
              <a:rPr lang="en-GB" smtClean="0"/>
              <a:t>2</a:t>
            </a:fld>
            <a:endParaRPr lang="en-GB"/>
          </a:p>
        </p:txBody>
      </p:sp>
      <p:pic>
        <p:nvPicPr>
          <p:cNvPr id="1026" name="Picture 2" descr="Predictive Maintenance in Industry 4.0 | Nortech">
            <a:extLst>
              <a:ext uri="{FF2B5EF4-FFF2-40B4-BE49-F238E27FC236}">
                <a16:creationId xmlns:a16="http://schemas.microsoft.com/office/drawing/2014/main" id="{A4ED5030-BA77-71C0-6EAC-E56D437DAA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9"/>
          <a:stretch>
            <a:fillRect/>
          </a:stretch>
        </p:blipFill>
        <p:spPr bwMode="auto">
          <a:xfrm>
            <a:off x="381000" y="1741712"/>
            <a:ext cx="11430000" cy="3537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B8B3A23B-77DB-180F-240F-DA4750A67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02" y="186395"/>
            <a:ext cx="10117183" cy="578376"/>
          </a:xfrm>
        </p:spPr>
        <p:txBody>
          <a:bodyPr>
            <a:normAutofit fontScale="90000"/>
          </a:bodyPr>
          <a:lstStyle/>
          <a:p>
            <a:r>
              <a:rPr lang="en-US" dirty="0"/>
              <a:t>Evolution of Maintenance</a:t>
            </a:r>
          </a:p>
        </p:txBody>
      </p:sp>
    </p:spTree>
    <p:extLst>
      <p:ext uri="{BB962C8B-B14F-4D97-AF65-F5344CB8AC3E}">
        <p14:creationId xmlns:p14="http://schemas.microsoft.com/office/powerpoint/2010/main" val="14304374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80B5EB-F3DD-5845-C4A2-54E24E8AB9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F0FF97-D549-661A-C0CF-01A4B4091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7812B-32A4-43E1-A9A0-0B9A49A55556}" type="slidenum">
              <a:rPr lang="en-GB" smtClean="0"/>
              <a:t>20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052DFFC-0868-A965-1C00-787FE7496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IV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ECC4FD-8605-008F-828A-472C99F40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202" y="1001562"/>
            <a:ext cx="4636829" cy="5670043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000099"/>
                </a:solidFill>
              </a:rPr>
              <a:t>Asset ID:</a:t>
            </a:r>
            <a:r>
              <a:rPr lang="en-US" sz="1800" dirty="0">
                <a:solidFill>
                  <a:srgbClr val="000099"/>
                </a:solidFill>
              </a:rPr>
              <a:t> </a:t>
            </a:r>
            <a:r>
              <a:rPr lang="en-US" sz="1800" dirty="0"/>
              <a:t>I30-160PC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000099"/>
                </a:solidFill>
              </a:rPr>
              <a:t>Asset Description: 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Pan Conveyor to Clinker Silo II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000099"/>
                </a:solidFill>
              </a:rPr>
              <a:t>Measuring equipment:</a:t>
            </a:r>
            <a:endParaRPr lang="en-US" sz="1800" dirty="0">
              <a:solidFill>
                <a:srgbClr val="000099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sz="1600" dirty="0"/>
              <a:t>Olympus EPOCH 650 flaw detector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000099"/>
                </a:solidFill>
              </a:rPr>
              <a:t>Measurement Points: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Chain Pins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000099"/>
                </a:solidFill>
              </a:rPr>
              <a:t>Objective: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Inspect pins for cracks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800" b="1" dirty="0">
                <a:solidFill>
                  <a:srgbClr val="000099"/>
                </a:solidFill>
              </a:rPr>
              <a:t>Observations &amp; Corrective Actions: 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Considerable number of pins were cracked – Must investigate the Root Cause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Cracked pins replaced to avoid a possible crash or pan conveyor derailment </a:t>
            </a:r>
          </a:p>
          <a:p>
            <a:pPr lvl="1">
              <a:lnSpc>
                <a:spcPct val="120000"/>
              </a:lnSpc>
            </a:pPr>
            <a:endParaRPr lang="en-US" sz="1400" b="1" dirty="0"/>
          </a:p>
          <a:p>
            <a:pPr marL="457200" lvl="1" indent="0">
              <a:lnSpc>
                <a:spcPct val="120000"/>
              </a:lnSpc>
              <a:buNone/>
            </a:pPr>
            <a:endParaRPr lang="en-US" sz="16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0B2A6FE-62CA-8FAE-832D-0CA813072AE1}"/>
              </a:ext>
            </a:extLst>
          </p:cNvPr>
          <p:cNvGrpSpPr/>
          <p:nvPr/>
        </p:nvGrpSpPr>
        <p:grpSpPr>
          <a:xfrm>
            <a:off x="4820031" y="883167"/>
            <a:ext cx="7194523" cy="2402958"/>
            <a:chOff x="4362831" y="883167"/>
            <a:chExt cx="7194523" cy="2402958"/>
          </a:xfrm>
        </p:grpSpPr>
        <p:pic>
          <p:nvPicPr>
            <p:cNvPr id="3074" name="A85DB306-B658-42D2-8128-2130CDF251AE" descr="IMG_3737.jpeg">
              <a:extLst>
                <a:ext uri="{FF2B5EF4-FFF2-40B4-BE49-F238E27FC236}">
                  <a16:creationId xmlns:a16="http://schemas.microsoft.com/office/drawing/2014/main" id="{C5DA446E-7F9F-92EF-B6F6-7E12B579E6F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111"/>
            <a:stretch>
              <a:fillRect/>
            </a:stretch>
          </p:blipFill>
          <p:spPr bwMode="auto">
            <a:xfrm>
              <a:off x="7692010" y="883167"/>
              <a:ext cx="3865344" cy="2402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239338D4-358E-4BB0-A340-AE9E1EEE176D" descr="IMG_3608.jpeg">
              <a:extLst>
                <a:ext uri="{FF2B5EF4-FFF2-40B4-BE49-F238E27FC236}">
                  <a16:creationId xmlns:a16="http://schemas.microsoft.com/office/drawing/2014/main" id="{84E3CDF4-9C54-4EEF-15E5-1650DF22C4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2831" y="883167"/>
              <a:ext cx="3203944" cy="2402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9156D9EE-989E-7852-9667-97E748274CC0}"/>
                </a:ext>
              </a:extLst>
            </p:cNvPr>
            <p:cNvSpPr/>
            <p:nvPr/>
          </p:nvSpPr>
          <p:spPr>
            <a:xfrm>
              <a:off x="5867400" y="2330979"/>
              <a:ext cx="457200" cy="457200"/>
            </a:xfrm>
            <a:prstGeom prst="ellipse">
              <a:avLst/>
            </a:prstGeom>
            <a:noFill/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8ABCE3AC-8DBA-7A43-F9C9-A46151B2FC99}"/>
                </a:ext>
              </a:extLst>
            </p:cNvPr>
            <p:cNvCxnSpPr>
              <a:stCxn id="7" idx="6"/>
            </p:cNvCxnSpPr>
            <p:nvPr/>
          </p:nvCxnSpPr>
          <p:spPr>
            <a:xfrm flipV="1">
              <a:off x="6324600" y="2240280"/>
              <a:ext cx="1932432" cy="319299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C2F5EB7-B5B2-8A5A-EE78-30D15AA4BDF2}"/>
              </a:ext>
            </a:extLst>
          </p:cNvPr>
          <p:cNvGrpSpPr/>
          <p:nvPr/>
        </p:nvGrpSpPr>
        <p:grpSpPr>
          <a:xfrm>
            <a:off x="4820032" y="3453481"/>
            <a:ext cx="7194521" cy="2402958"/>
            <a:chOff x="4362832" y="3453481"/>
            <a:chExt cx="7194521" cy="2402958"/>
          </a:xfrm>
        </p:grpSpPr>
        <p:pic>
          <p:nvPicPr>
            <p:cNvPr id="3075" name="E14CFFB6-E6E9-4240-991B-15294B004B61" descr="IMG_3738.jpeg">
              <a:extLst>
                <a:ext uri="{FF2B5EF4-FFF2-40B4-BE49-F238E27FC236}">
                  <a16:creationId xmlns:a16="http://schemas.microsoft.com/office/drawing/2014/main" id="{46E770EF-A54E-B096-813F-AA444BB4D2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2832" y="3453481"/>
              <a:ext cx="3203943" cy="2402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7" name="CED4D755-BDCA-4E3A-B029-0536531B7AFA" descr="IMG_3742.jpeg">
              <a:extLst>
                <a:ext uri="{FF2B5EF4-FFF2-40B4-BE49-F238E27FC236}">
                  <a16:creationId xmlns:a16="http://schemas.microsoft.com/office/drawing/2014/main" id="{38760E72-1661-7DE0-A8C4-FF95B56000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11"/>
            <a:stretch>
              <a:fillRect/>
            </a:stretch>
          </p:blipFill>
          <p:spPr bwMode="auto">
            <a:xfrm flipH="1">
              <a:off x="7692010" y="3453481"/>
              <a:ext cx="3865343" cy="2402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801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65D6D1-A510-765A-9BA5-20FE4AC95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7812B-32A4-43E1-A9A0-0B9A49A55556}" type="slidenum">
              <a:rPr lang="en-GB" smtClean="0"/>
              <a:t>21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85F29C-EDE5-382A-304E-ABE2ABEA3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PdM</a:t>
            </a:r>
            <a:r>
              <a:rPr lang="en-US" dirty="0"/>
              <a:t>: Enabling Quality Through Foresight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27464A6-33CE-5924-3482-A3C26BD501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202" y="925117"/>
            <a:ext cx="11742098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</a:rPr>
              <a:t>Prevents Defects Before They Happen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By detecting equipment wear or anomalies early, </a:t>
            </a: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PdM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reduces process variation and prevents defective products caused by out-of-spec</a:t>
            </a:r>
            <a:r>
              <a:rPr kumimoji="0" lang="el-GR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machinery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</a:rPr>
              <a:t>Ensures Process Consistency &amp; Stability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Continuous monitoring maintains machines within optimal operating conditions, ensuring consistent output quality and repeatable performance.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</a:rPr>
              <a:t>Reduces Unplanned Downtime &amp; Rework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eaLnBrk="0" fontAlgn="base" hangingPunct="0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Reliable equipment minimizes production interruptions, scrap, and rework — key drivers of poor quality and waste.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99"/>
                </a:solidFill>
                <a:effectLst/>
                <a:latin typeface="Arial" panose="020B0604020202020204" pitchFamily="34" charset="0"/>
              </a:rPr>
              <a:t>Supports Continuous Improvement &amp; Compliance</a:t>
            </a:r>
            <a:endParaRPr kumimoji="0" lang="en-US" altLang="en-US" b="0" i="0" u="none" strike="noStrike" cap="none" normalizeH="0" baseline="0" dirty="0">
              <a:ln>
                <a:noFill/>
              </a:ln>
              <a:solidFill>
                <a:srgbClr val="000099"/>
              </a:solidFill>
              <a:effectLst/>
              <a:latin typeface="Arial" panose="020B0604020202020204" pitchFamily="34" charset="0"/>
            </a:endParaRPr>
          </a:p>
          <a:p>
            <a:pPr marL="742950" lvl="1" indent="-285750" eaLnBrk="0" fontAlgn="base" hangingPunct="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kumimoji="0" lang="en-US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PdM</a:t>
            </a:r>
            <a:r>
              <a:rPr kumimoji="0" lang="en-US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data enables root-cause analysis, supports ISO 9001 principles (risk-based thinking, evidence-based decisions), and drives ongoing quality enhancement.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95314B-78B9-BAFB-AF00-893DF6102ED0}"/>
              </a:ext>
            </a:extLst>
          </p:cNvPr>
          <p:cNvSpPr txBox="1"/>
          <p:nvPr/>
        </p:nvSpPr>
        <p:spPr>
          <a:xfrm>
            <a:off x="2397919" y="4917279"/>
            <a:ext cx="73961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600" b="1" i="1" dirty="0">
                <a:solidFill>
                  <a:srgbClr val="0070C0"/>
                </a:solidFill>
              </a:rPr>
              <a:t>“Quality is achieved not by reacting to problems, but by anticipating them”</a:t>
            </a:r>
          </a:p>
        </p:txBody>
      </p:sp>
    </p:spTree>
    <p:extLst>
      <p:ext uri="{BB962C8B-B14F-4D97-AF65-F5344CB8AC3E}">
        <p14:creationId xmlns:p14="http://schemas.microsoft.com/office/powerpoint/2010/main" val="251381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C1ED5A-C70B-4034-83D9-D67AD2CA75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67812B-32A4-43E1-A9A0-0B9A49A5555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3241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3539F8-6732-580C-E8F5-0A79D5452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7812B-32A4-43E1-A9A0-0B9A49A55556}" type="slidenum">
              <a:rPr lang="en-GB" smtClean="0"/>
              <a:t>3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6F937F-37BE-961B-4ECB-6D2A274C5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Why Condition Monitoring?</a:t>
            </a:r>
          </a:p>
        </p:txBody>
      </p:sp>
      <p:pic>
        <p:nvPicPr>
          <p:cNvPr id="2050" name="Picture 2" descr="7 Benefits of Condition-Based Maintenance - WorkTrek">
            <a:extLst>
              <a:ext uri="{FF2B5EF4-FFF2-40B4-BE49-F238E27FC236}">
                <a16:creationId xmlns:a16="http://schemas.microsoft.com/office/drawing/2014/main" id="{42AAFFEE-0078-53DF-FAC4-D42985B0DD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06"/>
          <a:stretch>
            <a:fillRect/>
          </a:stretch>
        </p:blipFill>
        <p:spPr bwMode="auto">
          <a:xfrm>
            <a:off x="52982" y="1244317"/>
            <a:ext cx="12086036" cy="520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4989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7E795DC-786D-D437-C90F-9337F78F7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7812B-32A4-43E1-A9A0-0B9A49A55556}" type="slidenum">
              <a:rPr lang="en-GB" smtClean="0"/>
              <a:t>4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7E144D-CA70-3445-90B1-F3DE93000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Condition-Based Monitoring Techniques </a:t>
            </a:r>
          </a:p>
        </p:txBody>
      </p:sp>
      <p:pic>
        <p:nvPicPr>
          <p:cNvPr id="4" name="Picture 2" descr="Infographic showcasing predictive maintenance techniques and technical teams.">
            <a:extLst>
              <a:ext uri="{FF2B5EF4-FFF2-40B4-BE49-F238E27FC236}">
                <a16:creationId xmlns:a16="http://schemas.microsoft.com/office/drawing/2014/main" id="{FB178101-581A-706C-80A6-EE84C70EBB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408" y="916896"/>
            <a:ext cx="9081185" cy="5861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3262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1556F-60AF-4659-2D3C-27CDD01CB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7E2F14-9E33-24DD-2567-C6D7255EF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7812B-32A4-43E1-A9A0-0B9A49A55556}" type="slidenum">
              <a:rPr lang="en-GB" smtClean="0"/>
              <a:t>5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1F8C2E3-593E-E932-5A6E-AFD8158F8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Condition-Based Monitoring Techniques </a:t>
            </a:r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0E7F6E7A-92BA-A7D8-B474-25905E2865D5}"/>
              </a:ext>
            </a:extLst>
          </p:cNvPr>
          <p:cNvGraphicFramePr/>
          <p:nvPr/>
        </p:nvGraphicFramePr>
        <p:xfrm>
          <a:off x="1445491" y="969853"/>
          <a:ext cx="9301018" cy="5764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224839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FB047F-C17F-6BCB-7BB8-3A54AEC16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7812B-32A4-43E1-A9A0-0B9A49A55556}" type="slidenum">
              <a:rPr lang="en-GB" smtClean="0"/>
              <a:t>6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25CA0C-E1A5-E4E9-4265-D4398A1B4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Sources of Vibrations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E2DE46-AB9F-09B0-4D73-84C92DACF3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9345" y="1065967"/>
            <a:ext cx="8192655" cy="559952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8D35CC-1160-E6E4-D76F-E8439D2C700B}"/>
              </a:ext>
            </a:extLst>
          </p:cNvPr>
          <p:cNvSpPr txBox="1"/>
          <p:nvPr/>
        </p:nvSpPr>
        <p:spPr>
          <a:xfrm>
            <a:off x="183202" y="1099718"/>
            <a:ext cx="6123708" cy="53444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unbalance, eccentricity</a:t>
            </a:r>
          </a:p>
          <a:p>
            <a:pPr marL="457189" indent="-457189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alignment faults</a:t>
            </a:r>
          </a:p>
          <a:p>
            <a:pPr marL="457189" indent="-457189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play, backlash</a:t>
            </a:r>
          </a:p>
          <a:p>
            <a:pPr marL="457189" indent="-457189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gear meshing</a:t>
            </a:r>
          </a:p>
          <a:p>
            <a:pPr marL="457189" indent="-457189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gear defects</a:t>
            </a:r>
          </a:p>
          <a:p>
            <a:pPr marL="457189" indent="-457189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antifriction bearing defects</a:t>
            </a:r>
          </a:p>
          <a:p>
            <a:pPr marL="457189" indent="-457189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lubrication</a:t>
            </a:r>
          </a:p>
          <a:p>
            <a:pPr marL="457189" indent="-457189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driving machine</a:t>
            </a:r>
          </a:p>
          <a:p>
            <a:pPr marL="457189" indent="-457189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induced</a:t>
            </a:r>
          </a:p>
          <a:p>
            <a:pPr marL="457189" indent="-457189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363572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A0F915-893D-6C1E-A7DE-D8CD04103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7812B-32A4-43E1-A9A0-0B9A49A55556}" type="slidenum">
              <a:rPr lang="en-GB" smtClean="0"/>
              <a:t>7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1E14A8B-CA6B-07F0-27C3-323AA096E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Vibration Measurements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5B4FB6-A1C0-7AB6-974F-55530AF6AE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202" y="1261387"/>
            <a:ext cx="6402655" cy="5410218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b="1" dirty="0">
                <a:solidFill>
                  <a:srgbClr val="000099"/>
                </a:solidFill>
              </a:rPr>
              <a:t>Measurement Tools:</a:t>
            </a:r>
            <a:endParaRPr lang="en-US" dirty="0">
              <a:solidFill>
                <a:srgbClr val="000099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dirty="0"/>
              <a:t>Accelerometers / velocity sensors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Proximity probes</a:t>
            </a:r>
          </a:p>
          <a:p>
            <a:pPr lvl="1">
              <a:lnSpc>
                <a:spcPct val="120000"/>
              </a:lnSpc>
              <a:spcAft>
                <a:spcPts val="1200"/>
              </a:spcAft>
            </a:pPr>
            <a:r>
              <a:rPr lang="en-US" dirty="0"/>
              <a:t>Portable data collectors / FFT analyzers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b="1" dirty="0">
                <a:solidFill>
                  <a:srgbClr val="000099"/>
                </a:solidFill>
              </a:rPr>
              <a:t>Typical Measurement Points:</a:t>
            </a:r>
            <a:endParaRPr lang="en-US" dirty="0">
              <a:solidFill>
                <a:srgbClr val="000099"/>
              </a:solidFill>
            </a:endParaRPr>
          </a:p>
          <a:p>
            <a:pPr lvl="1">
              <a:lnSpc>
                <a:spcPct val="120000"/>
              </a:lnSpc>
              <a:spcAft>
                <a:spcPts val="1200"/>
              </a:spcAft>
            </a:pPr>
            <a:r>
              <a:rPr lang="en-US" dirty="0"/>
              <a:t>Bearings, shafts, motor housings, gearboxes, pumps and foundations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b="1" dirty="0">
                <a:solidFill>
                  <a:srgbClr val="000099"/>
                </a:solidFill>
              </a:rPr>
              <a:t>Best Practices:</a:t>
            </a:r>
            <a:endParaRPr lang="en-US" dirty="0">
              <a:solidFill>
                <a:srgbClr val="000099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dirty="0"/>
              <a:t>Collect data under normal operating conditions and in certain periodicity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Take readings in horizontal, vertical, and axial directions (</a:t>
            </a:r>
            <a:r>
              <a:rPr lang="en-US" dirty="0" err="1"/>
              <a:t>x,y,z</a:t>
            </a:r>
            <a:r>
              <a:rPr lang="en-US" dirty="0"/>
              <a:t>)</a:t>
            </a:r>
          </a:p>
          <a:p>
            <a:pPr lvl="1">
              <a:lnSpc>
                <a:spcPct val="120000"/>
              </a:lnSpc>
              <a:spcAft>
                <a:spcPts val="1200"/>
              </a:spcAft>
            </a:pPr>
            <a:r>
              <a:rPr lang="en-US" dirty="0"/>
              <a:t>Compare against baseline or previous measurements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b="1" dirty="0">
                <a:solidFill>
                  <a:srgbClr val="000099"/>
                </a:solidFill>
              </a:rPr>
              <a:t>Key Parameters:</a:t>
            </a:r>
            <a:endParaRPr lang="en-US" dirty="0">
              <a:solidFill>
                <a:srgbClr val="000099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dirty="0"/>
              <a:t>Amplitude: Displacement, velocity, or acceleration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Frequency (Hz): Determines fault type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Phase: Useful for balancing and alignment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358142D-46CF-8962-A1BA-DDA643C8451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3246"/>
          <a:stretch>
            <a:fillRect/>
          </a:stretch>
        </p:blipFill>
        <p:spPr>
          <a:xfrm>
            <a:off x="6235880" y="1001562"/>
            <a:ext cx="5845629" cy="19725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6204CA-DDAB-B9FE-8DE8-5B844CEA3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9959" y="1001562"/>
            <a:ext cx="519651" cy="5196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B876E4-BAD4-9870-D7C6-5526D206FD33}"/>
              </a:ext>
            </a:extLst>
          </p:cNvPr>
          <p:cNvSpPr txBox="1"/>
          <p:nvPr/>
        </p:nvSpPr>
        <p:spPr>
          <a:xfrm>
            <a:off x="183202" y="824344"/>
            <a:ext cx="8803780" cy="394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Objective:</a:t>
            </a:r>
            <a:r>
              <a:rPr lang="en-US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Detect abnormal vibration behavior in rotating machinery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9A6C85-9370-8F4F-9B82-5A38A2F8D5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6754"/>
          <a:stretch>
            <a:fillRect/>
          </a:stretch>
        </p:blipFill>
        <p:spPr>
          <a:xfrm>
            <a:off x="6235880" y="2974108"/>
            <a:ext cx="5845629" cy="339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95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126820-5206-6245-106F-C496E36AC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7812B-32A4-43E1-A9A0-0B9A49A55556}" type="slidenum">
              <a:rPr lang="en-GB" smtClean="0"/>
              <a:t>8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89EE3F-A5CE-8CC9-07A5-907AF7120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I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45FE0CD4-510F-7738-9CC6-7A2640461D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202" y="835314"/>
            <a:ext cx="6729227" cy="5670043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Aft>
                <a:spcPts val="1200"/>
              </a:spcAft>
              <a:buNone/>
            </a:pPr>
            <a:r>
              <a:rPr lang="en-US" sz="2000" b="1" dirty="0">
                <a:solidFill>
                  <a:srgbClr val="000099"/>
                </a:solidFill>
              </a:rPr>
              <a:t>Asset ID:</a:t>
            </a:r>
            <a:r>
              <a:rPr lang="en-US" sz="2000" dirty="0">
                <a:solidFill>
                  <a:srgbClr val="000099"/>
                </a:solidFill>
              </a:rPr>
              <a:t> </a:t>
            </a:r>
            <a:r>
              <a:rPr lang="en-US" sz="2000" dirty="0"/>
              <a:t>H50-155FN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2000" b="1" dirty="0">
                <a:solidFill>
                  <a:srgbClr val="000099"/>
                </a:solidFill>
              </a:rPr>
              <a:t>Asset Description: 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Preheater ID-Fan (</a:t>
            </a:r>
            <a:r>
              <a:rPr lang="el-GR" sz="1600" dirty="0"/>
              <a:t>ΟΕΜ</a:t>
            </a:r>
            <a:r>
              <a:rPr lang="en-US" sz="1600" dirty="0"/>
              <a:t>: Venti </a:t>
            </a:r>
            <a:r>
              <a:rPr lang="en-US" sz="1600" dirty="0" err="1"/>
              <a:t>Oelde</a:t>
            </a:r>
            <a:r>
              <a:rPr lang="en-US" sz="1600" dirty="0"/>
              <a:t>)</a:t>
            </a:r>
          </a:p>
          <a:p>
            <a:pPr lvl="1">
              <a:lnSpc>
                <a:spcPct val="120000"/>
              </a:lnSpc>
            </a:pPr>
            <a:r>
              <a:rPr lang="en-US" sz="1600" dirty="0"/>
              <a:t>Impeller ø 3120 mm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1600" dirty="0"/>
              <a:t>Impeller weight 3931 Kg</a:t>
            </a:r>
          </a:p>
          <a:p>
            <a:pPr marL="0" indent="0">
              <a:spcBef>
                <a:spcPts val="600"/>
              </a:spcBef>
              <a:spcAft>
                <a:spcPts val="1200"/>
              </a:spcAft>
              <a:buNone/>
            </a:pPr>
            <a:r>
              <a:rPr lang="en-US" sz="2000" b="1" dirty="0">
                <a:solidFill>
                  <a:srgbClr val="000099"/>
                </a:solidFill>
              </a:rPr>
              <a:t>Criticality in Production: </a:t>
            </a:r>
            <a:r>
              <a:rPr lang="en-US" sz="1600" dirty="0"/>
              <a:t>High (Operation time: continuous)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000" b="1" dirty="0">
                <a:solidFill>
                  <a:srgbClr val="000099"/>
                </a:solidFill>
              </a:rPr>
              <a:t>Measuring equipment:</a:t>
            </a:r>
            <a:endParaRPr lang="en-US" sz="2000" dirty="0">
              <a:solidFill>
                <a:srgbClr val="000099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sz="1600" dirty="0"/>
              <a:t>Leonova Diamond SPM</a:t>
            </a:r>
          </a:p>
          <a:p>
            <a:pPr lvl="1">
              <a:lnSpc>
                <a:spcPct val="120000"/>
              </a:lnSpc>
              <a:spcAft>
                <a:spcPts val="1200"/>
              </a:spcAft>
            </a:pPr>
            <a:r>
              <a:rPr lang="en-US" sz="1600" dirty="0"/>
              <a:t>Triaxial Accelerometer, SPM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000" b="1" dirty="0">
                <a:solidFill>
                  <a:srgbClr val="000099"/>
                </a:solidFill>
              </a:rPr>
              <a:t>Measurement Points:</a:t>
            </a:r>
            <a:endParaRPr lang="en-US" sz="2000" dirty="0">
              <a:solidFill>
                <a:srgbClr val="000099"/>
              </a:solidFill>
            </a:endParaRPr>
          </a:p>
          <a:p>
            <a:pPr lvl="1">
              <a:lnSpc>
                <a:spcPct val="120000"/>
              </a:lnSpc>
            </a:pPr>
            <a:r>
              <a:rPr lang="en-US" sz="1600" dirty="0"/>
              <a:t>Motor NDE, Motor DE</a:t>
            </a:r>
          </a:p>
          <a:p>
            <a:pPr lvl="1">
              <a:lnSpc>
                <a:spcPct val="12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1600" dirty="0"/>
              <a:t>Fan DE Bearing, Fan NDE bearing</a:t>
            </a:r>
          </a:p>
          <a:p>
            <a:pPr marL="0" indent="0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000" b="1" dirty="0">
                <a:solidFill>
                  <a:srgbClr val="000099"/>
                </a:solidFill>
              </a:rPr>
              <a:t>Measurement Periodicity: </a:t>
            </a:r>
            <a:r>
              <a:rPr lang="en-US" sz="1600" dirty="0"/>
              <a:t>Monthly</a:t>
            </a:r>
            <a:endParaRPr lang="en-US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44F1E9-5E2C-AF4F-2CDF-0CB1C1B6A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525" y="3138695"/>
            <a:ext cx="5151566" cy="327383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9E76C40-191D-A3A9-DDC2-58E1E7C73A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2467" y="906312"/>
            <a:ext cx="3331683" cy="206419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947336-D3A3-6787-83E7-5A20680F83D0}"/>
              </a:ext>
            </a:extLst>
          </p:cNvPr>
          <p:cNvSpPr txBox="1"/>
          <p:nvPr/>
        </p:nvSpPr>
        <p:spPr>
          <a:xfrm>
            <a:off x="6653213" y="6269059"/>
            <a:ext cx="4929187" cy="3606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Speed: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800 – 900 RPM</a:t>
            </a:r>
          </a:p>
        </p:txBody>
      </p:sp>
    </p:spTree>
    <p:extLst>
      <p:ext uri="{BB962C8B-B14F-4D97-AF65-F5344CB8AC3E}">
        <p14:creationId xmlns:p14="http://schemas.microsoft.com/office/powerpoint/2010/main" val="1994893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21252-DE13-AAF4-41C4-5957E5F5FE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452BDDB-262C-D222-914F-239BBCC10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7812B-32A4-43E1-A9A0-0B9A49A55556}" type="slidenum">
              <a:rPr lang="en-GB" smtClean="0"/>
              <a:t>9</a:t>
            </a:fld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D3D248-3649-7578-073B-EE222C4B3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Case Study 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EEF46DA-76BD-27E1-A5FD-C630D75A4C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65" t="1339" r="49512" b="3067"/>
          <a:stretch>
            <a:fillRect/>
          </a:stretch>
        </p:blipFill>
        <p:spPr>
          <a:xfrm>
            <a:off x="263412" y="953176"/>
            <a:ext cx="5477919" cy="47196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91BB5CE-F4D8-4162-8430-4EF592A6EE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0671" y="965986"/>
            <a:ext cx="5287562" cy="28346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77B79EF-C147-6942-EBE4-788C4E3F1F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0672" y="3943016"/>
            <a:ext cx="5287562" cy="2834640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B0B4C6AF-FADF-12FF-74C7-3F86159D229E}"/>
              </a:ext>
            </a:extLst>
          </p:cNvPr>
          <p:cNvSpPr/>
          <p:nvPr/>
        </p:nvSpPr>
        <p:spPr>
          <a:xfrm>
            <a:off x="5426075" y="2253339"/>
            <a:ext cx="187325" cy="212725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B720F7F9-DA64-AFC0-5774-F9D4F34AB86F}"/>
              </a:ext>
            </a:extLst>
          </p:cNvPr>
          <p:cNvSpPr/>
          <p:nvPr/>
        </p:nvSpPr>
        <p:spPr>
          <a:xfrm rot="5400000">
            <a:off x="8902635" y="4021163"/>
            <a:ext cx="676588" cy="369332"/>
          </a:xfrm>
          <a:prstGeom prst="rightArrow">
            <a:avLst/>
          </a:prstGeom>
          <a:solidFill>
            <a:srgbClr val="F9B499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700" b="1" dirty="0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66CDD88-505F-BA4F-2FBD-2CC034437A75}"/>
              </a:ext>
            </a:extLst>
          </p:cNvPr>
          <p:cNvSpPr txBox="1"/>
          <p:nvPr/>
        </p:nvSpPr>
        <p:spPr>
          <a:xfrm>
            <a:off x="8568378" y="4556029"/>
            <a:ext cx="13451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FFT</a:t>
            </a:r>
            <a:endParaRPr lang="en-US" sz="1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E0EB629-1810-8550-B04D-58DED4D6EEB8}"/>
              </a:ext>
            </a:extLst>
          </p:cNvPr>
          <p:cNvSpPr txBox="1"/>
          <p:nvPr/>
        </p:nvSpPr>
        <p:spPr>
          <a:xfrm>
            <a:off x="45698" y="5741537"/>
            <a:ext cx="6404973" cy="12470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600" b="1" dirty="0">
                <a:solidFill>
                  <a:srgbClr val="000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Observations: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Fan NDE vibration (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Vrms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 increased at horizontal direction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Energy is concentrated at 1x RPM peak – </a:t>
            </a:r>
            <a:r>
              <a:rPr lang="en-US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indicating unbalance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2B03963-F2E8-CCD6-57D5-F50C903C3FE8}"/>
              </a:ext>
            </a:extLst>
          </p:cNvPr>
          <p:cNvCxnSpPr/>
          <p:nvPr/>
        </p:nvCxnSpPr>
        <p:spPr>
          <a:xfrm>
            <a:off x="5678716" y="2351314"/>
            <a:ext cx="722086" cy="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3C3297E-2E64-5425-6EF5-D6AED920A9D9}"/>
              </a:ext>
            </a:extLst>
          </p:cNvPr>
          <p:cNvSpPr txBox="1"/>
          <p:nvPr/>
        </p:nvSpPr>
        <p:spPr>
          <a:xfrm>
            <a:off x="6593032" y="4463695"/>
            <a:ext cx="1345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1x RPM</a:t>
            </a:r>
          </a:p>
          <a:p>
            <a:pPr algn="ctr"/>
            <a:r>
              <a:rPr lang="en-US" sz="1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825</a:t>
            </a:r>
            <a:endParaRPr lang="en-US" sz="1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658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6" grpId="0" animBg="1"/>
      <p:bldP spid="27" grpId="0"/>
      <p:bldP spid="3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AEE4F5AB-C98D-4A46-8C12-B73F4B348012}" vid="{7FDD99E9-AB68-4EE3-9039-9CF589D957A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1EFBBABA6555E41A001AFDC10CBC5E2" ma:contentTypeVersion="13" ma:contentTypeDescription="Create a new document." ma:contentTypeScope="" ma:versionID="b6b307291c3ebc3e9c317ba94ef18569">
  <xsd:schema xmlns:xsd="http://www.w3.org/2001/XMLSchema" xmlns:xs="http://www.w3.org/2001/XMLSchema" xmlns:p="http://schemas.microsoft.com/office/2006/metadata/properties" xmlns:ns3="7890f35d-6aaf-4343-8b34-09cc64ad49f2" xmlns:ns4="3f065828-ca8a-4ab4-a670-7fc512a215ac" targetNamespace="http://schemas.microsoft.com/office/2006/metadata/properties" ma:root="true" ma:fieldsID="d1824f0aa296b368e3612577cc229479" ns3:_="" ns4:_="">
    <xsd:import namespace="7890f35d-6aaf-4343-8b34-09cc64ad49f2"/>
    <xsd:import namespace="3f065828-ca8a-4ab4-a670-7fc512a215ac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OCR" minOccurs="0"/>
                <xsd:element ref="ns4:MediaServiceLocation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90f35d-6aaf-4343-8b34-09cc64ad49f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065828-ca8a-4ab4-a670-7fc512a215a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D2746A3-EBDC-4358-8937-343377A1899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890f35d-6aaf-4343-8b34-09cc64ad49f2"/>
    <ds:schemaRef ds:uri="3f065828-ca8a-4ab4-a670-7fc512a215a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2C4BD8A-E859-405B-8BEF-BEBC48C27B2C}">
  <ds:schemaRefs>
    <ds:schemaRef ds:uri="7890f35d-6aaf-4343-8b34-09cc64ad49f2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3f065828-ca8a-4ab4-a670-7fc512a215ac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1A3C4888-D386-49A0-B581-D317A0A62A3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10283</TotalTime>
  <Words>1344</Words>
  <Application>Microsoft Office PowerPoint</Application>
  <PresentationFormat>Widescreen</PresentationFormat>
  <Paragraphs>238</Paragraphs>
  <Slides>22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Predictive Maintenance (PdM) in Cement Industry:</vt:lpstr>
      <vt:lpstr>Evolution of Maintenance</vt:lpstr>
      <vt:lpstr>Why Condition Monitoring?</vt:lpstr>
      <vt:lpstr>Condition-Based Monitoring Techniques </vt:lpstr>
      <vt:lpstr>Condition-Based Monitoring Techniques </vt:lpstr>
      <vt:lpstr>Sources of Vibrations</vt:lpstr>
      <vt:lpstr>Vibration Measurements</vt:lpstr>
      <vt:lpstr>Case Study I</vt:lpstr>
      <vt:lpstr>Case Study I</vt:lpstr>
      <vt:lpstr>Case Study I</vt:lpstr>
      <vt:lpstr>Case Study I</vt:lpstr>
      <vt:lpstr>Case Study II</vt:lpstr>
      <vt:lpstr>Case Study II</vt:lpstr>
      <vt:lpstr>Case Study II</vt:lpstr>
      <vt:lpstr>Case Study II</vt:lpstr>
      <vt:lpstr>Lubricant Analysis</vt:lpstr>
      <vt:lpstr>Case Study III</vt:lpstr>
      <vt:lpstr>Case Study III</vt:lpstr>
      <vt:lpstr>Non-Destructive Testing (NDT)</vt:lpstr>
      <vt:lpstr>Case Study IV</vt:lpstr>
      <vt:lpstr>PdM: Enabling Quality Through Foresight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Kakia Antoniou</dc:creator>
  <cp:lastModifiedBy>Christina Keravnou</cp:lastModifiedBy>
  <cp:revision>97</cp:revision>
  <dcterms:created xsi:type="dcterms:W3CDTF">2020-06-15T04:22:15Z</dcterms:created>
  <dcterms:modified xsi:type="dcterms:W3CDTF">2025-11-10T13:25:35Z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0x010100A1EFBBABA6555E41A001AFDC10CBC5E2</vt:lpwstr>
  </property>
</Properties>
</file>